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8" r:id="rId4"/>
  </p:sldMasterIdLst>
  <p:notesMasterIdLst>
    <p:notesMasterId r:id="rId66"/>
  </p:notesMasterIdLst>
  <p:handoutMasterIdLst>
    <p:handoutMasterId r:id="rId67"/>
  </p:handoutMasterIdLst>
  <p:sldIdLst>
    <p:sldId id="264" r:id="rId5"/>
    <p:sldId id="389" r:id="rId6"/>
    <p:sldId id="275" r:id="rId7"/>
    <p:sldId id="278" r:id="rId8"/>
    <p:sldId id="359" r:id="rId9"/>
    <p:sldId id="292" r:id="rId10"/>
    <p:sldId id="279" r:id="rId11"/>
    <p:sldId id="290" r:id="rId12"/>
    <p:sldId id="360" r:id="rId13"/>
    <p:sldId id="331" r:id="rId14"/>
    <p:sldId id="361" r:id="rId15"/>
    <p:sldId id="280" r:id="rId16"/>
    <p:sldId id="390" r:id="rId17"/>
    <p:sldId id="391" r:id="rId18"/>
    <p:sldId id="392" r:id="rId19"/>
    <p:sldId id="365" r:id="rId20"/>
    <p:sldId id="286" r:id="rId21"/>
    <p:sldId id="394" r:id="rId22"/>
    <p:sldId id="289" r:id="rId23"/>
    <p:sldId id="367" r:id="rId24"/>
    <p:sldId id="329" r:id="rId25"/>
    <p:sldId id="299" r:id="rId26"/>
    <p:sldId id="332" r:id="rId27"/>
    <p:sldId id="298" r:id="rId28"/>
    <p:sldId id="301" r:id="rId29"/>
    <p:sldId id="352" r:id="rId30"/>
    <p:sldId id="343" r:id="rId31"/>
    <p:sldId id="345" r:id="rId32"/>
    <p:sldId id="409" r:id="rId33"/>
    <p:sldId id="381" r:id="rId34"/>
    <p:sldId id="348" r:id="rId35"/>
    <p:sldId id="388" r:id="rId36"/>
    <p:sldId id="385" r:id="rId37"/>
    <p:sldId id="386" r:id="rId38"/>
    <p:sldId id="372" r:id="rId39"/>
    <p:sldId id="357" r:id="rId40"/>
    <p:sldId id="384" r:id="rId41"/>
    <p:sldId id="410" r:id="rId42"/>
    <p:sldId id="376" r:id="rId43"/>
    <p:sldId id="377" r:id="rId44"/>
    <p:sldId id="395" r:id="rId45"/>
    <p:sldId id="380" r:id="rId46"/>
    <p:sldId id="396" r:id="rId47"/>
    <p:sldId id="379" r:id="rId48"/>
    <p:sldId id="355" r:id="rId49"/>
    <p:sldId id="397" r:id="rId50"/>
    <p:sldId id="382" r:id="rId51"/>
    <p:sldId id="398" r:id="rId52"/>
    <p:sldId id="399" r:id="rId53"/>
    <p:sldId id="383" r:id="rId54"/>
    <p:sldId id="400" r:id="rId55"/>
    <p:sldId id="401" r:id="rId56"/>
    <p:sldId id="402" r:id="rId57"/>
    <p:sldId id="387" r:id="rId58"/>
    <p:sldId id="403" r:id="rId59"/>
    <p:sldId id="404" r:id="rId60"/>
    <p:sldId id="405" r:id="rId61"/>
    <p:sldId id="406" r:id="rId62"/>
    <p:sldId id="407" r:id="rId63"/>
    <p:sldId id="393" r:id="rId64"/>
    <p:sldId id="408" r:id="rId65"/>
  </p:sldIdLst>
  <p:sldSz cx="9144000" cy="6858000" type="screen4x3"/>
  <p:notesSz cx="6858000" cy="9144000"/>
  <p:defaultTextStyle>
    <a:defPPr>
      <a:defRPr lang="it-IT"/>
    </a:defPPr>
    <a:lvl1pPr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sz="900" kern="1200">
        <a:solidFill>
          <a:schemeClr val="bg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sz="900" kern="1200">
        <a:solidFill>
          <a:schemeClr val="bg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90022"/>
    <a:srgbClr val="822433"/>
    <a:srgbClr val="78364B"/>
    <a:srgbClr val="AAC9B6"/>
    <a:srgbClr val="830022"/>
    <a:srgbClr val="00677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9" d="100"/>
          <a:sy n="79" d="100"/>
        </p:scale>
        <p:origin x="1570" y="62"/>
      </p:cViewPr>
      <p:guideLst>
        <p:guide orient="horz" pos="216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EF8FE27C-224E-A166-AF30-63900835FA32}"/>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3075" name="Rectangle 3">
            <a:extLst>
              <a:ext uri="{FF2B5EF4-FFF2-40B4-BE49-F238E27FC236}">
                <a16:creationId xmlns:a16="http://schemas.microsoft.com/office/drawing/2014/main" id="{A8BB263B-1160-E3DF-70E8-93E7DBCBA59F}"/>
              </a:ext>
            </a:extLst>
          </p:cNvPr>
          <p:cNvSpPr>
            <a:spLocks noGrp="1" noChangeArrowheads="1"/>
          </p:cNvSpPr>
          <p:nvPr>
            <p:ph type="dt" sz="quarter"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ＭＳ Ｐゴシック" charset="0"/>
                <a:cs typeface="ＭＳ Ｐゴシック" charset="0"/>
              </a:defRPr>
            </a:lvl1pPr>
          </a:lstStyle>
          <a:p>
            <a:pPr>
              <a:defRPr/>
            </a:pPr>
            <a:endParaRPr lang="it-IT"/>
          </a:p>
        </p:txBody>
      </p:sp>
      <p:sp>
        <p:nvSpPr>
          <p:cNvPr id="3076" name="Rectangle 4">
            <a:extLst>
              <a:ext uri="{FF2B5EF4-FFF2-40B4-BE49-F238E27FC236}">
                <a16:creationId xmlns:a16="http://schemas.microsoft.com/office/drawing/2014/main" id="{FD6BB4C7-4C11-DF54-5BFA-A4897474AAE6}"/>
              </a:ext>
            </a:extLst>
          </p:cNvPr>
          <p:cNvSpPr>
            <a:spLocks noGrp="1" noChangeArrowheads="1"/>
          </p:cNvSpPr>
          <p:nvPr>
            <p:ph type="ftr" sz="quarter" idx="2"/>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3077" name="Rectangle 5">
            <a:extLst>
              <a:ext uri="{FF2B5EF4-FFF2-40B4-BE49-F238E27FC236}">
                <a16:creationId xmlns:a16="http://schemas.microsoft.com/office/drawing/2014/main" id="{F4C4B401-32F9-5F03-5DEA-81696284DC0B}"/>
              </a:ext>
            </a:extLst>
          </p:cNvPr>
          <p:cNvSpPr>
            <a:spLocks noGrp="1" noChangeArrowheads="1"/>
          </p:cNvSpPr>
          <p:nvPr>
            <p:ph type="sldNum" sz="quarter" idx="3"/>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anose="020F0502020204030204" pitchFamily="34" charset="0"/>
              </a:defRPr>
            </a:lvl1pPr>
          </a:lstStyle>
          <a:p>
            <a:pPr>
              <a:defRPr/>
            </a:pPr>
            <a:fld id="{A7D6D0E7-DA70-4CE3-B2E1-C5D29FBE7909}" type="slidenum">
              <a:rPr lang="it-IT" altLang="it-IT"/>
              <a:pPr>
                <a:defRPr/>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C69F65FA-2223-4E45-CF87-EF9A302825E3}"/>
              </a:ext>
            </a:extLst>
          </p:cNvPr>
          <p:cNvSpPr>
            <a:spLocks noGrp="1" noChangeArrowheads="1"/>
          </p:cNvSpPr>
          <p:nvPr>
            <p:ph type="hdr" sz="quarter"/>
          </p:nvPr>
        </p:nvSpPr>
        <p:spPr bwMode="auto">
          <a:xfrm>
            <a:off x="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5123" name="Rectangle 3">
            <a:extLst>
              <a:ext uri="{FF2B5EF4-FFF2-40B4-BE49-F238E27FC236}">
                <a16:creationId xmlns:a16="http://schemas.microsoft.com/office/drawing/2014/main" id="{709DDDBF-99A4-7CA7-26E7-6F111B5F3146}"/>
              </a:ext>
            </a:extLst>
          </p:cNvPr>
          <p:cNvSpPr>
            <a:spLocks noGrp="1" noChangeArrowheads="1"/>
          </p:cNvSpPr>
          <p:nvPr>
            <p:ph type="dt" idx="1"/>
          </p:nvPr>
        </p:nvSpPr>
        <p:spPr bwMode="auto">
          <a:xfrm>
            <a:off x="3886200" y="0"/>
            <a:ext cx="2971800" cy="457200"/>
          </a:xfrm>
          <a:prstGeom prst="rect">
            <a:avLst/>
          </a:prstGeom>
          <a:noFill/>
          <a:ln>
            <a:noFill/>
          </a:ln>
        </p:spPr>
        <p:txBody>
          <a:bodyPr vert="horz" wrap="square" lIns="91440" tIns="45720" rIns="91440" bIns="45720" numCol="1" anchor="t" anchorCtr="0" compatLnSpc="1">
            <a:prstTxWarp prst="textNoShape">
              <a:avLst/>
            </a:prstTxWarp>
          </a:bodyPr>
          <a:lstStyle>
            <a:lvl1pPr algn="r">
              <a:defRPr sz="1200">
                <a:solidFill>
                  <a:schemeClr val="tx1"/>
                </a:solidFill>
                <a:latin typeface="Calibri"/>
                <a:ea typeface="ＭＳ Ｐゴシック" charset="0"/>
                <a:cs typeface="ＭＳ Ｐゴシック" charset="0"/>
              </a:defRPr>
            </a:lvl1pPr>
          </a:lstStyle>
          <a:p>
            <a:pPr>
              <a:defRPr/>
            </a:pPr>
            <a:endParaRPr lang="it-IT"/>
          </a:p>
        </p:txBody>
      </p:sp>
      <p:sp>
        <p:nvSpPr>
          <p:cNvPr id="2052" name="Rectangle 4">
            <a:extLst>
              <a:ext uri="{FF2B5EF4-FFF2-40B4-BE49-F238E27FC236}">
                <a16:creationId xmlns:a16="http://schemas.microsoft.com/office/drawing/2014/main" id="{F1C5B842-A1BB-2DA2-7925-60728C235F5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FB9602E1-65E3-3304-6B82-40469EAAA6B6}"/>
              </a:ext>
            </a:extLst>
          </p:cNvPr>
          <p:cNvSpPr>
            <a:spLocks noGrp="1" noChangeArrowheads="1"/>
          </p:cNvSpPr>
          <p:nvPr>
            <p:ph type="body" sz="quarter" idx="3"/>
          </p:nvPr>
        </p:nvSpPr>
        <p:spPr bwMode="auto">
          <a:xfrm>
            <a:off x="914400" y="4343400"/>
            <a:ext cx="5029200" cy="4114800"/>
          </a:xfrm>
          <a:prstGeom prst="rect">
            <a:avLst/>
          </a:prstGeom>
          <a:noFill/>
          <a:ln>
            <a:noFill/>
          </a:ln>
        </p:spPr>
        <p:txBody>
          <a:bodyPr vert="horz" wrap="square" lIns="91440" tIns="45720" rIns="91440" bIns="45720" numCol="1" anchor="t" anchorCtr="0" compatLnSpc="1">
            <a:prstTxWarp prst="textNoShape">
              <a:avLst/>
            </a:prstTxWarp>
          </a:bodyPr>
          <a:lstStyle/>
          <a:p>
            <a:pPr lvl="0"/>
            <a:r>
              <a:rPr lang="it-IT" noProof="0"/>
              <a:t>Fare clic per modificare gli stili del testo dello schema</a:t>
            </a:r>
          </a:p>
          <a:p>
            <a:pPr lvl="1"/>
            <a:r>
              <a:rPr lang="it-IT" noProof="0"/>
              <a:t>Secondo livello</a:t>
            </a:r>
          </a:p>
          <a:p>
            <a:pPr lvl="2"/>
            <a:r>
              <a:rPr lang="it-IT" noProof="0"/>
              <a:t>Terzo livello</a:t>
            </a:r>
          </a:p>
          <a:p>
            <a:pPr lvl="3"/>
            <a:r>
              <a:rPr lang="it-IT" noProof="0"/>
              <a:t>Quarto livello</a:t>
            </a:r>
          </a:p>
          <a:p>
            <a:pPr lvl="4"/>
            <a:r>
              <a:rPr lang="it-IT" noProof="0"/>
              <a:t>Quinto livello</a:t>
            </a:r>
          </a:p>
        </p:txBody>
      </p:sp>
      <p:sp>
        <p:nvSpPr>
          <p:cNvPr id="5126" name="Rectangle 6">
            <a:extLst>
              <a:ext uri="{FF2B5EF4-FFF2-40B4-BE49-F238E27FC236}">
                <a16:creationId xmlns:a16="http://schemas.microsoft.com/office/drawing/2014/main" id="{32635A30-B76D-9946-ECD3-DAE90752FE31}"/>
              </a:ext>
            </a:extLst>
          </p:cNvPr>
          <p:cNvSpPr>
            <a:spLocks noGrp="1" noChangeArrowheads="1"/>
          </p:cNvSpPr>
          <p:nvPr>
            <p:ph type="ftr" sz="quarter" idx="4"/>
          </p:nvPr>
        </p:nvSpPr>
        <p:spPr bwMode="auto">
          <a:xfrm>
            <a:off x="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defRPr sz="1200">
                <a:solidFill>
                  <a:schemeClr val="tx1"/>
                </a:solidFill>
                <a:latin typeface="Calibri"/>
                <a:ea typeface="ＭＳ Ｐゴシック" charset="0"/>
                <a:cs typeface="ＭＳ Ｐゴシック" charset="0"/>
              </a:defRPr>
            </a:lvl1pPr>
          </a:lstStyle>
          <a:p>
            <a:pPr>
              <a:defRPr/>
            </a:pPr>
            <a:endParaRPr lang="it-IT"/>
          </a:p>
        </p:txBody>
      </p:sp>
      <p:sp>
        <p:nvSpPr>
          <p:cNvPr id="5127" name="Rectangle 7">
            <a:extLst>
              <a:ext uri="{FF2B5EF4-FFF2-40B4-BE49-F238E27FC236}">
                <a16:creationId xmlns:a16="http://schemas.microsoft.com/office/drawing/2014/main" id="{4A7312E9-DC5A-071F-8ED7-0261236BC7C7}"/>
              </a:ext>
            </a:extLst>
          </p:cNvPr>
          <p:cNvSpPr>
            <a:spLocks noGrp="1" noChangeArrowheads="1"/>
          </p:cNvSpPr>
          <p:nvPr>
            <p:ph type="sldNum" sz="quarter" idx="5"/>
          </p:nvPr>
        </p:nvSpPr>
        <p:spPr bwMode="auto">
          <a:xfrm>
            <a:off x="3886200" y="8686800"/>
            <a:ext cx="2971800" cy="457200"/>
          </a:xfrm>
          <a:prstGeom prst="rect">
            <a:avLst/>
          </a:prstGeom>
          <a:noFill/>
          <a:ln>
            <a:noFill/>
          </a:ln>
        </p:spPr>
        <p:txBody>
          <a:bodyPr vert="horz" wrap="square" lIns="91440" tIns="45720" rIns="91440" bIns="45720" numCol="1" anchor="b" anchorCtr="0" compatLnSpc="1">
            <a:prstTxWarp prst="textNoShape">
              <a:avLst/>
            </a:prstTxWarp>
          </a:bodyPr>
          <a:lstStyle>
            <a:lvl1pPr algn="r">
              <a:defRPr sz="1200">
                <a:solidFill>
                  <a:schemeClr val="tx1"/>
                </a:solidFill>
                <a:latin typeface="Calibri" panose="020F0502020204030204" pitchFamily="34" charset="0"/>
              </a:defRPr>
            </a:lvl1pPr>
          </a:lstStyle>
          <a:p>
            <a:pPr>
              <a:defRPr/>
            </a:pPr>
            <a:fld id="{7B6F09F4-E5C4-451E-849F-1CDA00141B4A}"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hf ftr="0"/>
  <p:notesStyle>
    <a:lvl1pPr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Calibri"/>
        <a:ea typeface="MS PGothic" panose="020B0600070205080204"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29611D3D-454F-AC2F-CFB3-37B5588E82D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fld id="{93CABB2C-DB97-4ED4-9A7F-2B0A6528B595}" type="slidenum">
              <a:rPr lang="it-IT" altLang="it-IT" sz="1200" smtClean="0">
                <a:solidFill>
                  <a:schemeClr val="tx1"/>
                </a:solidFill>
                <a:latin typeface="Calibri" panose="020F0502020204030204" pitchFamily="34" charset="0"/>
              </a:rPr>
              <a:pPr/>
              <a:t>1</a:t>
            </a:fld>
            <a:endParaRPr lang="it-IT" altLang="it-IT" sz="1200">
              <a:solidFill>
                <a:schemeClr val="tx1"/>
              </a:solidFill>
              <a:latin typeface="Calibri" panose="020F0502020204030204" pitchFamily="34" charset="0"/>
            </a:endParaRPr>
          </a:p>
        </p:txBody>
      </p:sp>
      <p:sp>
        <p:nvSpPr>
          <p:cNvPr id="5123" name="Rectangle 2">
            <a:extLst>
              <a:ext uri="{FF2B5EF4-FFF2-40B4-BE49-F238E27FC236}">
                <a16:creationId xmlns:a16="http://schemas.microsoft.com/office/drawing/2014/main" id="{ED5A282D-2A50-3E30-D79C-753DFBFD4104}"/>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72936515-DC73-451E-5C2D-2F7FBE5DD49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lstStyle/>
          <a:p>
            <a:pPr eaLnBrk="1" hangingPunct="1"/>
            <a:endParaRPr lang="en-GB" altLang="it-IT">
              <a:latin typeface="Calibri" panose="020F0502020204030204" pitchFamily="34" charset="0"/>
            </a:endParaRPr>
          </a:p>
        </p:txBody>
      </p:sp>
      <p:sp>
        <p:nvSpPr>
          <p:cNvPr id="5125" name="Date Placeholder 1">
            <a:extLst>
              <a:ext uri="{FF2B5EF4-FFF2-40B4-BE49-F238E27FC236}">
                <a16:creationId xmlns:a16="http://schemas.microsoft.com/office/drawing/2014/main" id="{4CB16111-1EC1-ECA9-35C8-DE7BD8AB09DF}"/>
              </a:ext>
            </a:extLst>
          </p:cNvPr>
          <p:cNvSpPr>
            <a:spLocks noGrp="1" noChangeArrowheads="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it-IT" altLang="it-IT" sz="1200">
              <a:solidFill>
                <a:schemeClr val="tx1"/>
              </a:solidFill>
              <a:latin typeface="Calibri" panose="020F0502020204030204" pitchFamily="34" charset="0"/>
            </a:endParaRPr>
          </a:p>
        </p:txBody>
      </p:sp>
      <p:sp>
        <p:nvSpPr>
          <p:cNvPr id="5126" name="Header Placeholder 2">
            <a:extLst>
              <a:ext uri="{FF2B5EF4-FFF2-40B4-BE49-F238E27FC236}">
                <a16:creationId xmlns:a16="http://schemas.microsoft.com/office/drawing/2014/main" id="{176DAAA1-DC6A-1623-8FD0-FD9473064057}"/>
              </a:ext>
            </a:extLst>
          </p:cNvPr>
          <p:cNvSpPr>
            <a:spLocks noGrp="1" noChangeArrowheads="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it-IT" altLang="it-IT" sz="1200">
              <a:solidFill>
                <a:schemeClr val="tx1"/>
              </a:solidFill>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24</a:t>
            </a:fld>
            <a:endParaRPr lang="it-IT" altLang="it-IT"/>
          </a:p>
        </p:txBody>
      </p:sp>
    </p:spTree>
    <p:extLst>
      <p:ext uri="{BB962C8B-B14F-4D97-AF65-F5344CB8AC3E}">
        <p14:creationId xmlns:p14="http://schemas.microsoft.com/office/powerpoint/2010/main" val="36932422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25</a:t>
            </a:fld>
            <a:endParaRPr lang="it-IT" altLang="it-IT"/>
          </a:p>
        </p:txBody>
      </p:sp>
    </p:spTree>
    <p:extLst>
      <p:ext uri="{BB962C8B-B14F-4D97-AF65-F5344CB8AC3E}">
        <p14:creationId xmlns:p14="http://schemas.microsoft.com/office/powerpoint/2010/main" val="2490970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232629"/>
              </a:solidFill>
              <a:effectLst/>
              <a:latin typeface="-apple-system"/>
            </a:endParaRPr>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26</a:t>
            </a:fld>
            <a:endParaRPr lang="it-IT" altLang="it-IT"/>
          </a:p>
        </p:txBody>
      </p:sp>
    </p:spTree>
    <p:extLst>
      <p:ext uri="{BB962C8B-B14F-4D97-AF65-F5344CB8AC3E}">
        <p14:creationId xmlns:p14="http://schemas.microsoft.com/office/powerpoint/2010/main" val="3465801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endParaRPr lang="en-US" b="0" i="0">
              <a:solidFill>
                <a:srgbClr val="191919"/>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27</a:t>
            </a:fld>
            <a:endParaRPr lang="it-IT" altLang="it-IT"/>
          </a:p>
        </p:txBody>
      </p:sp>
    </p:spTree>
    <p:extLst>
      <p:ext uri="{BB962C8B-B14F-4D97-AF65-F5344CB8AC3E}">
        <p14:creationId xmlns:p14="http://schemas.microsoft.com/office/powerpoint/2010/main" val="34494123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28</a:t>
            </a:fld>
            <a:endParaRPr lang="it-IT" altLang="it-IT"/>
          </a:p>
        </p:txBody>
      </p:sp>
    </p:spTree>
    <p:extLst>
      <p:ext uri="{BB962C8B-B14F-4D97-AF65-F5344CB8AC3E}">
        <p14:creationId xmlns:p14="http://schemas.microsoft.com/office/powerpoint/2010/main" val="32888093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29</a:t>
            </a:fld>
            <a:endParaRPr lang="it-IT" altLang="it-IT"/>
          </a:p>
        </p:txBody>
      </p:sp>
    </p:spTree>
    <p:extLst>
      <p:ext uri="{BB962C8B-B14F-4D97-AF65-F5344CB8AC3E}">
        <p14:creationId xmlns:p14="http://schemas.microsoft.com/office/powerpoint/2010/main" val="1556206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30</a:t>
            </a:fld>
            <a:endParaRPr lang="it-IT" altLang="it-IT"/>
          </a:p>
        </p:txBody>
      </p:sp>
    </p:spTree>
    <p:extLst>
      <p:ext uri="{BB962C8B-B14F-4D97-AF65-F5344CB8AC3E}">
        <p14:creationId xmlns:p14="http://schemas.microsoft.com/office/powerpoint/2010/main" val="891318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40</a:t>
            </a:fld>
            <a:endParaRPr lang="it-IT" altLang="it-IT"/>
          </a:p>
        </p:txBody>
      </p:sp>
    </p:spTree>
    <p:extLst>
      <p:ext uri="{BB962C8B-B14F-4D97-AF65-F5344CB8AC3E}">
        <p14:creationId xmlns:p14="http://schemas.microsoft.com/office/powerpoint/2010/main" val="6406073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42</a:t>
            </a:fld>
            <a:endParaRPr lang="it-IT" altLang="it-IT"/>
          </a:p>
        </p:txBody>
      </p:sp>
    </p:spTree>
    <p:extLst>
      <p:ext uri="{BB962C8B-B14F-4D97-AF65-F5344CB8AC3E}">
        <p14:creationId xmlns:p14="http://schemas.microsoft.com/office/powerpoint/2010/main" val="42435038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t-IT"/>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43</a:t>
            </a:fld>
            <a:endParaRPr lang="it-IT" altLang="it-IT"/>
          </a:p>
        </p:txBody>
      </p:sp>
    </p:spTree>
    <p:extLst>
      <p:ext uri="{BB962C8B-B14F-4D97-AF65-F5344CB8AC3E}">
        <p14:creationId xmlns:p14="http://schemas.microsoft.com/office/powerpoint/2010/main" val="15516978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5</a:t>
            </a:fld>
            <a:endParaRPr lang="it-IT" altLang="it-IT"/>
          </a:p>
        </p:txBody>
      </p:sp>
    </p:spTree>
    <p:extLst>
      <p:ext uri="{BB962C8B-B14F-4D97-AF65-F5344CB8AC3E}">
        <p14:creationId xmlns:p14="http://schemas.microsoft.com/office/powerpoint/2010/main" val="34495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8</a:t>
            </a:fld>
            <a:endParaRPr lang="it-IT" altLang="it-IT"/>
          </a:p>
        </p:txBody>
      </p:sp>
    </p:spTree>
    <p:extLst>
      <p:ext uri="{BB962C8B-B14F-4D97-AF65-F5344CB8AC3E}">
        <p14:creationId xmlns:p14="http://schemas.microsoft.com/office/powerpoint/2010/main" val="2199629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12</a:t>
            </a:fld>
            <a:endParaRPr lang="it-IT" altLang="it-IT"/>
          </a:p>
        </p:txBody>
      </p:sp>
    </p:spTree>
    <p:extLst>
      <p:ext uri="{BB962C8B-B14F-4D97-AF65-F5344CB8AC3E}">
        <p14:creationId xmlns:p14="http://schemas.microsoft.com/office/powerpoint/2010/main" val="129057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14</a:t>
            </a:fld>
            <a:endParaRPr lang="it-IT" altLang="it-IT"/>
          </a:p>
        </p:txBody>
      </p:sp>
    </p:spTree>
    <p:extLst>
      <p:ext uri="{BB962C8B-B14F-4D97-AF65-F5344CB8AC3E}">
        <p14:creationId xmlns:p14="http://schemas.microsoft.com/office/powerpoint/2010/main" val="1469075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16</a:t>
            </a:fld>
            <a:endParaRPr lang="it-IT" altLang="it-IT"/>
          </a:p>
        </p:txBody>
      </p:sp>
    </p:spTree>
    <p:extLst>
      <p:ext uri="{BB962C8B-B14F-4D97-AF65-F5344CB8AC3E}">
        <p14:creationId xmlns:p14="http://schemas.microsoft.com/office/powerpoint/2010/main" val="296316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21</a:t>
            </a:fld>
            <a:endParaRPr lang="it-IT" altLang="it-IT"/>
          </a:p>
        </p:txBody>
      </p:sp>
    </p:spTree>
    <p:extLst>
      <p:ext uri="{BB962C8B-B14F-4D97-AF65-F5344CB8AC3E}">
        <p14:creationId xmlns:p14="http://schemas.microsoft.com/office/powerpoint/2010/main" val="18554279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22</a:t>
            </a:fld>
            <a:endParaRPr lang="it-IT" altLang="it-IT"/>
          </a:p>
        </p:txBody>
      </p:sp>
    </p:spTree>
    <p:extLst>
      <p:ext uri="{BB962C8B-B14F-4D97-AF65-F5344CB8AC3E}">
        <p14:creationId xmlns:p14="http://schemas.microsoft.com/office/powerpoint/2010/main" val="2101978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a:defRPr/>
            </a:pPr>
            <a:endParaRPr lang="it-IT"/>
          </a:p>
        </p:txBody>
      </p:sp>
      <p:sp>
        <p:nvSpPr>
          <p:cNvPr id="5" name="Date Placeholder 4"/>
          <p:cNvSpPr>
            <a:spLocks noGrp="1"/>
          </p:cNvSpPr>
          <p:nvPr>
            <p:ph type="dt" idx="1"/>
          </p:nvPr>
        </p:nvSpPr>
        <p:spPr/>
        <p:txBody>
          <a:bodyPr/>
          <a:lstStyle/>
          <a:p>
            <a:pPr>
              <a:defRPr/>
            </a:pPr>
            <a:endParaRPr lang="it-IT"/>
          </a:p>
        </p:txBody>
      </p:sp>
      <p:sp>
        <p:nvSpPr>
          <p:cNvPr id="6" name="Slide Number Placeholder 5"/>
          <p:cNvSpPr>
            <a:spLocks noGrp="1"/>
          </p:cNvSpPr>
          <p:nvPr>
            <p:ph type="sldNum" sz="quarter" idx="5"/>
          </p:nvPr>
        </p:nvSpPr>
        <p:spPr/>
        <p:txBody>
          <a:bodyPr/>
          <a:lstStyle/>
          <a:p>
            <a:pPr>
              <a:defRPr/>
            </a:pPr>
            <a:fld id="{7B6F09F4-E5C4-451E-849F-1CDA00141B4A}" type="slidenum">
              <a:rPr lang="it-IT" altLang="it-IT" smtClean="0"/>
              <a:pPr>
                <a:defRPr/>
              </a:pPr>
              <a:t>23</a:t>
            </a:fld>
            <a:endParaRPr lang="it-IT" altLang="it-IT"/>
          </a:p>
        </p:txBody>
      </p:sp>
    </p:spTree>
    <p:extLst>
      <p:ext uri="{BB962C8B-B14F-4D97-AF65-F5344CB8AC3E}">
        <p14:creationId xmlns:p14="http://schemas.microsoft.com/office/powerpoint/2010/main" val="42237202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685800" y="2130425"/>
            <a:ext cx="7772400" cy="1470025"/>
          </a:xfrm>
        </p:spPr>
        <p:txBody>
          <a:bodyPr/>
          <a:lstStyle>
            <a:lvl1pPr algn="ctr">
              <a:defRPr/>
            </a:lvl1pPr>
          </a:lstStyle>
          <a:p>
            <a:r>
              <a:rPr lang="it-IT"/>
              <a:t>Fare clic per modificare stile</a:t>
            </a:r>
            <a:endParaRPr lang="en-GB"/>
          </a:p>
        </p:txBody>
      </p:sp>
      <p:sp>
        <p:nvSpPr>
          <p:cNvPr id="3" name="Sottotitolo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it-IT"/>
              <a:t>Fare clic per modificare lo stile del sottotitolo dello schema</a:t>
            </a:r>
            <a:endParaRPr lang="en-GB"/>
          </a:p>
        </p:txBody>
      </p:sp>
    </p:spTree>
    <p:extLst>
      <p:ext uri="{BB962C8B-B14F-4D97-AF65-F5344CB8AC3E}">
        <p14:creationId xmlns:p14="http://schemas.microsoft.com/office/powerpoint/2010/main" val="2943462785"/>
      </p:ext>
    </p:extLst>
  </p:cSld>
  <p:clrMapOvr>
    <a:masterClrMapping/>
  </p:clrMapOvr>
  <p:hf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testo verticale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1920964763"/>
      </p:ext>
    </p:extLst>
  </p:cSld>
  <p:clrMapOvr>
    <a:masterClrMapping/>
  </p:clrMapOvr>
  <p:hf hdr="0" ft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verticale e testo">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786563" y="980728"/>
            <a:ext cx="1889125" cy="4886672"/>
          </a:xfrm>
        </p:spPr>
        <p:txBody>
          <a:bodyPr vert="eaVert"/>
          <a:lstStyle/>
          <a:p>
            <a:r>
              <a:rPr lang="it-IT"/>
              <a:t>Fare clic per modificare stile</a:t>
            </a:r>
            <a:endParaRPr lang="en-GB"/>
          </a:p>
        </p:txBody>
      </p:sp>
      <p:sp>
        <p:nvSpPr>
          <p:cNvPr id="3" name="Segnaposto testo verticale 2"/>
          <p:cNvSpPr>
            <a:spLocks noGrp="1"/>
          </p:cNvSpPr>
          <p:nvPr>
            <p:ph type="body" orient="vert" idx="1"/>
          </p:nvPr>
        </p:nvSpPr>
        <p:spPr>
          <a:xfrm>
            <a:off x="1259631" y="980728"/>
            <a:ext cx="5374531" cy="4886672"/>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3323082711"/>
      </p:ext>
    </p:extLst>
  </p:cSld>
  <p:clrMapOvr>
    <a:masterClrMapping/>
  </p:clrMapOvr>
  <p:hf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olo, testo e contenuto">
    <p:spTree>
      <p:nvGrpSpPr>
        <p:cNvPr id="1" name=""/>
        <p:cNvGrpSpPr/>
        <p:nvPr/>
      </p:nvGrpSpPr>
      <p:grpSpPr>
        <a:xfrm>
          <a:off x="0" y="0"/>
          <a:ext cx="0" cy="0"/>
          <a:chOff x="0" y="0"/>
          <a:chExt cx="0" cy="0"/>
        </a:xfrm>
      </p:grpSpPr>
      <p:sp>
        <p:nvSpPr>
          <p:cNvPr id="2" name="Titolo 1"/>
          <p:cNvSpPr>
            <a:spLocks noGrp="1"/>
          </p:cNvSpPr>
          <p:nvPr>
            <p:ph type="title"/>
          </p:nvPr>
        </p:nvSpPr>
        <p:spPr>
          <a:xfrm>
            <a:off x="1234232" y="1052736"/>
            <a:ext cx="7415659" cy="504825"/>
          </a:xfrm>
        </p:spPr>
        <p:txBody>
          <a:bodyPr/>
          <a:lstStyle/>
          <a:p>
            <a:r>
              <a:rPr lang="it-IT"/>
              <a:t>Fare clic per modificare stile</a:t>
            </a:r>
            <a:endParaRPr lang="en-GB"/>
          </a:p>
        </p:txBody>
      </p:sp>
      <p:sp>
        <p:nvSpPr>
          <p:cNvPr id="3" name="Segnaposto testo 2"/>
          <p:cNvSpPr>
            <a:spLocks noGrp="1"/>
          </p:cNvSpPr>
          <p:nvPr>
            <p:ph type="body" sz="half" idx="1"/>
          </p:nvPr>
        </p:nvSpPr>
        <p:spPr>
          <a:xfrm>
            <a:off x="1221848" y="1752600"/>
            <a:ext cx="3597802"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431810330"/>
      </p:ext>
    </p:extLst>
  </p:cSld>
  <p:clrMapOvr>
    <a:masterClrMapping/>
  </p:clrMapOvr>
  <p:hf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olo e tabella">
    <p:spTree>
      <p:nvGrpSpPr>
        <p:cNvPr id="1" name=""/>
        <p:cNvGrpSpPr/>
        <p:nvPr/>
      </p:nvGrpSpPr>
      <p:grpSpPr>
        <a:xfrm>
          <a:off x="0" y="0"/>
          <a:ext cx="0" cy="0"/>
          <a:chOff x="0" y="0"/>
          <a:chExt cx="0" cy="0"/>
        </a:xfrm>
      </p:grpSpPr>
      <p:sp>
        <p:nvSpPr>
          <p:cNvPr id="2" name="Titolo 1"/>
          <p:cNvSpPr>
            <a:spLocks noGrp="1"/>
          </p:cNvSpPr>
          <p:nvPr>
            <p:ph type="title"/>
          </p:nvPr>
        </p:nvSpPr>
        <p:spPr>
          <a:xfrm>
            <a:off x="1259632" y="1052736"/>
            <a:ext cx="7415659" cy="504825"/>
          </a:xfrm>
        </p:spPr>
        <p:txBody>
          <a:bodyPr/>
          <a:lstStyle/>
          <a:p>
            <a:r>
              <a:rPr lang="it-IT"/>
              <a:t>Fare clic per modificare stile</a:t>
            </a:r>
            <a:endParaRPr lang="en-GB"/>
          </a:p>
        </p:txBody>
      </p:sp>
      <p:sp>
        <p:nvSpPr>
          <p:cNvPr id="3" name="Segnaposto tabella 2"/>
          <p:cNvSpPr>
            <a:spLocks noGrp="1"/>
          </p:cNvSpPr>
          <p:nvPr>
            <p:ph type="tbl" idx="1"/>
          </p:nvPr>
        </p:nvSpPr>
        <p:spPr>
          <a:xfrm>
            <a:off x="1260029" y="1752600"/>
            <a:ext cx="7415659" cy="4114800"/>
          </a:xfrm>
        </p:spPr>
        <p:txBody>
          <a:bodyPr/>
          <a:lstStyle/>
          <a:p>
            <a:pPr lvl="0"/>
            <a:r>
              <a:rPr lang="it-IT" noProof="0"/>
              <a:t>Fare clic sull'icona per inserire una tabella</a:t>
            </a:r>
            <a:endParaRPr lang="en-GB" noProof="0"/>
          </a:p>
        </p:txBody>
      </p:sp>
    </p:spTree>
    <p:extLst>
      <p:ext uri="{BB962C8B-B14F-4D97-AF65-F5344CB8AC3E}">
        <p14:creationId xmlns:p14="http://schemas.microsoft.com/office/powerpoint/2010/main" val="3722368014"/>
      </p:ext>
    </p:extLst>
  </p:cSld>
  <p:clrMapOvr>
    <a:masterClrMapping/>
  </p:clrMapOvr>
  <p:hf hdr="0" ftr="0"/>
</p:sldLayout>
</file>

<file path=ppt/slideLayouts/slideLayout14.xml><?xml version="1.0" encoding="utf-8"?>
<p:sldLayout xmlns:a="http://schemas.openxmlformats.org/drawingml/2006/main" xmlns:r="http://schemas.openxmlformats.org/officeDocument/2006/relationships" xmlns:p="http://schemas.openxmlformats.org/presentationml/2006/main" type="chart" preserve="1">
  <p:cSld name="Titolo e grafico">
    <p:spTree>
      <p:nvGrpSpPr>
        <p:cNvPr id="1" name=""/>
        <p:cNvGrpSpPr/>
        <p:nvPr/>
      </p:nvGrpSpPr>
      <p:grpSpPr>
        <a:xfrm>
          <a:off x="0" y="0"/>
          <a:ext cx="0" cy="0"/>
          <a:chOff x="0" y="0"/>
          <a:chExt cx="0" cy="0"/>
        </a:xfrm>
      </p:grpSpPr>
      <p:sp>
        <p:nvSpPr>
          <p:cNvPr id="2" name="Titolo 1"/>
          <p:cNvSpPr>
            <a:spLocks noGrp="1"/>
          </p:cNvSpPr>
          <p:nvPr>
            <p:ph type="title"/>
          </p:nvPr>
        </p:nvSpPr>
        <p:spPr>
          <a:xfrm>
            <a:off x="1259632" y="1052736"/>
            <a:ext cx="7559675" cy="504825"/>
          </a:xfrm>
        </p:spPr>
        <p:txBody>
          <a:bodyPr/>
          <a:lstStyle/>
          <a:p>
            <a:r>
              <a:rPr lang="it-IT"/>
              <a:t>Fare clic per modificare stile</a:t>
            </a:r>
            <a:endParaRPr lang="en-GB"/>
          </a:p>
        </p:txBody>
      </p:sp>
      <p:sp>
        <p:nvSpPr>
          <p:cNvPr id="3" name="Segnaposto grafico 2"/>
          <p:cNvSpPr>
            <a:spLocks noGrp="1"/>
          </p:cNvSpPr>
          <p:nvPr>
            <p:ph type="chart" idx="1"/>
          </p:nvPr>
        </p:nvSpPr>
        <p:spPr>
          <a:xfrm>
            <a:off x="1260029" y="1752600"/>
            <a:ext cx="7559675" cy="4114800"/>
          </a:xfrm>
        </p:spPr>
        <p:txBody>
          <a:bodyPr/>
          <a:lstStyle/>
          <a:p>
            <a:pPr lvl="0"/>
            <a:r>
              <a:rPr lang="it-IT" noProof="0"/>
              <a:t>Fare clic sull'icona per inserire un grafico</a:t>
            </a:r>
            <a:endParaRPr lang="en-GB" noProof="0"/>
          </a:p>
        </p:txBody>
      </p:sp>
    </p:spTree>
    <p:extLst>
      <p:ext uri="{BB962C8B-B14F-4D97-AF65-F5344CB8AC3E}">
        <p14:creationId xmlns:p14="http://schemas.microsoft.com/office/powerpoint/2010/main" val="2446429965"/>
      </p:ext>
    </p:extLst>
  </p:cSld>
  <p:clrMapOvr>
    <a:masterClrMapping/>
  </p:clrMapOvr>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contenuto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1705538561"/>
      </p:ext>
    </p:extLst>
  </p:cSld>
  <p:clrMapOvr>
    <a:masterClrMapping/>
  </p:clrMapOvr>
  <p:hf hdr="0" ft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259632" y="4406900"/>
            <a:ext cx="7235080" cy="1362075"/>
          </a:xfrm>
        </p:spPr>
        <p:txBody>
          <a:bodyPr/>
          <a:lstStyle>
            <a:lvl1pPr algn="l">
              <a:defRPr sz="4000" b="1" cap="all"/>
            </a:lvl1pPr>
          </a:lstStyle>
          <a:p>
            <a:r>
              <a:rPr lang="it-IT"/>
              <a:t>Fare clic per modificare stile</a:t>
            </a:r>
            <a:endParaRPr lang="en-GB"/>
          </a:p>
        </p:txBody>
      </p:sp>
      <p:sp>
        <p:nvSpPr>
          <p:cNvPr id="3" name="Segnaposto testo 2"/>
          <p:cNvSpPr>
            <a:spLocks noGrp="1"/>
          </p:cNvSpPr>
          <p:nvPr>
            <p:ph type="body" idx="1"/>
          </p:nvPr>
        </p:nvSpPr>
        <p:spPr>
          <a:xfrm>
            <a:off x="1220886" y="2708920"/>
            <a:ext cx="7307089"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it-IT"/>
              <a:t>Fare clic per modificare gli stili del testo dello schema</a:t>
            </a:r>
          </a:p>
        </p:txBody>
      </p:sp>
    </p:spTree>
    <p:extLst>
      <p:ext uri="{BB962C8B-B14F-4D97-AF65-F5344CB8AC3E}">
        <p14:creationId xmlns:p14="http://schemas.microsoft.com/office/powerpoint/2010/main" val="2137539486"/>
      </p:ext>
    </p:extLst>
  </p:cSld>
  <p:clrMapOvr>
    <a:masterClrMapping/>
  </p:clrMapOvr>
  <p:hf hdr="0" ft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nuto 2">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stile</a:t>
            </a:r>
            <a:endParaRPr lang="en-GB"/>
          </a:p>
        </p:txBody>
      </p:sp>
      <p:sp>
        <p:nvSpPr>
          <p:cNvPr id="3" name="Segnaposto contenuto 2"/>
          <p:cNvSpPr>
            <a:spLocks noGrp="1"/>
          </p:cNvSpPr>
          <p:nvPr>
            <p:ph sz="half" idx="1"/>
          </p:nvPr>
        </p:nvSpPr>
        <p:spPr>
          <a:xfrm>
            <a:off x="1259632" y="1752600"/>
            <a:ext cx="356001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p:cNvSpPr>
            <a:spLocks noGrp="1"/>
          </p:cNvSpPr>
          <p:nvPr>
            <p:ph sz="half" idx="2"/>
          </p:nvPr>
        </p:nvSpPr>
        <p:spPr>
          <a:xfrm>
            <a:off x="4972050" y="1752600"/>
            <a:ext cx="3703638"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3765891261"/>
      </p:ext>
    </p:extLst>
  </p:cSld>
  <p:clrMapOvr>
    <a:masterClrMapping/>
  </p:clrMapOvr>
  <p:hf hdr="0" ft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187624" y="980728"/>
            <a:ext cx="7499176" cy="436910"/>
          </a:xfrm>
        </p:spPr>
        <p:txBody>
          <a:bodyPr/>
          <a:lstStyle>
            <a:lvl1pPr>
              <a:defRPr/>
            </a:lvl1pPr>
          </a:lstStyle>
          <a:p>
            <a:r>
              <a:rPr lang="it-IT"/>
              <a:t>Fare clic per modificare stile</a:t>
            </a:r>
            <a:endParaRPr lang="en-GB"/>
          </a:p>
        </p:txBody>
      </p:sp>
      <p:sp>
        <p:nvSpPr>
          <p:cNvPr id="3" name="Segnaposto testo 2"/>
          <p:cNvSpPr>
            <a:spLocks noGrp="1"/>
          </p:cNvSpPr>
          <p:nvPr>
            <p:ph type="body" idx="1"/>
          </p:nvPr>
        </p:nvSpPr>
        <p:spPr>
          <a:xfrm>
            <a:off x="1187624" y="1535113"/>
            <a:ext cx="3600400"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p:cNvSpPr>
            <a:spLocks noGrp="1"/>
          </p:cNvSpPr>
          <p:nvPr>
            <p:ph sz="half" idx="2"/>
          </p:nvPr>
        </p:nvSpPr>
        <p:spPr>
          <a:xfrm>
            <a:off x="1187624" y="2276872"/>
            <a:ext cx="3600400" cy="37744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p:cNvSpPr>
            <a:spLocks noGrp="1"/>
          </p:cNvSpPr>
          <p:nvPr>
            <p:ph type="body" sz="quarter" idx="3"/>
          </p:nvPr>
        </p:nvSpPr>
        <p:spPr>
          <a:xfrm>
            <a:off x="4932040" y="1535113"/>
            <a:ext cx="3754760" cy="639762"/>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4932040" y="2276872"/>
            <a:ext cx="3754760" cy="377440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Tree>
    <p:extLst>
      <p:ext uri="{BB962C8B-B14F-4D97-AF65-F5344CB8AC3E}">
        <p14:creationId xmlns:p14="http://schemas.microsoft.com/office/powerpoint/2010/main" val="2066367452"/>
      </p:ext>
    </p:extLst>
  </p:cSld>
  <p:clrMapOvr>
    <a:masterClrMapping/>
  </p:clrMapOvr>
  <p:hf hdr="0" ft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a:xfrm>
            <a:off x="1331640" y="1125538"/>
            <a:ext cx="7344048" cy="504825"/>
          </a:xfrm>
        </p:spPr>
        <p:txBody>
          <a:bodyPr/>
          <a:lstStyle/>
          <a:p>
            <a:r>
              <a:rPr lang="it-IT"/>
              <a:t>Fare clic per modificare stile</a:t>
            </a:r>
            <a:endParaRPr lang="en-GB"/>
          </a:p>
        </p:txBody>
      </p:sp>
    </p:spTree>
    <p:extLst>
      <p:ext uri="{BB962C8B-B14F-4D97-AF65-F5344CB8AC3E}">
        <p14:creationId xmlns:p14="http://schemas.microsoft.com/office/powerpoint/2010/main" val="613301199"/>
      </p:ext>
    </p:extLst>
  </p:cSld>
  <p:clrMapOvr>
    <a:masterClrMapping/>
  </p:clrMapOvr>
  <p:hf hdr="0" ft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6704503"/>
      </p:ext>
    </p:extLst>
  </p:cSld>
  <p:clrMapOvr>
    <a:masterClrMapping/>
  </p:clrMapOvr>
  <p:hf hdr="0" ft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259632" y="1124744"/>
            <a:ext cx="2216225" cy="1162050"/>
          </a:xfrm>
        </p:spPr>
        <p:txBody>
          <a:bodyPr anchor="b"/>
          <a:lstStyle>
            <a:lvl1pPr algn="l">
              <a:defRPr sz="2000" b="1"/>
            </a:lvl1pPr>
          </a:lstStyle>
          <a:p>
            <a:r>
              <a:rPr lang="it-IT"/>
              <a:t>Fare clic per modificare stile</a:t>
            </a:r>
            <a:endParaRPr lang="en-GB"/>
          </a:p>
        </p:txBody>
      </p:sp>
      <p:sp>
        <p:nvSpPr>
          <p:cNvPr id="3" name="Segnaposto contenuto 2"/>
          <p:cNvSpPr>
            <a:spLocks noGrp="1"/>
          </p:cNvSpPr>
          <p:nvPr>
            <p:ph idx="1"/>
          </p:nvPr>
        </p:nvSpPr>
        <p:spPr>
          <a:xfrm>
            <a:off x="3635896" y="1124744"/>
            <a:ext cx="5050903" cy="489654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p:cNvSpPr>
            <a:spLocks noGrp="1"/>
          </p:cNvSpPr>
          <p:nvPr>
            <p:ph type="body" sz="half" idx="2"/>
          </p:nvPr>
        </p:nvSpPr>
        <p:spPr>
          <a:xfrm>
            <a:off x="1259632" y="2361251"/>
            <a:ext cx="2205881" cy="36440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4108832747"/>
      </p:ext>
    </p:extLst>
  </p:cSld>
  <p:clrMapOvr>
    <a:masterClrMapping/>
  </p:clrMapOvr>
  <p:hf hdr="0" ft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792288" y="4800600"/>
            <a:ext cx="5486400" cy="566738"/>
          </a:xfrm>
        </p:spPr>
        <p:txBody>
          <a:bodyPr anchor="b"/>
          <a:lstStyle>
            <a:lvl1pPr algn="l">
              <a:defRPr sz="2000" b="1"/>
            </a:lvl1pPr>
          </a:lstStyle>
          <a:p>
            <a:r>
              <a:rPr lang="it-IT"/>
              <a:t>Fare clic per modificare stile</a:t>
            </a:r>
            <a:endParaRPr lang="en-GB"/>
          </a:p>
        </p:txBody>
      </p:sp>
      <p:sp>
        <p:nvSpPr>
          <p:cNvPr id="3" name="Segnaposto immagine 2"/>
          <p:cNvSpPr>
            <a:spLocks noGrp="1"/>
          </p:cNvSpPr>
          <p:nvPr>
            <p:ph type="pic" idx="1"/>
          </p:nvPr>
        </p:nvSpPr>
        <p:spPr>
          <a:xfrm>
            <a:off x="1792288" y="980727"/>
            <a:ext cx="5486400" cy="374684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it-IT" noProof="0"/>
              <a:t>Trascinare l'immagine su un segnaposto o fare clic sull'icona per aggiungerla</a:t>
            </a:r>
            <a:endParaRPr lang="en-GB" noProof="0"/>
          </a:p>
        </p:txBody>
      </p:sp>
      <p:sp>
        <p:nvSpPr>
          <p:cNvPr id="4" name="Segnaposto testo 3"/>
          <p:cNvSpPr>
            <a:spLocks noGrp="1"/>
          </p:cNvSpPr>
          <p:nvPr>
            <p:ph type="body" sz="half" idx="2"/>
          </p:nvPr>
        </p:nvSpPr>
        <p:spPr>
          <a:xfrm>
            <a:off x="1792288" y="5367338"/>
            <a:ext cx="5486400" cy="6539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Fare clic per modificare gli stili del testo dello schema</a:t>
            </a:r>
          </a:p>
        </p:txBody>
      </p:sp>
    </p:spTree>
    <p:extLst>
      <p:ext uri="{BB962C8B-B14F-4D97-AF65-F5344CB8AC3E}">
        <p14:creationId xmlns:p14="http://schemas.microsoft.com/office/powerpoint/2010/main" val="328712249"/>
      </p:ext>
    </p:extLst>
  </p:cSld>
  <p:clrMapOvr>
    <a:masterClrMapping/>
  </p:clrMapOvr>
  <p:hf hdr="0" ftr="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15">
            <a:extLst>
              <a:ext uri="{FF2B5EF4-FFF2-40B4-BE49-F238E27FC236}">
                <a16:creationId xmlns:a16="http://schemas.microsoft.com/office/drawing/2014/main" id="{4CA40DBC-B22E-A661-6EFA-B6164E7086BA}"/>
              </a:ext>
            </a:extLst>
          </p:cNvPr>
          <p:cNvGrpSpPr>
            <a:grpSpLocks/>
          </p:cNvGrpSpPr>
          <p:nvPr/>
        </p:nvGrpSpPr>
        <p:grpSpPr bwMode="auto">
          <a:xfrm>
            <a:off x="0" y="6096000"/>
            <a:ext cx="9144000" cy="762000"/>
            <a:chOff x="0" y="3840"/>
            <a:chExt cx="5760" cy="480"/>
          </a:xfrm>
        </p:grpSpPr>
        <p:sp>
          <p:nvSpPr>
            <p:cNvPr id="1030" name="Rectangle 13">
              <a:extLst>
                <a:ext uri="{FF2B5EF4-FFF2-40B4-BE49-F238E27FC236}">
                  <a16:creationId xmlns:a16="http://schemas.microsoft.com/office/drawing/2014/main" id="{46176981-99A8-3A2C-F37A-9CDBD039F6A6}"/>
                </a:ext>
              </a:extLst>
            </p:cNvPr>
            <p:cNvSpPr>
              <a:spLocks noChangeArrowheads="1"/>
            </p:cNvSpPr>
            <p:nvPr userDrawn="1"/>
          </p:nvSpPr>
          <p:spPr bwMode="auto">
            <a:xfrm>
              <a:off x="0" y="3984"/>
              <a:ext cx="5760" cy="336"/>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en-GB" altLang="it-IT">
                <a:latin typeface="Calibri" panose="020F0502020204030204" pitchFamily="34" charset="0"/>
              </a:endParaRPr>
            </a:p>
          </p:txBody>
        </p:sp>
        <p:sp>
          <p:nvSpPr>
            <p:cNvPr id="1031" name="Rectangle 14">
              <a:extLst>
                <a:ext uri="{FF2B5EF4-FFF2-40B4-BE49-F238E27FC236}">
                  <a16:creationId xmlns:a16="http://schemas.microsoft.com/office/drawing/2014/main" id="{8C01EAC1-73CB-26D9-CCED-04CC79CDC0FF}"/>
                </a:ext>
              </a:extLst>
            </p:cNvPr>
            <p:cNvSpPr>
              <a:spLocks noChangeArrowheads="1"/>
            </p:cNvSpPr>
            <p:nvPr userDrawn="1"/>
          </p:nvSpPr>
          <p:spPr bwMode="auto">
            <a:xfrm>
              <a:off x="768" y="3840"/>
              <a:ext cx="4992" cy="480"/>
            </a:xfrm>
            <a:prstGeom prst="rect">
              <a:avLst/>
            </a:prstGeom>
            <a:solidFill>
              <a:srgbClr val="822433"/>
            </a:solidFill>
            <a:ln>
              <a:noFill/>
            </a:ln>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defRPr/>
              </a:pPr>
              <a:endParaRPr lang="en-GB" altLang="it-IT">
                <a:latin typeface="Calibri" panose="020F0502020204030204" pitchFamily="34" charset="0"/>
              </a:endParaRPr>
            </a:p>
          </p:txBody>
        </p:sp>
      </p:grpSp>
      <p:sp>
        <p:nvSpPr>
          <p:cNvPr id="1027" name="Rectangle 2">
            <a:extLst>
              <a:ext uri="{FF2B5EF4-FFF2-40B4-BE49-F238E27FC236}">
                <a16:creationId xmlns:a16="http://schemas.microsoft.com/office/drawing/2014/main" id="{26907994-33A9-E385-B9DA-6A9975252319}"/>
              </a:ext>
            </a:extLst>
          </p:cNvPr>
          <p:cNvSpPr>
            <a:spLocks noGrp="1" noChangeArrowheads="1"/>
          </p:cNvSpPr>
          <p:nvPr>
            <p:ph type="title"/>
          </p:nvPr>
        </p:nvSpPr>
        <p:spPr bwMode="auto">
          <a:xfrm>
            <a:off x="1258888" y="1125538"/>
            <a:ext cx="7416800"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stile</a:t>
            </a:r>
          </a:p>
        </p:txBody>
      </p:sp>
      <p:sp>
        <p:nvSpPr>
          <p:cNvPr id="1028" name="Rectangle 3">
            <a:extLst>
              <a:ext uri="{FF2B5EF4-FFF2-40B4-BE49-F238E27FC236}">
                <a16:creationId xmlns:a16="http://schemas.microsoft.com/office/drawing/2014/main" id="{4B9FAB01-DEBF-86F1-6A03-5494AA63FF6A}"/>
              </a:ext>
            </a:extLst>
          </p:cNvPr>
          <p:cNvSpPr>
            <a:spLocks noGrp="1" noChangeArrowheads="1"/>
          </p:cNvSpPr>
          <p:nvPr>
            <p:ph type="body" idx="1"/>
          </p:nvPr>
        </p:nvSpPr>
        <p:spPr bwMode="auto">
          <a:xfrm>
            <a:off x="1258888" y="1752600"/>
            <a:ext cx="7416800"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pic>
        <p:nvPicPr>
          <p:cNvPr id="1029" name="Immagine 5">
            <a:extLst>
              <a:ext uri="{FF2B5EF4-FFF2-40B4-BE49-F238E27FC236}">
                <a16:creationId xmlns:a16="http://schemas.microsoft.com/office/drawing/2014/main" id="{07B21BB0-C317-24DF-3DED-514563E59EF8}"/>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07950" y="115888"/>
            <a:ext cx="25558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Lst>
  <p:hf hdr="0" ftr="0"/>
  <p:txStyles>
    <p:title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p:titleStyle>
    <p:body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55.jpe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65.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1.gif"/><Relationship Id="rId5" Type="http://schemas.openxmlformats.org/officeDocument/2006/relationships/image" Target="../media/image70.gif"/><Relationship Id="rId4" Type="http://schemas.openxmlformats.org/officeDocument/2006/relationships/image" Target="../media/image69.gif"/></Relationships>
</file>

<file path=ppt/slides/_rels/slide28.xml.rels><?xml version="1.0" encoding="UTF-8" standalone="yes"?>
<Relationships xmlns="http://schemas.openxmlformats.org/package/2006/relationships"><Relationship Id="rId3" Type="http://schemas.openxmlformats.org/officeDocument/2006/relationships/image" Target="../media/image72.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3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60.png"/><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4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43.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17.png"/><Relationship Id="rId2" Type="http://schemas.openxmlformats.org/officeDocument/2006/relationships/image" Target="../media/image113.png"/><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2.png"/></Relationships>
</file>

<file path=ppt/slides/_rels/slide47.xml.rels><?xml version="1.0" encoding="UTF-8" standalone="yes"?>
<Relationships xmlns="http://schemas.openxmlformats.org/package/2006/relationships"><Relationship Id="rId3" Type="http://schemas.openxmlformats.org/officeDocument/2006/relationships/image" Target="../media/image119.png"/><Relationship Id="rId7"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61.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11">
            <a:extLst>
              <a:ext uri="{FF2B5EF4-FFF2-40B4-BE49-F238E27FC236}">
                <a16:creationId xmlns:a16="http://schemas.microsoft.com/office/drawing/2014/main" id="{259EFF8C-5845-CA09-6AFA-CB42D36E34CF}"/>
              </a:ext>
            </a:extLst>
          </p:cNvPr>
          <p:cNvSpPr>
            <a:spLocks noChangeArrowheads="1"/>
          </p:cNvSpPr>
          <p:nvPr/>
        </p:nvSpPr>
        <p:spPr bwMode="auto">
          <a:xfrm>
            <a:off x="0" y="0"/>
            <a:ext cx="9144000" cy="3429000"/>
          </a:xfrm>
          <a:prstGeom prst="rect">
            <a:avLst/>
          </a:prstGeom>
          <a:solidFill>
            <a:srgbClr val="00677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en-GB" altLang="it-IT">
              <a:latin typeface="Calibri" panose="020F0502020204030204" pitchFamily="34" charset="0"/>
            </a:endParaRPr>
          </a:p>
        </p:txBody>
      </p:sp>
      <p:grpSp>
        <p:nvGrpSpPr>
          <p:cNvPr id="4099" name="Group 17">
            <a:extLst>
              <a:ext uri="{FF2B5EF4-FFF2-40B4-BE49-F238E27FC236}">
                <a16:creationId xmlns:a16="http://schemas.microsoft.com/office/drawing/2014/main" id="{A2BE4545-D7B0-E522-C5E8-5159CD439FA3}"/>
              </a:ext>
            </a:extLst>
          </p:cNvPr>
          <p:cNvGrpSpPr>
            <a:grpSpLocks/>
          </p:cNvGrpSpPr>
          <p:nvPr/>
        </p:nvGrpSpPr>
        <p:grpSpPr bwMode="auto">
          <a:xfrm>
            <a:off x="0" y="2759075"/>
            <a:ext cx="9145588" cy="4098925"/>
            <a:chOff x="0" y="1738"/>
            <a:chExt cx="5761" cy="2582"/>
          </a:xfrm>
        </p:grpSpPr>
        <p:pic>
          <p:nvPicPr>
            <p:cNvPr id="4102" name="Picture 15" descr="Fondino">
              <a:extLst>
                <a:ext uri="{FF2B5EF4-FFF2-40B4-BE49-F238E27FC236}">
                  <a16:creationId xmlns:a16="http://schemas.microsoft.com/office/drawing/2014/main" id="{C6E75A9C-7797-4329-AE3A-3D82949354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58"/>
              <a:ext cx="5760" cy="2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3" name="Picture 13" descr="logo +marchio">
              <a:extLst>
                <a:ext uri="{FF2B5EF4-FFF2-40B4-BE49-F238E27FC236}">
                  <a16:creationId xmlns:a16="http://schemas.microsoft.com/office/drawing/2014/main" id="{29863BDF-C24F-62DA-0E96-1205E4B8674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160"/>
              <a:ext cx="5761" cy="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4" name="Picture 16" descr="fascia">
              <a:extLst>
                <a:ext uri="{FF2B5EF4-FFF2-40B4-BE49-F238E27FC236}">
                  <a16:creationId xmlns:a16="http://schemas.microsoft.com/office/drawing/2014/main" id="{0287F44F-C5FB-FF2A-9D6E-4AC961336E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6" y="1738"/>
              <a:ext cx="4444" cy="422"/>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sp>
        <p:nvSpPr>
          <p:cNvPr id="4100" name="Titolo 2">
            <a:extLst>
              <a:ext uri="{FF2B5EF4-FFF2-40B4-BE49-F238E27FC236}">
                <a16:creationId xmlns:a16="http://schemas.microsoft.com/office/drawing/2014/main" id="{69A1B20D-067C-919D-5CF9-6B894046AAF9}"/>
              </a:ext>
            </a:extLst>
          </p:cNvPr>
          <p:cNvSpPr>
            <a:spLocks noGrp="1" noChangeArrowheads="1"/>
          </p:cNvSpPr>
          <p:nvPr>
            <p:ph type="ctrTitle"/>
          </p:nvPr>
        </p:nvSpPr>
        <p:spPr>
          <a:xfrm>
            <a:off x="1387475" y="121443"/>
            <a:ext cx="6369050" cy="1979613"/>
          </a:xfrm>
        </p:spPr>
        <p:txBody>
          <a:bodyPr/>
          <a:lstStyle/>
          <a:p>
            <a:pPr eaLnBrk="1" hangingPunct="1"/>
            <a:r>
              <a:rPr lang="en-US" altLang="it-IT">
                <a:solidFill>
                  <a:srgbClr val="FFFFFF"/>
                </a:solidFill>
                <a:latin typeface="Calibri" panose="020F0502020204030204" pitchFamily="34" charset="0"/>
              </a:rPr>
              <a:t>A Comparison between Normal Quadcopter and </a:t>
            </a:r>
            <a:r>
              <a:rPr lang="en-US" altLang="it-IT">
                <a:solidFill>
                  <a:srgbClr val="000000"/>
                </a:solidFill>
                <a:latin typeface="Calibri" panose="020F0502020204030204" pitchFamily="34" charset="0"/>
              </a:rPr>
              <a:t>Coaxial Tilt Rotor </a:t>
            </a:r>
            <a:r>
              <a:rPr lang="en-US" altLang="it-IT" err="1">
                <a:solidFill>
                  <a:srgbClr val="000000"/>
                </a:solidFill>
                <a:latin typeface="Calibri" panose="020F0502020204030204" pitchFamily="34" charset="0"/>
              </a:rPr>
              <a:t>Tricopter</a:t>
            </a:r>
            <a:r>
              <a:rPr lang="en-US" altLang="it-IT">
                <a:solidFill>
                  <a:srgbClr val="000000"/>
                </a:solidFill>
                <a:latin typeface="Calibri" panose="020F0502020204030204" pitchFamily="34" charset="0"/>
              </a:rPr>
              <a:t> </a:t>
            </a:r>
            <a:r>
              <a:rPr lang="en-US" altLang="it-IT">
                <a:solidFill>
                  <a:srgbClr val="FFFFFF"/>
                </a:solidFill>
                <a:latin typeface="Calibri" panose="020F0502020204030204" pitchFamily="34" charset="0"/>
              </a:rPr>
              <a:t>configuration and dynamics and controlling the </a:t>
            </a:r>
            <a:r>
              <a:rPr lang="en-US" altLang="it-IT" err="1">
                <a:solidFill>
                  <a:srgbClr val="FFFFFF"/>
                </a:solidFill>
                <a:latin typeface="Calibri" panose="020F0502020204030204" pitchFamily="34" charset="0"/>
              </a:rPr>
              <a:t>Tricopter</a:t>
            </a:r>
            <a:r>
              <a:rPr lang="en-US" altLang="it-IT">
                <a:solidFill>
                  <a:srgbClr val="FFFFFF"/>
                </a:solidFill>
                <a:latin typeface="Calibri" panose="020F0502020204030204" pitchFamily="34" charset="0"/>
              </a:rPr>
              <a:t> for visual inspection task</a:t>
            </a:r>
            <a:br>
              <a:rPr lang="en-US" altLang="it-IT">
                <a:solidFill>
                  <a:srgbClr val="FFFFFF"/>
                </a:solidFill>
                <a:latin typeface="Calibri" panose="020F0502020204030204" pitchFamily="34" charset="0"/>
              </a:rPr>
            </a:br>
            <a:r>
              <a:rPr lang="en-US" altLang="it-IT" sz="1800">
                <a:solidFill>
                  <a:srgbClr val="FFFFFF"/>
                </a:solidFill>
                <a:latin typeface="Calibri" panose="020F0502020204030204" pitchFamily="34" charset="0"/>
              </a:rPr>
              <a:t>(Vehicle Dynamics 2021/2022)</a:t>
            </a:r>
            <a:br>
              <a:rPr lang="en-US" altLang="it-IT" sz="1800">
                <a:solidFill>
                  <a:srgbClr val="FFFFFF"/>
                </a:solidFill>
                <a:latin typeface="Calibri" panose="020F0502020204030204" pitchFamily="34" charset="0"/>
              </a:rPr>
            </a:br>
            <a:r>
              <a:rPr lang="en-US" altLang="it-IT" sz="1800">
                <a:solidFill>
                  <a:schemeClr val="bg1"/>
                </a:solidFill>
                <a:latin typeface="Calibri" panose="020F0502020204030204" pitchFamily="34" charset="0"/>
                <a:cs typeface="Arial" panose="020B0604020202020204" pitchFamily="34" charset="0"/>
              </a:rPr>
              <a:t>Professor Antonio Carcaterra</a:t>
            </a:r>
            <a:br>
              <a:rPr lang="en-US" altLang="it-IT" sz="1800">
                <a:solidFill>
                  <a:schemeClr val="bg1"/>
                </a:solidFill>
                <a:latin typeface="Calibri" panose="020F0502020204030204" pitchFamily="34" charset="0"/>
                <a:cs typeface="Arial" panose="020B0604020202020204" pitchFamily="34" charset="0"/>
              </a:rPr>
            </a:br>
            <a:r>
              <a:rPr lang="en-US" altLang="it-IT" sz="1800">
                <a:solidFill>
                  <a:schemeClr val="bg1"/>
                </a:solidFill>
                <a:latin typeface="Calibri" panose="020F0502020204030204" pitchFamily="34" charset="0"/>
                <a:cs typeface="Arial" panose="020B0604020202020204" pitchFamily="34" charset="0"/>
              </a:rPr>
              <a:t>Professor Gianluca Pepe</a:t>
            </a:r>
            <a:endParaRPr lang="it-IT" altLang="it-IT">
              <a:solidFill>
                <a:srgbClr val="FFFFFF"/>
              </a:solidFill>
              <a:latin typeface="Calibri" panose="020F0502020204030204" pitchFamily="34" charset="0"/>
            </a:endParaRPr>
          </a:p>
        </p:txBody>
      </p:sp>
      <p:sp>
        <p:nvSpPr>
          <p:cNvPr id="4101" name="Sottotitolo 3">
            <a:extLst>
              <a:ext uri="{FF2B5EF4-FFF2-40B4-BE49-F238E27FC236}">
                <a16:creationId xmlns:a16="http://schemas.microsoft.com/office/drawing/2014/main" id="{E1C17DEA-E4C1-27CA-2115-7E955DE6AFE4}"/>
              </a:ext>
            </a:extLst>
          </p:cNvPr>
          <p:cNvSpPr>
            <a:spLocks noGrp="1" noChangeArrowheads="1"/>
          </p:cNvSpPr>
          <p:nvPr>
            <p:ph type="subTitle" idx="1"/>
          </p:nvPr>
        </p:nvSpPr>
        <p:spPr>
          <a:xfrm>
            <a:off x="3348038" y="4292600"/>
            <a:ext cx="6400800" cy="2243138"/>
          </a:xfrm>
        </p:spPr>
        <p:txBody>
          <a:bodyPr/>
          <a:lstStyle/>
          <a:p>
            <a:pPr eaLnBrk="1" hangingPunct="1"/>
            <a:r>
              <a:rPr lang="en-US" altLang="it-IT" sz="1600" b="1">
                <a:solidFill>
                  <a:schemeClr val="bg1"/>
                </a:solidFill>
                <a:latin typeface="Calibri" panose="020F0502020204030204" pitchFamily="34" charset="0"/>
                <a:cs typeface="Arial" panose="020B0604020202020204" pitchFamily="34" charset="0"/>
              </a:rPr>
              <a:t>Made By</a:t>
            </a:r>
          </a:p>
          <a:p>
            <a:pPr eaLnBrk="1" hangingPunct="1"/>
            <a:r>
              <a:rPr lang="en-US" altLang="it-IT" sz="1600" b="1">
                <a:solidFill>
                  <a:schemeClr val="bg1"/>
                </a:solidFill>
                <a:latin typeface="Calibri" panose="020F0502020204030204" pitchFamily="34" charset="0"/>
                <a:cs typeface="Arial" panose="020B0604020202020204" pitchFamily="34" charset="0"/>
              </a:rPr>
              <a:t>1) Luca Tirel                                           1702631</a:t>
            </a:r>
            <a:br>
              <a:rPr lang="en-US" altLang="it-IT" sz="1600" b="1">
                <a:solidFill>
                  <a:schemeClr val="bg1"/>
                </a:solidFill>
                <a:latin typeface="Calibri" panose="020F0502020204030204" pitchFamily="34" charset="0"/>
                <a:cs typeface="Arial" panose="020B0604020202020204" pitchFamily="34" charset="0"/>
              </a:rPr>
            </a:br>
            <a:r>
              <a:rPr lang="en-US" altLang="it-IT" sz="1600" b="1">
                <a:solidFill>
                  <a:schemeClr val="bg1"/>
                </a:solidFill>
                <a:latin typeface="Calibri" panose="020F0502020204030204" pitchFamily="34" charset="0"/>
                <a:cs typeface="Arial" panose="020B0604020202020204" pitchFamily="34" charset="0"/>
              </a:rPr>
              <a:t>(Control Engineering Master)</a:t>
            </a:r>
            <a:br>
              <a:rPr lang="en-US" altLang="it-IT" sz="1600" b="1">
                <a:solidFill>
                  <a:schemeClr val="bg1"/>
                </a:solidFill>
                <a:latin typeface="Calibri" panose="020F0502020204030204" pitchFamily="34" charset="0"/>
                <a:cs typeface="Arial" panose="020B0604020202020204" pitchFamily="34" charset="0"/>
              </a:rPr>
            </a:br>
            <a:r>
              <a:rPr lang="en-US" altLang="it-IT" sz="1600" b="1">
                <a:solidFill>
                  <a:schemeClr val="bg1"/>
                </a:solidFill>
                <a:latin typeface="Calibri" panose="020F0502020204030204" pitchFamily="34" charset="0"/>
                <a:cs typeface="Arial" panose="020B0604020202020204" pitchFamily="34" charset="0"/>
              </a:rPr>
              <a:t> 2) Ali Mohamad Ali Hassan Ali         1936023</a:t>
            </a:r>
            <a:br>
              <a:rPr lang="en-US" altLang="it-IT" sz="1600" b="1">
                <a:solidFill>
                  <a:schemeClr val="bg1"/>
                </a:solidFill>
                <a:latin typeface="Calibri" panose="020F0502020204030204" pitchFamily="34" charset="0"/>
                <a:cs typeface="Arial" panose="020B0604020202020204" pitchFamily="34" charset="0"/>
              </a:rPr>
            </a:br>
            <a:r>
              <a:rPr lang="en-US" altLang="it-IT" sz="1600" b="1">
                <a:solidFill>
                  <a:schemeClr val="bg1"/>
                </a:solidFill>
                <a:latin typeface="Calibri" panose="020F0502020204030204" pitchFamily="34" charset="0"/>
                <a:cs typeface="Arial" panose="020B0604020202020204" pitchFamily="34" charset="0"/>
              </a:rPr>
              <a:t>(Control Engineering Master/Mechanical bachelor)</a:t>
            </a:r>
            <a:br>
              <a:rPr lang="en-US" altLang="it-IT" sz="1600" b="1">
                <a:solidFill>
                  <a:schemeClr val="bg1"/>
                </a:solidFill>
                <a:latin typeface="Calibri" panose="020F0502020204030204" pitchFamily="34" charset="0"/>
                <a:cs typeface="Arial" panose="020B0604020202020204" pitchFamily="34" charset="0"/>
              </a:rPr>
            </a:br>
            <a:r>
              <a:rPr lang="en-US" altLang="it-IT" sz="1600" b="1">
                <a:solidFill>
                  <a:schemeClr val="bg1"/>
                </a:solidFill>
                <a:latin typeface="Calibri" panose="020F0502020204030204" pitchFamily="34" charset="0"/>
                <a:cs typeface="Arial" panose="020B0604020202020204" pitchFamily="34" charset="0"/>
              </a:rPr>
              <a:t> 3)  Elham Honarvar                               1915877</a:t>
            </a:r>
            <a:br>
              <a:rPr lang="en-US" altLang="it-IT" sz="1600" b="1">
                <a:solidFill>
                  <a:schemeClr val="bg1"/>
                </a:solidFill>
                <a:latin typeface="Calibri" panose="020F0502020204030204" pitchFamily="34" charset="0"/>
                <a:cs typeface="Arial" panose="020B0604020202020204" pitchFamily="34" charset="0"/>
              </a:rPr>
            </a:br>
            <a:r>
              <a:rPr lang="en-US" altLang="it-IT" sz="1600" b="1">
                <a:solidFill>
                  <a:schemeClr val="bg1"/>
                </a:solidFill>
                <a:latin typeface="Calibri" panose="020F0502020204030204" pitchFamily="34" charset="0"/>
                <a:cs typeface="Arial" panose="020B0604020202020204" pitchFamily="34" charset="0"/>
              </a:rPr>
              <a:t>(Control Engineering Master)</a:t>
            </a:r>
            <a:br>
              <a:rPr lang="en-US" altLang="it-IT" sz="1400" b="1">
                <a:solidFill>
                  <a:schemeClr val="bg1"/>
                </a:solidFill>
                <a:latin typeface="Calibri" panose="020F0502020204030204" pitchFamily="34" charset="0"/>
                <a:cs typeface="Arial" panose="020B0604020202020204" pitchFamily="34" charset="0"/>
              </a:rPr>
            </a:br>
            <a:br>
              <a:rPr lang="en-US" altLang="it-IT" sz="1100" b="1">
                <a:solidFill>
                  <a:schemeClr val="bg1"/>
                </a:solidFill>
                <a:latin typeface="Calibri" panose="020F0502020204030204" pitchFamily="34" charset="0"/>
                <a:cs typeface="Arial" panose="020B0604020202020204" pitchFamily="34" charset="0"/>
              </a:rPr>
            </a:br>
            <a:br>
              <a:rPr lang="en-US" altLang="it-IT" sz="1100" b="1">
                <a:solidFill>
                  <a:schemeClr val="bg1"/>
                </a:solidFill>
                <a:latin typeface="Calibri" panose="020F0502020204030204" pitchFamily="34" charset="0"/>
                <a:cs typeface="Calibri" panose="020F0502020204030204" pitchFamily="34" charset="0"/>
              </a:rPr>
            </a:br>
            <a:endParaRPr lang="it-IT" altLang="it-IT" sz="1200" b="1">
              <a:solidFill>
                <a:schemeClr val="bg1"/>
              </a:solidFill>
              <a:latin typeface="Calibri" panose="020F05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000">
        <p14:shre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A4998-1C42-5321-7A85-3B91F388B44A}"/>
              </a:ext>
            </a:extLst>
          </p:cNvPr>
          <p:cNvSpPr>
            <a:spLocks noGrp="1"/>
          </p:cNvSpPr>
          <p:nvPr>
            <p:ph type="title"/>
          </p:nvPr>
        </p:nvSpPr>
        <p:spPr/>
        <p:txBody>
          <a:bodyPr/>
          <a:lstStyle/>
          <a:p>
            <a:r>
              <a:rPr lang="en-US"/>
              <a:t>Electrical Motor</a:t>
            </a:r>
            <a:endParaRPr lang="it-IT"/>
          </a:p>
        </p:txBody>
      </p:sp>
      <p:pic>
        <p:nvPicPr>
          <p:cNvPr id="5" name="Content Placeholder 4">
            <a:extLst>
              <a:ext uri="{FF2B5EF4-FFF2-40B4-BE49-F238E27FC236}">
                <a16:creationId xmlns:a16="http://schemas.microsoft.com/office/drawing/2014/main" id="{A282118F-F060-94C3-EF02-9F0EC5DC9CA8}"/>
              </a:ext>
            </a:extLst>
          </p:cNvPr>
          <p:cNvPicPr>
            <a:picLocks noGrp="1" noChangeAspect="1"/>
          </p:cNvPicPr>
          <p:nvPr>
            <p:ph idx="1"/>
          </p:nvPr>
        </p:nvPicPr>
        <p:blipFill>
          <a:blip r:embed="rId2"/>
          <a:stretch>
            <a:fillRect/>
          </a:stretch>
        </p:blipFill>
        <p:spPr>
          <a:xfrm>
            <a:off x="1331182" y="1822413"/>
            <a:ext cx="4752528" cy="2224725"/>
          </a:xfrm>
        </p:spPr>
      </p:pic>
      <p:pic>
        <p:nvPicPr>
          <p:cNvPr id="7" name="Picture 6">
            <a:extLst>
              <a:ext uri="{FF2B5EF4-FFF2-40B4-BE49-F238E27FC236}">
                <a16:creationId xmlns:a16="http://schemas.microsoft.com/office/drawing/2014/main" id="{25E96494-9ECD-31DD-EB73-7CA8D83F6AAF}"/>
              </a:ext>
            </a:extLst>
          </p:cNvPr>
          <p:cNvPicPr>
            <a:picLocks noChangeAspect="1"/>
          </p:cNvPicPr>
          <p:nvPr/>
        </p:nvPicPr>
        <p:blipFill>
          <a:blip r:embed="rId3"/>
          <a:stretch>
            <a:fillRect/>
          </a:stretch>
        </p:blipFill>
        <p:spPr>
          <a:xfrm>
            <a:off x="4526766" y="5006815"/>
            <a:ext cx="3778380" cy="976965"/>
          </a:xfrm>
          <a:prstGeom prst="rect">
            <a:avLst/>
          </a:prstGeom>
        </p:spPr>
      </p:pic>
      <p:pic>
        <p:nvPicPr>
          <p:cNvPr id="9" name="Picture 8">
            <a:extLst>
              <a:ext uri="{FF2B5EF4-FFF2-40B4-BE49-F238E27FC236}">
                <a16:creationId xmlns:a16="http://schemas.microsoft.com/office/drawing/2014/main" id="{258AA2F9-99AF-0CE0-829A-2BB47F3C62EF}"/>
              </a:ext>
            </a:extLst>
          </p:cNvPr>
          <p:cNvPicPr>
            <a:picLocks noChangeAspect="1"/>
          </p:cNvPicPr>
          <p:nvPr/>
        </p:nvPicPr>
        <p:blipFill>
          <a:blip r:embed="rId4"/>
          <a:stretch>
            <a:fillRect/>
          </a:stretch>
        </p:blipFill>
        <p:spPr>
          <a:xfrm>
            <a:off x="4114155" y="3829392"/>
            <a:ext cx="4536504" cy="1015544"/>
          </a:xfrm>
          <a:prstGeom prst="rect">
            <a:avLst/>
          </a:prstGeom>
        </p:spPr>
      </p:pic>
      <p:sp>
        <p:nvSpPr>
          <p:cNvPr id="10" name="TextBox 9">
            <a:extLst>
              <a:ext uri="{FF2B5EF4-FFF2-40B4-BE49-F238E27FC236}">
                <a16:creationId xmlns:a16="http://schemas.microsoft.com/office/drawing/2014/main" id="{EA31AA78-A8D1-5E06-B94F-BC41D04B0EBB}"/>
              </a:ext>
            </a:extLst>
          </p:cNvPr>
          <p:cNvSpPr txBox="1"/>
          <p:nvPr/>
        </p:nvSpPr>
        <p:spPr>
          <a:xfrm>
            <a:off x="322698" y="5042561"/>
            <a:ext cx="2016968" cy="369332"/>
          </a:xfrm>
          <a:prstGeom prst="rect">
            <a:avLst/>
          </a:prstGeom>
          <a:noFill/>
          <a:ln w="28575">
            <a:solidFill>
              <a:srgbClr val="FF0000"/>
            </a:solidFill>
          </a:ln>
        </p:spPr>
        <p:txBody>
          <a:bodyPr wrap="square" rtlCol="0">
            <a:spAutoFit/>
          </a:bodyPr>
          <a:lstStyle/>
          <a:p>
            <a:r>
              <a:rPr lang="en-US" sz="1800" b="1">
                <a:solidFill>
                  <a:srgbClr val="000000"/>
                </a:solidFill>
                <a:latin typeface="Times New Roman" panose="02020603050405020304" pitchFamily="18" charset="0"/>
                <a:cs typeface="Times New Roman" panose="02020603050405020304" pitchFamily="18" charset="0"/>
              </a:rPr>
              <a:t>Electrical Balance  </a:t>
            </a:r>
            <a:endParaRPr lang="it-IT" sz="1800" b="1">
              <a:solidFill>
                <a:srgbClr val="000000"/>
              </a:solidFill>
              <a:latin typeface="Times New Roman" panose="02020603050405020304" pitchFamily="18" charset="0"/>
              <a:cs typeface="Times New Roman" panose="02020603050405020304" pitchFamily="18" charset="0"/>
            </a:endParaRPr>
          </a:p>
        </p:txBody>
      </p:sp>
      <p:sp>
        <p:nvSpPr>
          <p:cNvPr id="11" name="Arrow: Left 10">
            <a:extLst>
              <a:ext uri="{FF2B5EF4-FFF2-40B4-BE49-F238E27FC236}">
                <a16:creationId xmlns:a16="http://schemas.microsoft.com/office/drawing/2014/main" id="{B85DE825-CB29-F595-DA98-F6C8602B5FAE}"/>
              </a:ext>
            </a:extLst>
          </p:cNvPr>
          <p:cNvSpPr/>
          <p:nvPr/>
        </p:nvSpPr>
        <p:spPr bwMode="auto">
          <a:xfrm rot="10800000">
            <a:off x="2483767" y="4222044"/>
            <a:ext cx="1440160" cy="184666"/>
          </a:xfrm>
          <a:prstGeom prst="leftArrow">
            <a:avLst/>
          </a:prstGeom>
          <a:noFill/>
          <a:ln w="285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2" name="TextBox 11">
            <a:extLst>
              <a:ext uri="{FF2B5EF4-FFF2-40B4-BE49-F238E27FC236}">
                <a16:creationId xmlns:a16="http://schemas.microsoft.com/office/drawing/2014/main" id="{26E80926-D91E-391D-6D20-A59152628562}"/>
              </a:ext>
            </a:extLst>
          </p:cNvPr>
          <p:cNvSpPr txBox="1"/>
          <p:nvPr/>
        </p:nvSpPr>
        <p:spPr>
          <a:xfrm>
            <a:off x="142207" y="4129711"/>
            <a:ext cx="2233362" cy="369332"/>
          </a:xfrm>
          <a:prstGeom prst="rect">
            <a:avLst/>
          </a:prstGeom>
          <a:noFill/>
          <a:ln w="28575">
            <a:solidFill>
              <a:srgbClr val="FF0000"/>
            </a:solidFill>
          </a:ln>
        </p:spPr>
        <p:txBody>
          <a:bodyPr wrap="square" rtlCol="0">
            <a:spAutoFit/>
          </a:bodyPr>
          <a:lstStyle/>
          <a:p>
            <a:r>
              <a:rPr lang="en-US" sz="1800" b="1">
                <a:solidFill>
                  <a:srgbClr val="000000"/>
                </a:solidFill>
                <a:latin typeface="Times New Roman" panose="02020603050405020304" pitchFamily="18" charset="0"/>
                <a:cs typeface="Times New Roman" panose="02020603050405020304" pitchFamily="18" charset="0"/>
              </a:rPr>
              <a:t>Mechanical Balance  </a:t>
            </a:r>
            <a:endParaRPr lang="it-IT" sz="1800" b="1">
              <a:solidFill>
                <a:srgbClr val="000000"/>
              </a:solidFill>
              <a:latin typeface="Times New Roman" panose="02020603050405020304" pitchFamily="18" charset="0"/>
              <a:cs typeface="Times New Roman" panose="02020603050405020304" pitchFamily="18" charset="0"/>
            </a:endParaRPr>
          </a:p>
        </p:txBody>
      </p:sp>
      <p:sp>
        <p:nvSpPr>
          <p:cNvPr id="13" name="Arrow: Left 12">
            <a:extLst>
              <a:ext uri="{FF2B5EF4-FFF2-40B4-BE49-F238E27FC236}">
                <a16:creationId xmlns:a16="http://schemas.microsoft.com/office/drawing/2014/main" id="{57D274E7-C59B-2C35-7BDD-1A5ACE5A1CD4}"/>
              </a:ext>
            </a:extLst>
          </p:cNvPr>
          <p:cNvSpPr/>
          <p:nvPr/>
        </p:nvSpPr>
        <p:spPr bwMode="auto">
          <a:xfrm rot="10800000">
            <a:off x="2483767" y="5175645"/>
            <a:ext cx="1440160" cy="184666"/>
          </a:xfrm>
          <a:prstGeom prst="leftArrow">
            <a:avLst/>
          </a:prstGeom>
          <a:noFill/>
          <a:ln w="285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Arrow: Left 13">
            <a:extLst>
              <a:ext uri="{FF2B5EF4-FFF2-40B4-BE49-F238E27FC236}">
                <a16:creationId xmlns:a16="http://schemas.microsoft.com/office/drawing/2014/main" id="{5F73B2A1-42AA-1587-A697-16A6D61D2A0D}"/>
              </a:ext>
            </a:extLst>
          </p:cNvPr>
          <p:cNvSpPr/>
          <p:nvPr/>
        </p:nvSpPr>
        <p:spPr bwMode="auto">
          <a:xfrm rot="7850814">
            <a:off x="5963430" y="2048014"/>
            <a:ext cx="837953" cy="309986"/>
          </a:xfrm>
          <a:prstGeom prst="leftArrow">
            <a:avLst/>
          </a:prstGeom>
          <a:noFill/>
          <a:ln w="285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extBox 14">
            <a:extLst>
              <a:ext uri="{FF2B5EF4-FFF2-40B4-BE49-F238E27FC236}">
                <a16:creationId xmlns:a16="http://schemas.microsoft.com/office/drawing/2014/main" id="{0D66B485-6F65-4CC2-695D-1601464C9CAD}"/>
              </a:ext>
            </a:extLst>
          </p:cNvPr>
          <p:cNvSpPr txBox="1"/>
          <p:nvPr/>
        </p:nvSpPr>
        <p:spPr>
          <a:xfrm>
            <a:off x="6569214" y="1510518"/>
            <a:ext cx="2268600" cy="523220"/>
          </a:xfrm>
          <a:prstGeom prst="rect">
            <a:avLst/>
          </a:prstGeom>
          <a:noFill/>
        </p:spPr>
        <p:txBody>
          <a:bodyPr wrap="square" rtlCol="0">
            <a:spAutoFit/>
          </a:bodyPr>
          <a:lstStyle/>
          <a:p>
            <a:pPr algn="ctr"/>
            <a:r>
              <a:rPr lang="en-US" sz="1400" b="1">
                <a:solidFill>
                  <a:srgbClr val="FF0000"/>
                </a:solidFill>
              </a:rPr>
              <a:t> changing load coming from the propeller  </a:t>
            </a:r>
            <a:endParaRPr lang="it-IT" sz="1400" b="1">
              <a:solidFill>
                <a:srgbClr val="FF0000"/>
              </a:solidFill>
            </a:endParaRPr>
          </a:p>
        </p:txBody>
      </p:sp>
      <p:sp>
        <p:nvSpPr>
          <p:cNvPr id="17" name="TextBox 4">
            <a:extLst>
              <a:ext uri="{FF2B5EF4-FFF2-40B4-BE49-F238E27FC236}">
                <a16:creationId xmlns:a16="http://schemas.microsoft.com/office/drawing/2014/main" id="{EDD080EE-0AA5-760D-3CDA-966B8EC9B51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1DAD50DE-BE7E-A5D8-819F-BC0271EF18F3}"/>
              </a:ext>
            </a:extLst>
          </p:cNvPr>
          <p:cNvSpPr txBox="1"/>
          <p:nvPr/>
        </p:nvSpPr>
        <p:spPr>
          <a:xfrm>
            <a:off x="8205325" y="6198193"/>
            <a:ext cx="78627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10/60</a:t>
            </a:r>
            <a:endParaRPr lang="en-US" sz="1400" b="1" dirty="0">
              <a:cs typeface="Arial"/>
            </a:endParaRPr>
          </a:p>
        </p:txBody>
      </p:sp>
    </p:spTree>
    <p:extLst>
      <p:ext uri="{BB962C8B-B14F-4D97-AF65-F5344CB8AC3E}">
        <p14:creationId xmlns:p14="http://schemas.microsoft.com/office/powerpoint/2010/main" val="28770078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F04E1-6DD5-9CB2-AA06-51ABECE7F0CA}"/>
              </a:ext>
            </a:extLst>
          </p:cNvPr>
          <p:cNvSpPr>
            <a:spLocks noGrp="1"/>
          </p:cNvSpPr>
          <p:nvPr>
            <p:ph type="title"/>
          </p:nvPr>
        </p:nvSpPr>
        <p:spPr/>
        <p:txBody>
          <a:bodyPr/>
          <a:lstStyle/>
          <a:p>
            <a:r>
              <a:rPr lang="en-US"/>
              <a:t>Motor Low level Controller</a:t>
            </a:r>
            <a:endParaRPr lang="it-IT"/>
          </a:p>
        </p:txBody>
      </p:sp>
      <p:pic>
        <p:nvPicPr>
          <p:cNvPr id="10" name="Picture 9">
            <a:extLst>
              <a:ext uri="{FF2B5EF4-FFF2-40B4-BE49-F238E27FC236}">
                <a16:creationId xmlns:a16="http://schemas.microsoft.com/office/drawing/2014/main" id="{A2D412F1-BE39-A797-2CD0-BF62D9BD9300}"/>
              </a:ext>
            </a:extLst>
          </p:cNvPr>
          <p:cNvPicPr>
            <a:picLocks noChangeAspect="1"/>
          </p:cNvPicPr>
          <p:nvPr/>
        </p:nvPicPr>
        <p:blipFill>
          <a:blip r:embed="rId2"/>
          <a:stretch>
            <a:fillRect/>
          </a:stretch>
        </p:blipFill>
        <p:spPr>
          <a:xfrm>
            <a:off x="958821" y="2566379"/>
            <a:ext cx="3600400" cy="1177879"/>
          </a:xfrm>
          <a:prstGeom prst="rect">
            <a:avLst/>
          </a:prstGeom>
        </p:spPr>
      </p:pic>
      <p:pic>
        <p:nvPicPr>
          <p:cNvPr id="13" name="Content Placeholder 4">
            <a:extLst>
              <a:ext uri="{FF2B5EF4-FFF2-40B4-BE49-F238E27FC236}">
                <a16:creationId xmlns:a16="http://schemas.microsoft.com/office/drawing/2014/main" id="{9A5D196C-068E-0339-4DB9-AEBB66386AB4}"/>
              </a:ext>
            </a:extLst>
          </p:cNvPr>
          <p:cNvPicPr>
            <a:picLocks noChangeAspect="1"/>
          </p:cNvPicPr>
          <p:nvPr/>
        </p:nvPicPr>
        <p:blipFill>
          <a:blip r:embed="rId3"/>
          <a:stretch>
            <a:fillRect/>
          </a:stretch>
        </p:blipFill>
        <p:spPr bwMode="auto">
          <a:xfrm>
            <a:off x="51385" y="2135188"/>
            <a:ext cx="8752900" cy="3456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13">
            <a:extLst>
              <a:ext uri="{FF2B5EF4-FFF2-40B4-BE49-F238E27FC236}">
                <a16:creationId xmlns:a16="http://schemas.microsoft.com/office/drawing/2014/main" id="{BE7BDD47-D1FE-EB22-7684-497F6CEA6082}"/>
              </a:ext>
            </a:extLst>
          </p:cNvPr>
          <p:cNvPicPr>
            <a:picLocks noChangeAspect="1"/>
          </p:cNvPicPr>
          <p:nvPr/>
        </p:nvPicPr>
        <p:blipFill>
          <a:blip r:embed="rId2"/>
          <a:stretch>
            <a:fillRect/>
          </a:stretch>
        </p:blipFill>
        <p:spPr>
          <a:xfrm>
            <a:off x="827435" y="1931247"/>
            <a:ext cx="3600400" cy="1177879"/>
          </a:xfrm>
          <a:prstGeom prst="rect">
            <a:avLst/>
          </a:prstGeom>
        </p:spPr>
      </p:pic>
      <p:sp>
        <p:nvSpPr>
          <p:cNvPr id="9" name="TextBox 4">
            <a:extLst>
              <a:ext uri="{FF2B5EF4-FFF2-40B4-BE49-F238E27FC236}">
                <a16:creationId xmlns:a16="http://schemas.microsoft.com/office/drawing/2014/main" id="{26D4DA08-8F5E-C2EE-6B4C-316E762FF727}"/>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9AAE4AFC-D06C-324A-68DA-C51B0F17A297}"/>
              </a:ext>
            </a:extLst>
          </p:cNvPr>
          <p:cNvSpPr txBox="1"/>
          <p:nvPr/>
        </p:nvSpPr>
        <p:spPr>
          <a:xfrm>
            <a:off x="8112962" y="6182799"/>
            <a:ext cx="8786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11/60</a:t>
            </a:r>
            <a:endParaRPr lang="en-US" sz="1400" b="1" dirty="0">
              <a:cs typeface="Arial"/>
            </a:endParaRPr>
          </a:p>
        </p:txBody>
      </p:sp>
    </p:spTree>
    <p:extLst>
      <p:ext uri="{BB962C8B-B14F-4D97-AF65-F5344CB8AC3E}">
        <p14:creationId xmlns:p14="http://schemas.microsoft.com/office/powerpoint/2010/main" val="207244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FC73257-978D-880F-F3BA-35618AE328F0}"/>
              </a:ext>
            </a:extLst>
          </p:cNvPr>
          <p:cNvSpPr>
            <a:spLocks noGrp="1" noChangeArrowheads="1"/>
          </p:cNvSpPr>
          <p:nvPr>
            <p:ph type="title"/>
          </p:nvPr>
        </p:nvSpPr>
        <p:spPr/>
        <p:txBody>
          <a:bodyPr/>
          <a:lstStyle/>
          <a:p>
            <a:r>
              <a:rPr lang="en-US" altLang="it-IT">
                <a:latin typeface="Calibri" panose="020F0502020204030204" pitchFamily="34" charset="0"/>
              </a:rPr>
              <a:t>Final selected power system</a:t>
            </a:r>
            <a:endParaRPr lang="it-IT" altLang="it-IT">
              <a:latin typeface="Calibri" panose="020F0502020204030204" pitchFamily="34" charset="0"/>
            </a:endParaRPr>
          </a:p>
        </p:txBody>
      </p:sp>
      <p:sp>
        <p:nvSpPr>
          <p:cNvPr id="3" name="Content Placeholder 2">
            <a:extLst>
              <a:ext uri="{FF2B5EF4-FFF2-40B4-BE49-F238E27FC236}">
                <a16:creationId xmlns:a16="http://schemas.microsoft.com/office/drawing/2014/main" id="{57B5783D-D5AE-8577-1362-061B2DA1D898}"/>
              </a:ext>
            </a:extLst>
          </p:cNvPr>
          <p:cNvSpPr>
            <a:spLocks noGrp="1"/>
          </p:cNvSpPr>
          <p:nvPr>
            <p:ph idx="1"/>
          </p:nvPr>
        </p:nvSpPr>
        <p:spPr>
          <a:xfrm>
            <a:off x="1011238" y="1470025"/>
            <a:ext cx="7416800" cy="4114800"/>
          </a:xfrm>
        </p:spPr>
        <p:txBody>
          <a:bodyPr/>
          <a:lstStyle/>
          <a:p>
            <a:pPr marL="0" indent="0">
              <a:buFontTx/>
              <a:buNone/>
              <a:defRPr/>
            </a:pPr>
            <a:r>
              <a:rPr lang="en-US" sz="1600" b="1">
                <a:solidFill>
                  <a:srgbClr val="830022"/>
                </a:solidFill>
              </a:rPr>
              <a:t>For the quadcopter</a:t>
            </a:r>
          </a:p>
          <a:p>
            <a:pPr marL="0" indent="0">
              <a:buFontTx/>
              <a:buNone/>
              <a:defRPr/>
            </a:pPr>
            <a:br>
              <a:rPr lang="en-US" sz="1200">
                <a:solidFill>
                  <a:srgbClr val="830022"/>
                </a:solidFill>
              </a:rPr>
            </a:br>
            <a:r>
              <a:rPr lang="en-US" sz="1400"/>
              <a:t>1- Frame : Hobbypower S500 Quadcopter Fuselage Frame kit PCB version with carbon Fiber landing Gear,</a:t>
            </a:r>
            <a:r>
              <a:rPr lang="en-US" sz="1400">
                <a:solidFill>
                  <a:srgbClr val="333333"/>
                </a:solidFill>
                <a:cs typeface="Calibri"/>
              </a:rPr>
              <a:t> 28.7 x 18.29 x 5.33 cm;</a:t>
            </a:r>
            <a:r>
              <a:rPr lang="en-US" sz="1400" b="1">
                <a:solidFill>
                  <a:srgbClr val="C00000"/>
                </a:solidFill>
                <a:cs typeface="Calibri"/>
              </a:rPr>
              <a:t> 530 grams</a:t>
            </a:r>
          </a:p>
          <a:p>
            <a:pPr marL="0" indent="0">
              <a:buFontTx/>
              <a:buNone/>
              <a:defRPr/>
            </a:pPr>
            <a:r>
              <a:rPr lang="en-US" sz="1400">
                <a:solidFill>
                  <a:srgbClr val="0F1111"/>
                </a:solidFill>
                <a:cs typeface="Calibri"/>
              </a:rPr>
              <a:t>2-  Propeller </a:t>
            </a:r>
            <a:r>
              <a:rPr lang="en-US" sz="1400" b="1">
                <a:solidFill>
                  <a:srgbClr val="0F1111"/>
                </a:solidFill>
                <a:cs typeface="Calibri"/>
              </a:rPr>
              <a:t>:</a:t>
            </a:r>
            <a:r>
              <a:rPr lang="en-US" sz="1400" b="1">
                <a:solidFill>
                  <a:srgbClr val="C00000"/>
                </a:solidFill>
                <a:cs typeface="Calibri"/>
              </a:rPr>
              <a:t>1045 10"*4.5" Blade Propeller</a:t>
            </a:r>
            <a:r>
              <a:rPr lang="en-US" sz="1400">
                <a:solidFill>
                  <a:srgbClr val="C00000"/>
                </a:solidFill>
                <a:cs typeface="Calibri"/>
              </a:rPr>
              <a:t> </a:t>
            </a:r>
            <a:r>
              <a:rPr lang="en-US" sz="1400">
                <a:solidFill>
                  <a:srgbClr val="0F1111"/>
                </a:solidFill>
                <a:cs typeface="Calibri"/>
              </a:rPr>
              <a:t>CW CCW 10inch FPV Probs</a:t>
            </a:r>
          </a:p>
          <a:p>
            <a:pPr marL="0" indent="0">
              <a:buFontTx/>
              <a:buNone/>
              <a:defRPr/>
            </a:pPr>
            <a:r>
              <a:rPr lang="en-US" sz="1400">
                <a:solidFill>
                  <a:srgbClr val="0F1111"/>
                </a:solidFill>
                <a:cs typeface="Calibri"/>
              </a:rPr>
              <a:t>3-  Brushless Motor : Readytosky 2212 </a:t>
            </a:r>
            <a:r>
              <a:rPr lang="en-US" sz="1400" b="1">
                <a:solidFill>
                  <a:srgbClr val="C00000"/>
                </a:solidFill>
                <a:cs typeface="Calibri"/>
              </a:rPr>
              <a:t>920KV</a:t>
            </a:r>
            <a:r>
              <a:rPr lang="en-US" sz="1400">
                <a:solidFill>
                  <a:srgbClr val="0F1111"/>
                </a:solidFill>
                <a:cs typeface="Calibri"/>
              </a:rPr>
              <a:t> Brushless Motors with 3.5mm bullet connectors, 920rpm/v, DC 7-12V, 4.61 x 4.09 x 1.42 inches, 0.42 Pounds</a:t>
            </a:r>
          </a:p>
          <a:p>
            <a:pPr marL="0" indent="0">
              <a:buFontTx/>
              <a:buNone/>
              <a:defRPr/>
            </a:pPr>
            <a:r>
              <a:rPr lang="en-US" sz="1400">
                <a:solidFill>
                  <a:srgbClr val="0F1111"/>
                </a:solidFill>
                <a:cs typeface="Calibri"/>
              </a:rPr>
              <a:t>4- Electronic speed controller:  Readytosky </a:t>
            </a:r>
            <a:r>
              <a:rPr lang="en-US" sz="1400" b="1">
                <a:solidFill>
                  <a:srgbClr val="C00000"/>
                </a:solidFill>
                <a:cs typeface="Calibri"/>
              </a:rPr>
              <a:t>30A ESC</a:t>
            </a:r>
            <a:r>
              <a:rPr lang="en-US" sz="1400">
                <a:solidFill>
                  <a:srgbClr val="0F1111"/>
                </a:solidFill>
                <a:cs typeface="Calibri"/>
              </a:rPr>
              <a:t> 2-60S OPTO Brushless Electronic speed Controller, 30-40A, 28.5g</a:t>
            </a:r>
          </a:p>
          <a:p>
            <a:pPr marL="0" indent="0">
              <a:buNone/>
              <a:defRPr/>
            </a:pPr>
            <a:r>
              <a:rPr lang="en-US" sz="1400">
                <a:solidFill>
                  <a:srgbClr val="0F1111"/>
                </a:solidFill>
                <a:cs typeface="Calibri"/>
              </a:rPr>
              <a:t>5- Battery : OVONIC 4s </a:t>
            </a:r>
            <a:r>
              <a:rPr lang="en-US" sz="1400" err="1">
                <a:solidFill>
                  <a:srgbClr val="0F1111"/>
                </a:solidFill>
                <a:cs typeface="Calibri"/>
              </a:rPr>
              <a:t>Lipo</a:t>
            </a:r>
            <a:r>
              <a:rPr lang="en-US" sz="1400">
                <a:solidFill>
                  <a:srgbClr val="0F1111"/>
                </a:solidFill>
                <a:cs typeface="Calibri"/>
              </a:rPr>
              <a:t> Battery </a:t>
            </a:r>
            <a:r>
              <a:rPr lang="en-US" sz="1400" b="1">
                <a:solidFill>
                  <a:srgbClr val="C00000"/>
                </a:solidFill>
                <a:cs typeface="Calibri"/>
              </a:rPr>
              <a:t>5000mAh 50C 14.8V </a:t>
            </a:r>
            <a:r>
              <a:rPr lang="en-US" sz="1400" err="1">
                <a:solidFill>
                  <a:srgbClr val="0F1111"/>
                </a:solidFill>
                <a:cs typeface="Calibri"/>
              </a:rPr>
              <a:t>Lipo</a:t>
            </a:r>
            <a:r>
              <a:rPr lang="en-US" sz="1400">
                <a:solidFill>
                  <a:srgbClr val="0F1111"/>
                </a:solidFill>
                <a:cs typeface="Calibri"/>
              </a:rPr>
              <a:t> Battery Hard</a:t>
            </a:r>
          </a:p>
          <a:p>
            <a:pPr marL="0" indent="0">
              <a:buNone/>
              <a:defRPr/>
            </a:pPr>
            <a:endParaRPr lang="it-IT" sz="1200">
              <a:solidFill>
                <a:srgbClr val="830022"/>
              </a:solidFill>
            </a:endParaRPr>
          </a:p>
        </p:txBody>
      </p:sp>
      <p:pic>
        <p:nvPicPr>
          <p:cNvPr id="12294" name="Picture 6" descr="A picture containing knife, weapon&#10;&#10;Description automatically generated">
            <a:extLst>
              <a:ext uri="{FF2B5EF4-FFF2-40B4-BE49-F238E27FC236}">
                <a16:creationId xmlns:a16="http://schemas.microsoft.com/office/drawing/2014/main" id="{E06C3A7B-4392-094D-D8E8-A9D8D890A3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1988" y="4337050"/>
            <a:ext cx="1892300" cy="1312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5" name="Picture 7" descr="A group of red and black vacuum cleaners&#10;&#10;Description automatically generated with low confidence">
            <a:extLst>
              <a:ext uri="{FF2B5EF4-FFF2-40B4-BE49-F238E27FC236}">
                <a16:creationId xmlns:a16="http://schemas.microsoft.com/office/drawing/2014/main" id="{930A411E-90EC-9849-4E5A-EC4618BF2C1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3538" y="4316413"/>
            <a:ext cx="1470025"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6" name="Picture 8" descr="A picture containing text, indoor, items, charger&#10;&#10;Description automatically generated">
            <a:extLst>
              <a:ext uri="{FF2B5EF4-FFF2-40B4-BE49-F238E27FC236}">
                <a16:creationId xmlns:a16="http://schemas.microsoft.com/office/drawing/2014/main" id="{A3B987BC-573A-3850-2D5D-842B92CC9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9950" y="4251325"/>
            <a:ext cx="2044700" cy="1398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4">
            <a:extLst>
              <a:ext uri="{FF2B5EF4-FFF2-40B4-BE49-F238E27FC236}">
                <a16:creationId xmlns:a16="http://schemas.microsoft.com/office/drawing/2014/main" id="{65781B08-F6CA-91EB-D8DB-BCFEA059C7E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pic>
        <p:nvPicPr>
          <p:cNvPr id="1026" name="Picture 2" descr="OVONIC 4s Lipo Batteria 5000mAh 50C 14.8V Batteria Lipo Custodia Rigida con  connettore a T Stile Dean per 1/8 o 1/10 RC Auto RC Aereo RC Elicottero RC  Barca : Amazon.it: Giochi">
            <a:extLst>
              <a:ext uri="{FF2B5EF4-FFF2-40B4-BE49-F238E27FC236}">
                <a16:creationId xmlns:a16="http://schemas.microsoft.com/office/drawing/2014/main" id="{4EB323A3-7A13-DA79-7E3F-945B2DEC56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79145" y="4316413"/>
            <a:ext cx="1896543" cy="15946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6F1428A-D69B-9D8A-99B1-51F55224A0DA}"/>
              </a:ext>
            </a:extLst>
          </p:cNvPr>
          <p:cNvSpPr txBox="1"/>
          <p:nvPr/>
        </p:nvSpPr>
        <p:spPr>
          <a:xfrm>
            <a:off x="8159143" y="6152011"/>
            <a:ext cx="83245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12/60</a:t>
            </a:r>
            <a:endParaRPr lang="en-US" sz="1400" b="1" dirty="0">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a:extLst>
              <a:ext uri="{FF2B5EF4-FFF2-40B4-BE49-F238E27FC236}">
                <a16:creationId xmlns:a16="http://schemas.microsoft.com/office/drawing/2014/main" id="{2A7AEC95-C0B6-91DD-7017-5B6EAFBF4E43}"/>
              </a:ext>
            </a:extLst>
          </p:cNvPr>
          <p:cNvSpPr>
            <a:spLocks noGrp="1" noChangeArrowheads="1"/>
          </p:cNvSpPr>
          <p:nvPr>
            <p:ph type="title"/>
          </p:nvPr>
        </p:nvSpPr>
        <p:spPr>
          <a:xfrm>
            <a:off x="863600" y="1049338"/>
            <a:ext cx="7416800" cy="504825"/>
          </a:xfrm>
        </p:spPr>
        <p:txBody>
          <a:bodyPr/>
          <a:lstStyle/>
          <a:p>
            <a:r>
              <a:rPr lang="en-US" altLang="it-IT">
                <a:latin typeface="Calibri" panose="020F0502020204030204" pitchFamily="34" charset="0"/>
              </a:rPr>
              <a:t>Scanning market options </a:t>
            </a:r>
            <a:endParaRPr lang="it-IT" altLang="it-IT">
              <a:latin typeface="Calibri" panose="020F0502020204030204" pitchFamily="34" charset="0"/>
            </a:endParaRPr>
          </a:p>
        </p:txBody>
      </p:sp>
      <mc:AlternateContent xmlns:mc="http://schemas.openxmlformats.org/markup-compatibility/2006" xmlns:a14="http://schemas.microsoft.com/office/drawing/2010/main">
        <mc:Choice Requires="a14">
          <p:sp>
            <p:nvSpPr>
              <p:cNvPr id="13316" name="TextBox 7">
                <a:extLst>
                  <a:ext uri="{FF2B5EF4-FFF2-40B4-BE49-F238E27FC236}">
                    <a16:creationId xmlns:a16="http://schemas.microsoft.com/office/drawing/2014/main" id="{3B6BAB2C-F48E-0F7A-E51C-4D3C7B98020D}"/>
                  </a:ext>
                </a:extLst>
              </p:cNvPr>
              <p:cNvSpPr txBox="1">
                <a:spLocks noChangeArrowheads="1"/>
              </p:cNvSpPr>
              <p:nvPr/>
            </p:nvSpPr>
            <p:spPr bwMode="auto">
              <a:xfrm>
                <a:off x="4972124" y="950913"/>
                <a:ext cx="4745038" cy="12352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600" b="1">
                    <a:solidFill>
                      <a:srgbClr val="822433"/>
                    </a:solidFill>
                  </a:rPr>
                  <a:t>-Total Weight = 1.451 Kg</a:t>
                </a:r>
                <a:br>
                  <a:rPr lang="en-US" altLang="it-IT" sz="1600" b="1">
                    <a:solidFill>
                      <a:srgbClr val="822433"/>
                    </a:solidFill>
                  </a:rPr>
                </a:br>
                <a:r>
                  <a:rPr lang="en-US" altLang="it-IT" sz="1600" b="1">
                    <a:solidFill>
                      <a:srgbClr val="822433"/>
                    </a:solidFill>
                    <a:cs typeface="Calibri" panose="020F0502020204030204" pitchFamily="34" charset="0"/>
                  </a:rPr>
                  <a:t>-Maximum pitch /roll angle by 45 Degree</a:t>
                </a:r>
                <a:br>
                  <a:rPr lang="en-US" altLang="it-IT" sz="1600" b="1">
                    <a:solidFill>
                      <a:srgbClr val="822433"/>
                    </a:solidFill>
                    <a:cs typeface="Calibri" panose="020F0502020204030204" pitchFamily="34" charset="0"/>
                  </a:rPr>
                </a:br>
                <a:r>
                  <a:rPr lang="en-US" altLang="it-IT" sz="1600" b="1">
                    <a:solidFill>
                      <a:srgbClr val="822433"/>
                    </a:solidFill>
                    <a:cs typeface="Calibri" panose="020F0502020204030204" pitchFamily="34" charset="0"/>
                  </a:rPr>
                  <a:t>- Needed Thrust (kg) =</a:t>
                </a:r>
                <a14:m>
                  <m:oMath xmlns:m="http://schemas.openxmlformats.org/officeDocument/2006/math">
                    <m:r>
                      <a:rPr lang="en-US" altLang="it-IT" sz="1800" b="1" i="0" smtClean="0">
                        <a:solidFill>
                          <a:srgbClr val="822433"/>
                        </a:solidFill>
                        <a:latin typeface="Cambria Math" panose="02040503050406030204" pitchFamily="18" charset="0"/>
                        <a:cs typeface="Calibri" panose="020F0502020204030204" pitchFamily="34" charset="0"/>
                      </a:rPr>
                      <m:t>  </m:t>
                    </m:r>
                    <m:f>
                      <m:fPr>
                        <m:ctrlPr>
                          <a:rPr lang="en-US" altLang="it-IT" sz="1800" b="1" i="1" smtClean="0">
                            <a:solidFill>
                              <a:srgbClr val="822433"/>
                            </a:solidFill>
                            <a:latin typeface="Cambria Math" panose="02040503050406030204" pitchFamily="18" charset="0"/>
                            <a:cs typeface="Calibri" panose="020F0502020204030204" pitchFamily="34" charset="0"/>
                          </a:rPr>
                        </m:ctrlPr>
                      </m:fPr>
                      <m:num>
                        <m:r>
                          <a:rPr lang="en-US" altLang="it-IT" sz="1800" b="1" i="1" smtClean="0">
                            <a:solidFill>
                              <a:srgbClr val="822433"/>
                            </a:solidFill>
                            <a:latin typeface="Cambria Math" panose="02040503050406030204" pitchFamily="18" charset="0"/>
                            <a:cs typeface="Calibri" panose="020F0502020204030204" pitchFamily="34" charset="0"/>
                          </a:rPr>
                          <m:t>𝟏</m:t>
                        </m:r>
                        <m:r>
                          <a:rPr lang="en-US" altLang="it-IT" sz="1800" b="1" i="1" smtClean="0">
                            <a:solidFill>
                              <a:srgbClr val="822433"/>
                            </a:solidFill>
                            <a:latin typeface="Cambria Math" panose="02040503050406030204" pitchFamily="18" charset="0"/>
                            <a:cs typeface="Calibri" panose="020F0502020204030204" pitchFamily="34" charset="0"/>
                          </a:rPr>
                          <m:t>.</m:t>
                        </m:r>
                        <m:r>
                          <a:rPr lang="en-US" altLang="it-IT" sz="1800" b="1" i="1" smtClean="0">
                            <a:solidFill>
                              <a:srgbClr val="822433"/>
                            </a:solidFill>
                            <a:latin typeface="Cambria Math" panose="02040503050406030204" pitchFamily="18" charset="0"/>
                            <a:cs typeface="Calibri" panose="020F0502020204030204" pitchFamily="34" charset="0"/>
                          </a:rPr>
                          <m:t>𝟒𝟓𝟏</m:t>
                        </m:r>
                      </m:num>
                      <m:den>
                        <m:r>
                          <a:rPr lang="en-US" altLang="it-IT" sz="1800" b="1" i="1" smtClean="0">
                            <a:solidFill>
                              <a:srgbClr val="822433"/>
                            </a:solidFill>
                            <a:latin typeface="Cambria Math" panose="02040503050406030204" pitchFamily="18" charset="0"/>
                            <a:cs typeface="Calibri" panose="020F0502020204030204" pitchFamily="34" charset="0"/>
                          </a:rPr>
                          <m:t>𝟎</m:t>
                        </m:r>
                        <m:r>
                          <a:rPr lang="en-US" altLang="it-IT" sz="1800" b="1" i="1" smtClean="0">
                            <a:solidFill>
                              <a:srgbClr val="822433"/>
                            </a:solidFill>
                            <a:latin typeface="Cambria Math" panose="02040503050406030204" pitchFamily="18" charset="0"/>
                            <a:cs typeface="Calibri" panose="020F0502020204030204" pitchFamily="34" charset="0"/>
                          </a:rPr>
                          <m:t>.</m:t>
                        </m:r>
                        <m:r>
                          <a:rPr lang="en-US" altLang="it-IT" sz="1800" b="1" i="1" smtClean="0">
                            <a:solidFill>
                              <a:srgbClr val="822433"/>
                            </a:solidFill>
                            <a:latin typeface="Cambria Math" panose="02040503050406030204" pitchFamily="18" charset="0"/>
                            <a:cs typeface="Calibri" panose="020F0502020204030204" pitchFamily="34" charset="0"/>
                          </a:rPr>
                          <m:t>𝟕𝟎𝟕</m:t>
                        </m:r>
                      </m:den>
                    </m:f>
                    <m:r>
                      <a:rPr lang="en-US" altLang="it-IT" sz="1800" b="1" i="1" smtClean="0">
                        <a:solidFill>
                          <a:srgbClr val="822433"/>
                        </a:solidFill>
                        <a:latin typeface="Cambria Math" panose="02040503050406030204" pitchFamily="18" charset="0"/>
                        <a:cs typeface="Calibri" panose="020F0502020204030204" pitchFamily="34" charset="0"/>
                      </a:rPr>
                      <m:t>=</m:t>
                    </m:r>
                    <m:r>
                      <a:rPr lang="en-US" altLang="it-IT" sz="1800" b="1" i="1" smtClean="0">
                        <a:solidFill>
                          <a:srgbClr val="822433"/>
                        </a:solidFill>
                        <a:latin typeface="Cambria Math" panose="02040503050406030204" pitchFamily="18" charset="0"/>
                        <a:cs typeface="Calibri" panose="020F0502020204030204" pitchFamily="34" charset="0"/>
                      </a:rPr>
                      <m:t>𝟐</m:t>
                    </m:r>
                    <m:r>
                      <a:rPr lang="en-US" altLang="it-IT" sz="1800" b="1" i="1" smtClean="0">
                        <a:solidFill>
                          <a:srgbClr val="822433"/>
                        </a:solidFill>
                        <a:latin typeface="Cambria Math" panose="02040503050406030204" pitchFamily="18" charset="0"/>
                        <a:cs typeface="Calibri" panose="020F0502020204030204" pitchFamily="34" charset="0"/>
                      </a:rPr>
                      <m:t> </m:t>
                    </m:r>
                    <m:r>
                      <a:rPr lang="en-US" altLang="it-IT" sz="1800" b="1" i="1" smtClean="0">
                        <a:solidFill>
                          <a:srgbClr val="822433"/>
                        </a:solidFill>
                        <a:latin typeface="Cambria Math" panose="02040503050406030204" pitchFamily="18" charset="0"/>
                        <a:cs typeface="Calibri" panose="020F0502020204030204" pitchFamily="34" charset="0"/>
                      </a:rPr>
                      <m:t>𝒌𝒈</m:t>
                    </m:r>
                  </m:oMath>
                </a14:m>
                <a:endParaRPr lang="en-US" altLang="it-IT" sz="1600" b="1" i="1">
                  <a:solidFill>
                    <a:srgbClr val="822433"/>
                  </a:solidFill>
                  <a:cs typeface="Calibri" panose="020F0502020204030204" pitchFamily="34" charset="0"/>
                </a:endParaRPr>
              </a:p>
              <a:p>
                <a:endParaRPr lang="it-IT" altLang="it-IT" sz="1600" b="1">
                  <a:solidFill>
                    <a:srgbClr val="822433"/>
                  </a:solidFill>
                </a:endParaRPr>
              </a:p>
            </p:txBody>
          </p:sp>
        </mc:Choice>
        <mc:Fallback xmlns="">
          <p:sp>
            <p:nvSpPr>
              <p:cNvPr id="13316" name="TextBox 7">
                <a:extLst>
                  <a:ext uri="{FF2B5EF4-FFF2-40B4-BE49-F238E27FC236}">
                    <a16:creationId xmlns:a16="http://schemas.microsoft.com/office/drawing/2014/main" id="{3B6BAB2C-F48E-0F7A-E51C-4D3C7B98020D}"/>
                  </a:ext>
                </a:extLst>
              </p:cNvPr>
              <p:cNvSpPr txBox="1">
                <a:spLocks noRot="1" noChangeAspect="1" noMove="1" noResize="1" noEditPoints="1" noAdjustHandles="1" noChangeArrowheads="1" noChangeShapeType="1" noTextEdit="1"/>
              </p:cNvSpPr>
              <p:nvPr/>
            </p:nvSpPr>
            <p:spPr bwMode="auto">
              <a:xfrm>
                <a:off x="4972124" y="950913"/>
                <a:ext cx="4745038" cy="1235210"/>
              </a:xfrm>
              <a:prstGeom prst="rect">
                <a:avLst/>
              </a:prstGeom>
              <a:blipFill>
                <a:blip r:embed="rId2"/>
                <a:stretch>
                  <a:fillRect l="-771" t="-147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13317" name="Picture 8">
            <a:extLst>
              <a:ext uri="{FF2B5EF4-FFF2-40B4-BE49-F238E27FC236}">
                <a16:creationId xmlns:a16="http://schemas.microsoft.com/office/drawing/2014/main" id="{DA75B773-A297-BDB4-6F98-6D453BCB92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168" y="3077483"/>
            <a:ext cx="2520950"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8" name="TextBox 10">
            <a:extLst>
              <a:ext uri="{FF2B5EF4-FFF2-40B4-BE49-F238E27FC236}">
                <a16:creationId xmlns:a16="http://schemas.microsoft.com/office/drawing/2014/main" id="{8464783B-5EE6-A566-6274-6BBD81C0383A}"/>
              </a:ext>
            </a:extLst>
          </p:cNvPr>
          <p:cNvSpPr txBox="1">
            <a:spLocks noChangeArrowheads="1"/>
          </p:cNvSpPr>
          <p:nvPr/>
        </p:nvSpPr>
        <p:spPr bwMode="auto">
          <a:xfrm>
            <a:off x="7812360" y="2782888"/>
            <a:ext cx="11557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Clr>
                <a:srgbClr val="822433"/>
              </a:buClr>
              <a:buChar char="•"/>
              <a:defRPr sz="2400">
                <a:solidFill>
                  <a:srgbClr val="000000"/>
                </a:solidFill>
                <a:latin typeface="Calibri" panose="020F0502020204030204" pitchFamily="34" charset="0"/>
                <a:ea typeface="MS PGothic" panose="020B0600070205080204" pitchFamily="34" charset="-128"/>
              </a:defRPr>
            </a:lvl1pPr>
            <a:lvl2pPr indent="-285750" defTabSz="457200">
              <a:spcBef>
                <a:spcPct val="20000"/>
              </a:spcBef>
              <a:buChar char="–"/>
              <a:defRPr sz="2000">
                <a:solidFill>
                  <a:srgbClr val="000000"/>
                </a:solidFill>
                <a:latin typeface="Calibri" panose="020F0502020204030204" pitchFamily="34" charset="0"/>
                <a:ea typeface="MS PGothic" panose="020B0600070205080204" pitchFamily="34" charset="-128"/>
              </a:defRPr>
            </a:lvl2pPr>
            <a:lvl3pPr indent="-228600" defTabSz="457200">
              <a:spcBef>
                <a:spcPct val="20000"/>
              </a:spcBef>
              <a:buChar char="•"/>
              <a:defRPr sz="1600">
                <a:solidFill>
                  <a:srgbClr val="000000"/>
                </a:solidFill>
                <a:latin typeface="Calibri" panose="020F0502020204030204" pitchFamily="34" charset="0"/>
                <a:ea typeface="MS PGothic" panose="020B0600070205080204" pitchFamily="34" charset="-128"/>
              </a:defRPr>
            </a:lvl3pPr>
            <a:lvl4pPr indent="-228600" defTabSz="457200">
              <a:spcBef>
                <a:spcPct val="20000"/>
              </a:spcBef>
              <a:buChar char="–"/>
              <a:defRPr sz="1400">
                <a:solidFill>
                  <a:srgbClr val="000000"/>
                </a:solidFill>
                <a:latin typeface="Calibri" panose="020F0502020204030204" pitchFamily="34" charset="0"/>
                <a:ea typeface="MS PGothic" panose="020B0600070205080204" pitchFamily="34" charset="-128"/>
              </a:defRPr>
            </a:lvl4pPr>
            <a:lvl5pPr indent="-228600" defTabSz="457200">
              <a:spcBef>
                <a:spcPct val="20000"/>
              </a:spcBef>
              <a:buChar char="»"/>
              <a:defRPr sz="1200">
                <a:solidFill>
                  <a:srgbClr val="000000"/>
                </a:solidFill>
                <a:latin typeface="Calibri" panose="020F0502020204030204" pitchFamily="34" charset="0"/>
                <a:ea typeface="MS PGothic" panose="020B0600070205080204" pitchFamily="34" charset="-128"/>
              </a:defRPr>
            </a:lvl5pPr>
            <a:lvl6pPr indent="-228600" defTabSz="457200" eaLnBrk="0" fontAlgn="base" hangingPunct="0">
              <a:spcBef>
                <a:spcPct val="20000"/>
              </a:spcBef>
              <a:spcAft>
                <a:spcPct val="0"/>
              </a:spcAft>
              <a:buChar char="»"/>
              <a:defRPr sz="1200">
                <a:solidFill>
                  <a:srgbClr val="000000"/>
                </a:solidFill>
                <a:latin typeface="Calibri" panose="020F0502020204030204" pitchFamily="34" charset="0"/>
                <a:ea typeface="MS PGothic" panose="020B0600070205080204" pitchFamily="34" charset="-128"/>
              </a:defRPr>
            </a:lvl6pPr>
            <a:lvl7pPr indent="-228600" defTabSz="457200" eaLnBrk="0" fontAlgn="base" hangingPunct="0">
              <a:spcBef>
                <a:spcPct val="20000"/>
              </a:spcBef>
              <a:spcAft>
                <a:spcPct val="0"/>
              </a:spcAft>
              <a:buChar char="»"/>
              <a:defRPr sz="1200">
                <a:solidFill>
                  <a:srgbClr val="000000"/>
                </a:solidFill>
                <a:latin typeface="Calibri" panose="020F0502020204030204" pitchFamily="34" charset="0"/>
                <a:ea typeface="MS PGothic" panose="020B0600070205080204" pitchFamily="34" charset="-128"/>
              </a:defRPr>
            </a:lvl7pPr>
            <a:lvl8pPr indent="-228600" defTabSz="457200" eaLnBrk="0" fontAlgn="base" hangingPunct="0">
              <a:spcBef>
                <a:spcPct val="20000"/>
              </a:spcBef>
              <a:spcAft>
                <a:spcPct val="0"/>
              </a:spcAft>
              <a:buChar char="»"/>
              <a:defRPr sz="1200">
                <a:solidFill>
                  <a:srgbClr val="000000"/>
                </a:solidFill>
                <a:latin typeface="Calibri" panose="020F0502020204030204" pitchFamily="34" charset="0"/>
                <a:ea typeface="MS PGothic" panose="020B0600070205080204" pitchFamily="34" charset="-128"/>
              </a:defRPr>
            </a:lvl8pPr>
            <a:lvl9pPr indent="-228600" defTabSz="457200" eaLnBrk="0" fontAlgn="base" hangingPunct="0">
              <a:spcBef>
                <a:spcPct val="20000"/>
              </a:spcBef>
              <a:spcAft>
                <a:spcPct val="0"/>
              </a:spcAft>
              <a:buChar char="»"/>
              <a:defRPr sz="1200">
                <a:solidFill>
                  <a:srgbClr val="000000"/>
                </a:solidFill>
                <a:latin typeface="Calibri" panose="020F0502020204030204" pitchFamily="34" charset="0"/>
                <a:ea typeface="MS PGothic" panose="020B0600070205080204" pitchFamily="34" charset="-128"/>
              </a:defRPr>
            </a:lvl9pPr>
          </a:lstStyle>
          <a:p>
            <a:pPr algn="ctr" eaLnBrk="1" hangingPunct="1">
              <a:spcBef>
                <a:spcPct val="0"/>
              </a:spcBef>
              <a:buClrTx/>
              <a:buFontTx/>
              <a:buNone/>
            </a:pPr>
            <a:r>
              <a:rPr lang="en-US" altLang="it-IT" sz="1200">
                <a:solidFill>
                  <a:schemeClr val="tx1"/>
                </a:solidFill>
                <a:cs typeface="Calibri" panose="020F0502020204030204" pitchFamily="34" charset="0"/>
              </a:rPr>
              <a:t> Max Pitch angle =45 Degree</a:t>
            </a:r>
          </a:p>
        </p:txBody>
      </p:sp>
      <p:pic>
        <p:nvPicPr>
          <p:cNvPr id="13320" name="Picture 14" descr="Diagram, engineering drawing&#10;&#10;Description automatically generated">
            <a:extLst>
              <a:ext uri="{FF2B5EF4-FFF2-40B4-BE49-F238E27FC236}">
                <a16:creationId xmlns:a16="http://schemas.microsoft.com/office/drawing/2014/main" id="{AD1DFE4D-2C1D-4C45-75E2-5DAEFA6C184C}"/>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50" y="1811338"/>
            <a:ext cx="5761038"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Rectangle 15">
            <a:extLst>
              <a:ext uri="{FF2B5EF4-FFF2-40B4-BE49-F238E27FC236}">
                <a16:creationId xmlns:a16="http://schemas.microsoft.com/office/drawing/2014/main" id="{020A6343-C4D4-55A4-BB13-619167E62163}"/>
              </a:ext>
            </a:extLst>
          </p:cNvPr>
          <p:cNvSpPr>
            <a:spLocks noChangeArrowheads="1"/>
          </p:cNvSpPr>
          <p:nvPr/>
        </p:nvSpPr>
        <p:spPr bwMode="auto">
          <a:xfrm>
            <a:off x="2101850" y="5330825"/>
            <a:ext cx="2592388" cy="150813"/>
          </a:xfrm>
          <a:prstGeom prst="rect">
            <a:avLst/>
          </a:prstGeom>
          <a:noFill/>
          <a:ln w="1905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it-IT" altLang="it-IT" sz="2400">
              <a:solidFill>
                <a:srgbClr val="000000"/>
              </a:solidFill>
            </a:endParaRPr>
          </a:p>
        </p:txBody>
      </p:sp>
      <mc:AlternateContent xmlns:mc="http://schemas.openxmlformats.org/markup-compatibility/2006" xmlns:a14="http://schemas.microsoft.com/office/drawing/2010/main">
        <mc:Choice Requires="a14">
          <p:sp>
            <p:nvSpPr>
              <p:cNvPr id="13322" name="TextBox 16">
                <a:extLst>
                  <a:ext uri="{FF2B5EF4-FFF2-40B4-BE49-F238E27FC236}">
                    <a16:creationId xmlns:a16="http://schemas.microsoft.com/office/drawing/2014/main" id="{8447AC1E-71B9-38F1-E3C5-C6EFFE79FE92}"/>
                  </a:ext>
                </a:extLst>
              </p:cNvPr>
              <p:cNvSpPr txBox="1">
                <a:spLocks noChangeArrowheads="1"/>
              </p:cNvSpPr>
              <p:nvPr/>
            </p:nvSpPr>
            <p:spPr bwMode="auto">
              <a:xfrm>
                <a:off x="5745163" y="5132388"/>
                <a:ext cx="3938587" cy="4467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600" b="1">
                    <a:solidFill>
                      <a:srgbClr val="822433"/>
                    </a:solidFill>
                    <a:cs typeface="Calibri" panose="020F0502020204030204" pitchFamily="34" charset="0"/>
                  </a:rPr>
                  <a:t>Factor of safety = </a:t>
                </a:r>
                <a14:m>
                  <m:oMath xmlns:m="http://schemas.openxmlformats.org/officeDocument/2006/math">
                    <m:f>
                      <m:fPr>
                        <m:ctrlPr>
                          <a:rPr lang="en-US" altLang="it-IT" sz="1600" b="1" i="1" smtClean="0">
                            <a:solidFill>
                              <a:srgbClr val="822433"/>
                            </a:solidFill>
                            <a:latin typeface="Cambria Math" panose="02040503050406030204" pitchFamily="18" charset="0"/>
                            <a:cs typeface="Calibri" panose="020F0502020204030204" pitchFamily="34" charset="0"/>
                          </a:rPr>
                        </m:ctrlPr>
                      </m:fPr>
                      <m:num>
                        <m:r>
                          <a:rPr lang="en-US" altLang="it-IT" sz="1600" b="1" i="1" smtClean="0">
                            <a:solidFill>
                              <a:srgbClr val="822433"/>
                            </a:solidFill>
                            <a:latin typeface="Cambria Math" panose="02040503050406030204" pitchFamily="18" charset="0"/>
                            <a:cs typeface="Calibri" panose="020F0502020204030204" pitchFamily="34" charset="0"/>
                          </a:rPr>
                          <m:t>𝟒</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𝟎</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𝟔𝟒𝟐</m:t>
                        </m:r>
                      </m:num>
                      <m:den>
                        <m:r>
                          <a:rPr lang="en-US" altLang="it-IT" sz="1600" b="1" i="1" smtClean="0">
                            <a:solidFill>
                              <a:srgbClr val="822433"/>
                            </a:solidFill>
                            <a:latin typeface="Cambria Math" panose="02040503050406030204" pitchFamily="18" charset="0"/>
                            <a:cs typeface="Calibri" panose="020F0502020204030204" pitchFamily="34" charset="0"/>
                          </a:rPr>
                          <m:t>𝟐</m:t>
                        </m:r>
                      </m:den>
                    </m:f>
                    <m:r>
                      <a:rPr lang="en-US" altLang="it-IT" sz="1600" b="1" i="1" smtClean="0">
                        <a:solidFill>
                          <a:srgbClr val="822433"/>
                        </a:solidFill>
                        <a:latin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cs typeface="Calibri" panose="020F0502020204030204" pitchFamily="34" charset="0"/>
                      </a:rPr>
                      <m:t>𝟏</m:t>
                    </m:r>
                    <m:r>
                      <a:rPr lang="en-US" altLang="it-IT" sz="1600" b="1" i="1" smtClean="0">
                        <a:solidFill>
                          <a:srgbClr val="822433"/>
                        </a:solidFill>
                        <a:latin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cs typeface="Calibri" panose="020F0502020204030204" pitchFamily="34" charset="0"/>
                      </a:rPr>
                      <m:t>𝟐𝟖</m:t>
                    </m:r>
                  </m:oMath>
                </a14:m>
                <a:endParaRPr lang="it-IT" altLang="it-IT" sz="1600" b="1">
                  <a:solidFill>
                    <a:srgbClr val="822433"/>
                  </a:solidFill>
                  <a:cs typeface="Calibri" panose="020F0502020204030204" pitchFamily="34" charset="0"/>
                </a:endParaRPr>
              </a:p>
            </p:txBody>
          </p:sp>
        </mc:Choice>
        <mc:Fallback xmlns="">
          <p:sp>
            <p:nvSpPr>
              <p:cNvPr id="13322" name="TextBox 16">
                <a:extLst>
                  <a:ext uri="{FF2B5EF4-FFF2-40B4-BE49-F238E27FC236}">
                    <a16:creationId xmlns:a16="http://schemas.microsoft.com/office/drawing/2014/main" id="{8447AC1E-71B9-38F1-E3C5-C6EFFE79FE92}"/>
                  </a:ext>
                </a:extLst>
              </p:cNvPr>
              <p:cNvSpPr txBox="1">
                <a:spLocks noRot="1" noChangeAspect="1" noMove="1" noResize="1" noEditPoints="1" noAdjustHandles="1" noChangeArrowheads="1" noChangeShapeType="1" noTextEdit="1"/>
              </p:cNvSpPr>
              <p:nvPr/>
            </p:nvSpPr>
            <p:spPr bwMode="auto">
              <a:xfrm>
                <a:off x="5745163" y="5132388"/>
                <a:ext cx="3938587" cy="446789"/>
              </a:xfrm>
              <a:prstGeom prst="rect">
                <a:avLst/>
              </a:prstGeom>
              <a:blipFill>
                <a:blip r:embed="rId5"/>
                <a:stretch>
                  <a:fillRect l="-773" b="-54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cxnSp>
        <p:nvCxnSpPr>
          <p:cNvPr id="13323" name="Straight Arrow Connector 18">
            <a:extLst>
              <a:ext uri="{FF2B5EF4-FFF2-40B4-BE49-F238E27FC236}">
                <a16:creationId xmlns:a16="http://schemas.microsoft.com/office/drawing/2014/main" id="{CA3665C7-F744-7706-DE51-9C14BD9CC927}"/>
              </a:ext>
            </a:extLst>
          </p:cNvPr>
          <p:cNvCxnSpPr>
            <a:cxnSpLocks/>
          </p:cNvCxnSpPr>
          <p:nvPr/>
        </p:nvCxnSpPr>
        <p:spPr bwMode="auto">
          <a:xfrm>
            <a:off x="4633913" y="5330825"/>
            <a:ext cx="1111250" cy="0"/>
          </a:xfrm>
          <a:prstGeom prst="straightConnector1">
            <a:avLst/>
          </a:prstGeom>
          <a:noFill/>
          <a:ln w="19050">
            <a:solidFill>
              <a:srgbClr val="FF0000"/>
            </a:solidFill>
            <a:round/>
            <a:headEnd/>
            <a:tailEnd type="triangle" w="med" len="med"/>
          </a:ln>
          <a:extLst>
            <a:ext uri="{909E8E84-426E-40DD-AFC4-6F175D3DCCD1}">
              <a14:hiddenFill xmlns:a14="http://schemas.microsoft.com/office/drawing/2010/main">
                <a:noFill/>
              </a14:hiddenFill>
            </a:ext>
          </a:extLst>
        </p:spPr>
      </p:cxnSp>
      <p:sp>
        <p:nvSpPr>
          <p:cNvPr id="13" name="TextBox 4">
            <a:extLst>
              <a:ext uri="{FF2B5EF4-FFF2-40B4-BE49-F238E27FC236}">
                <a16:creationId xmlns:a16="http://schemas.microsoft.com/office/drawing/2014/main" id="{11E67253-96D4-7DE3-B0B8-BC061625560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1F86FF60-94AA-9925-4480-5FFBBFAB9BB1}"/>
              </a:ext>
            </a:extLst>
          </p:cNvPr>
          <p:cNvSpPr txBox="1"/>
          <p:nvPr/>
        </p:nvSpPr>
        <p:spPr>
          <a:xfrm>
            <a:off x="8228416" y="6213587"/>
            <a:ext cx="74779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13/60</a:t>
            </a:r>
            <a:endParaRPr lang="en-US" sz="1400" b="1" dirty="0">
              <a:cs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a:extLst>
              <a:ext uri="{FF2B5EF4-FFF2-40B4-BE49-F238E27FC236}">
                <a16:creationId xmlns:a16="http://schemas.microsoft.com/office/drawing/2014/main" id="{7797F143-3D75-8BE6-05D9-4B83F98E6D2C}"/>
              </a:ext>
            </a:extLst>
          </p:cNvPr>
          <p:cNvSpPr>
            <a:spLocks noGrp="1" noChangeArrowheads="1"/>
          </p:cNvSpPr>
          <p:nvPr>
            <p:ph type="title"/>
          </p:nvPr>
        </p:nvSpPr>
        <p:spPr>
          <a:xfrm>
            <a:off x="1119188" y="800100"/>
            <a:ext cx="7416800" cy="504825"/>
          </a:xfrm>
        </p:spPr>
        <p:txBody>
          <a:bodyPr/>
          <a:lstStyle/>
          <a:p>
            <a:pPr algn="ctr"/>
            <a:r>
              <a:rPr lang="en-US" altLang="it-IT">
                <a:latin typeface="Calibri" panose="020F0502020204030204" pitchFamily="34" charset="0"/>
              </a:rPr>
              <a:t>Final selected power system</a:t>
            </a:r>
            <a:endParaRPr lang="it-IT" altLang="it-IT">
              <a:latin typeface="Calibri" panose="020F0502020204030204" pitchFamily="34" charset="0"/>
            </a:endParaRPr>
          </a:p>
        </p:txBody>
      </p:sp>
      <p:sp>
        <p:nvSpPr>
          <p:cNvPr id="3" name="Content Placeholder 2">
            <a:extLst>
              <a:ext uri="{FF2B5EF4-FFF2-40B4-BE49-F238E27FC236}">
                <a16:creationId xmlns:a16="http://schemas.microsoft.com/office/drawing/2014/main" id="{D0F5BBF9-F9B9-22FD-0A83-3AFE66D915F6}"/>
              </a:ext>
            </a:extLst>
          </p:cNvPr>
          <p:cNvSpPr>
            <a:spLocks noGrp="1"/>
          </p:cNvSpPr>
          <p:nvPr>
            <p:ph idx="1"/>
          </p:nvPr>
        </p:nvSpPr>
        <p:spPr>
          <a:xfrm>
            <a:off x="251520" y="1312862"/>
            <a:ext cx="8784530" cy="4492401"/>
          </a:xfrm>
        </p:spPr>
        <p:txBody>
          <a:bodyPr/>
          <a:lstStyle/>
          <a:p>
            <a:pPr marL="0" indent="0">
              <a:buFontTx/>
              <a:buNone/>
              <a:defRPr/>
            </a:pPr>
            <a:r>
              <a:rPr lang="en-US" sz="1600" b="1">
                <a:solidFill>
                  <a:srgbClr val="830022"/>
                </a:solidFill>
              </a:rPr>
              <a:t>For the Tricopter </a:t>
            </a:r>
          </a:p>
          <a:p>
            <a:pPr marL="0" indent="0">
              <a:buFontTx/>
              <a:buNone/>
              <a:defRPr/>
            </a:pPr>
            <a:br>
              <a:rPr lang="en-US" sz="1200">
                <a:solidFill>
                  <a:srgbClr val="830022"/>
                </a:solidFill>
              </a:rPr>
            </a:br>
            <a:r>
              <a:rPr lang="en-US" sz="1400"/>
              <a:t>1- </a:t>
            </a:r>
            <a:r>
              <a:rPr lang="en-US" sz="1400" b="1"/>
              <a:t>Frame</a:t>
            </a:r>
            <a:r>
              <a:rPr lang="en-US" sz="1400"/>
              <a:t> : Designed in soldiworks with a total mass of  </a:t>
            </a:r>
            <a:r>
              <a:rPr lang="en-US" sz="1400" b="1">
                <a:solidFill>
                  <a:srgbClr val="C00000"/>
                </a:solidFill>
                <a:cs typeface="Calibri"/>
              </a:rPr>
              <a:t>310 grams</a:t>
            </a:r>
          </a:p>
          <a:p>
            <a:pPr marL="0" indent="0">
              <a:buFontTx/>
              <a:buNone/>
              <a:defRPr/>
            </a:pPr>
            <a:r>
              <a:rPr lang="en-US" sz="1400">
                <a:solidFill>
                  <a:srgbClr val="0F1111"/>
                </a:solidFill>
                <a:cs typeface="Calibri"/>
              </a:rPr>
              <a:t>2-  </a:t>
            </a:r>
            <a:r>
              <a:rPr lang="en-US" sz="1400" b="1">
                <a:solidFill>
                  <a:srgbClr val="0F1111"/>
                </a:solidFill>
                <a:cs typeface="Calibri"/>
              </a:rPr>
              <a:t>Propeller</a:t>
            </a:r>
            <a:r>
              <a:rPr lang="en-US" sz="1400">
                <a:solidFill>
                  <a:srgbClr val="0F1111"/>
                </a:solidFill>
                <a:cs typeface="Calibri"/>
              </a:rPr>
              <a:t> :  </a:t>
            </a:r>
            <a:r>
              <a:rPr lang="it-IT" sz="1400" err="1"/>
              <a:t>Gemfan</a:t>
            </a:r>
            <a:r>
              <a:rPr lang="it-IT" sz="1400"/>
              <a:t> </a:t>
            </a:r>
            <a:r>
              <a:rPr lang="it-IT" sz="1400" b="1">
                <a:solidFill>
                  <a:srgbClr val="C00000"/>
                </a:solidFill>
              </a:rPr>
              <a:t>5040</a:t>
            </a:r>
            <a:r>
              <a:rPr lang="it-IT" sz="1400"/>
              <a:t> for the </a:t>
            </a:r>
            <a:r>
              <a:rPr lang="it-IT" sz="1400" b="1">
                <a:solidFill>
                  <a:srgbClr val="C00000"/>
                </a:solidFill>
              </a:rPr>
              <a:t>front </a:t>
            </a:r>
            <a:r>
              <a:rPr lang="it-IT" sz="1400" err="1"/>
              <a:t>propellers</a:t>
            </a:r>
            <a:r>
              <a:rPr lang="it-IT" sz="1400"/>
              <a:t> . </a:t>
            </a:r>
            <a:r>
              <a:rPr lang="it-IT" sz="1400" err="1"/>
              <a:t>Gemfan</a:t>
            </a:r>
            <a:r>
              <a:rPr lang="it-IT" sz="1400"/>
              <a:t> </a:t>
            </a:r>
            <a:r>
              <a:rPr lang="it-IT" sz="1400" b="1">
                <a:solidFill>
                  <a:srgbClr val="C00000"/>
                </a:solidFill>
              </a:rPr>
              <a:t>6045</a:t>
            </a:r>
            <a:r>
              <a:rPr lang="it-IT" sz="1400"/>
              <a:t> for the </a:t>
            </a:r>
            <a:r>
              <a:rPr lang="it-IT" sz="1400" b="1" err="1">
                <a:solidFill>
                  <a:srgbClr val="C00000"/>
                </a:solidFill>
              </a:rPr>
              <a:t>tail</a:t>
            </a:r>
            <a:r>
              <a:rPr lang="it-IT" sz="1400"/>
              <a:t> </a:t>
            </a:r>
            <a:r>
              <a:rPr lang="it-IT" sz="1400" err="1"/>
              <a:t>propellers</a:t>
            </a:r>
            <a:r>
              <a:rPr lang="it-IT" sz="1400"/>
              <a:t> </a:t>
            </a:r>
            <a:endParaRPr lang="en-US" sz="1400"/>
          </a:p>
          <a:p>
            <a:pPr marL="0" indent="0">
              <a:buFontTx/>
              <a:buNone/>
              <a:defRPr/>
            </a:pPr>
            <a:r>
              <a:rPr lang="en-US" sz="1400">
                <a:solidFill>
                  <a:srgbClr val="0F1111"/>
                </a:solidFill>
                <a:cs typeface="Calibri"/>
              </a:rPr>
              <a:t>3-  </a:t>
            </a:r>
            <a:r>
              <a:rPr lang="en-US" sz="1400" b="1">
                <a:solidFill>
                  <a:srgbClr val="0F1111"/>
                </a:solidFill>
                <a:cs typeface="Calibri"/>
              </a:rPr>
              <a:t>Brushless Motor </a:t>
            </a:r>
            <a:r>
              <a:rPr lang="en-US" sz="1400">
                <a:solidFill>
                  <a:srgbClr val="0F1111"/>
                </a:solidFill>
                <a:cs typeface="Calibri"/>
              </a:rPr>
              <a:t>: </a:t>
            </a:r>
            <a:r>
              <a:rPr lang="it-IT" sz="1100">
                <a:solidFill>
                  <a:srgbClr val="0F1111"/>
                </a:solidFill>
                <a:cs typeface="Calibri"/>
              </a:rPr>
              <a:t> </a:t>
            </a:r>
            <a:r>
              <a:rPr lang="it-IT" sz="1050" b="1" err="1"/>
              <a:t>Gemfan</a:t>
            </a:r>
            <a:r>
              <a:rPr lang="it-IT" sz="1050" b="1">
                <a:solidFill>
                  <a:srgbClr val="C00000"/>
                </a:solidFill>
              </a:rPr>
              <a:t> </a:t>
            </a:r>
            <a:r>
              <a:rPr lang="it-IT" sz="1050" b="1">
                <a:solidFill>
                  <a:srgbClr val="C00000"/>
                </a:solidFill>
                <a:latin typeface="Roboto" panose="02000000000000000000" pitchFamily="2" charset="0"/>
              </a:rPr>
              <a:t>M2306L 2200kv </a:t>
            </a:r>
            <a:r>
              <a:rPr lang="it-IT" sz="1050" b="1"/>
              <a:t>Brushless</a:t>
            </a:r>
            <a:r>
              <a:rPr lang="it-IT" sz="1050" b="1">
                <a:solidFill>
                  <a:srgbClr val="C00000"/>
                </a:solidFill>
              </a:rPr>
              <a:t> for the Tail propeller ,, </a:t>
            </a:r>
            <a:r>
              <a:rPr lang="it-IT" sz="1050" b="1" i="0" err="1">
                <a:solidFill>
                  <a:srgbClr val="C00000"/>
                </a:solidFill>
                <a:effectLst/>
                <a:latin typeface="Roboto" panose="02000000000000000000" pitchFamily="2" charset="0"/>
              </a:rPr>
              <a:t>Multistar</a:t>
            </a:r>
            <a:r>
              <a:rPr lang="it-IT" sz="1050" b="1" i="0">
                <a:solidFill>
                  <a:srgbClr val="C00000"/>
                </a:solidFill>
                <a:effectLst/>
                <a:latin typeface="Roboto" panose="02000000000000000000" pitchFamily="2" charset="0"/>
              </a:rPr>
              <a:t> </a:t>
            </a:r>
            <a:r>
              <a:rPr lang="it-IT" sz="1050" b="1" i="0" err="1">
                <a:solidFill>
                  <a:srgbClr val="C00000"/>
                </a:solidFill>
                <a:effectLst/>
                <a:latin typeface="Roboto" panose="02000000000000000000" pitchFamily="2" charset="0"/>
              </a:rPr>
              <a:t>Elite</a:t>
            </a:r>
            <a:r>
              <a:rPr lang="it-IT" sz="1050" b="1" i="0">
                <a:solidFill>
                  <a:srgbClr val="C00000"/>
                </a:solidFill>
                <a:effectLst/>
                <a:latin typeface="Roboto" panose="02000000000000000000" pitchFamily="2" charset="0"/>
              </a:rPr>
              <a:t> 2306-2150KV </a:t>
            </a:r>
            <a:endParaRPr lang="it-IT" sz="1050" b="1">
              <a:solidFill>
                <a:srgbClr val="C00000"/>
              </a:solidFill>
              <a:latin typeface="Roboto" panose="02000000000000000000" pitchFamily="2" charset="0"/>
            </a:endParaRPr>
          </a:p>
          <a:p>
            <a:pPr marL="0" indent="0">
              <a:buFontTx/>
              <a:buNone/>
              <a:defRPr/>
            </a:pPr>
            <a:r>
              <a:rPr lang="it-IT" sz="1050" b="1">
                <a:latin typeface="Roboto" panose="02000000000000000000" pitchFamily="2" charset="0"/>
              </a:rPr>
              <a:t>   </a:t>
            </a:r>
            <a:r>
              <a:rPr lang="it-IT" sz="1400">
                <a:solidFill>
                  <a:srgbClr val="0F1111"/>
                </a:solidFill>
                <a:cs typeface="Calibri"/>
              </a:rPr>
              <a:t>Brushless for the </a:t>
            </a:r>
            <a:r>
              <a:rPr lang="it-IT" sz="1050" b="1">
                <a:solidFill>
                  <a:srgbClr val="C00000"/>
                </a:solidFill>
                <a:latin typeface="Roboto" panose="02000000000000000000" pitchFamily="2" charset="0"/>
              </a:rPr>
              <a:t>front </a:t>
            </a:r>
            <a:r>
              <a:rPr lang="it-IT" sz="1050" b="1">
                <a:solidFill>
                  <a:srgbClr val="C00000"/>
                </a:solidFill>
              </a:rPr>
              <a:t> propeller</a:t>
            </a:r>
          </a:p>
          <a:p>
            <a:pPr marL="0" indent="0">
              <a:buFontTx/>
              <a:buNone/>
              <a:defRPr/>
            </a:pPr>
            <a:r>
              <a:rPr lang="en-US" sz="1400">
                <a:solidFill>
                  <a:srgbClr val="0F1111"/>
                </a:solidFill>
                <a:cs typeface="Calibri"/>
              </a:rPr>
              <a:t>4- </a:t>
            </a:r>
            <a:r>
              <a:rPr lang="en-US" sz="1400" b="1">
                <a:solidFill>
                  <a:srgbClr val="0F1111"/>
                </a:solidFill>
                <a:cs typeface="Calibri"/>
              </a:rPr>
              <a:t>Electronic speed controller</a:t>
            </a:r>
            <a:r>
              <a:rPr lang="en-US" sz="1400">
                <a:solidFill>
                  <a:srgbClr val="0F1111"/>
                </a:solidFill>
                <a:cs typeface="Calibri"/>
              </a:rPr>
              <a:t>:  </a:t>
            </a:r>
            <a:r>
              <a:rPr lang="it-IT" sz="1400">
                <a:solidFill>
                  <a:srgbClr val="0F1111"/>
                </a:solidFill>
                <a:cs typeface="Calibri"/>
              </a:rPr>
              <a:t>F</a:t>
            </a:r>
            <a:r>
              <a:rPr lang="it-IT" sz="1400" b="1">
                <a:solidFill>
                  <a:srgbClr val="0F1111"/>
                </a:solidFill>
                <a:cs typeface="Calibri"/>
              </a:rPr>
              <a:t>35A</a:t>
            </a:r>
            <a:r>
              <a:rPr lang="it-IT" sz="1400">
                <a:solidFill>
                  <a:srgbClr val="0F1111"/>
                </a:solidFill>
                <a:cs typeface="Calibri"/>
              </a:rPr>
              <a:t> 5S</a:t>
            </a:r>
            <a:br>
              <a:rPr lang="it-IT" sz="1100"/>
            </a:br>
            <a:r>
              <a:rPr lang="en-US" sz="1400">
                <a:solidFill>
                  <a:srgbClr val="0F1111"/>
                </a:solidFill>
                <a:cs typeface="Calibri"/>
              </a:rPr>
              <a:t>5- </a:t>
            </a:r>
            <a:r>
              <a:rPr lang="en-US" sz="1400" b="1">
                <a:solidFill>
                  <a:srgbClr val="0F1111"/>
                </a:solidFill>
                <a:cs typeface="Calibri"/>
              </a:rPr>
              <a:t>Battery </a:t>
            </a:r>
            <a:r>
              <a:rPr lang="en-US" sz="1400">
                <a:solidFill>
                  <a:srgbClr val="0F1111"/>
                </a:solidFill>
                <a:cs typeface="Calibri"/>
              </a:rPr>
              <a:t>:</a:t>
            </a:r>
            <a:r>
              <a:rPr lang="en-US" sz="1100" b="1" i="0">
                <a:solidFill>
                  <a:srgbClr val="333333"/>
                </a:solidFill>
                <a:effectLst/>
                <a:latin typeface="OpenSans"/>
              </a:rPr>
              <a:t>  </a:t>
            </a:r>
            <a:r>
              <a:rPr lang="en-US" sz="1400">
                <a:solidFill>
                  <a:srgbClr val="0F1111"/>
                </a:solidFill>
                <a:cs typeface="Calibri"/>
              </a:rPr>
              <a:t>ZOP Power </a:t>
            </a:r>
            <a:r>
              <a:rPr lang="en-US" sz="1400" b="1">
                <a:solidFill>
                  <a:srgbClr val="C00000"/>
                </a:solidFill>
                <a:cs typeface="Calibri"/>
              </a:rPr>
              <a:t>14.8V 7500mah</a:t>
            </a:r>
            <a:r>
              <a:rPr lang="en-US" sz="1400">
                <a:solidFill>
                  <a:srgbClr val="0F1111"/>
                </a:solidFill>
                <a:cs typeface="Calibri"/>
              </a:rPr>
              <a:t> 35C 4S </a:t>
            </a:r>
            <a:r>
              <a:rPr lang="en-US" sz="1400" err="1">
                <a:solidFill>
                  <a:srgbClr val="0F1111"/>
                </a:solidFill>
                <a:cs typeface="Calibri"/>
              </a:rPr>
              <a:t>Lipo</a:t>
            </a:r>
            <a:r>
              <a:rPr lang="en-US" sz="1400">
                <a:solidFill>
                  <a:srgbClr val="0F1111"/>
                </a:solidFill>
                <a:cs typeface="Calibri"/>
              </a:rPr>
              <a:t> Battery</a:t>
            </a:r>
          </a:p>
          <a:p>
            <a:pPr marL="0" indent="0">
              <a:buNone/>
              <a:defRPr/>
            </a:pPr>
            <a:r>
              <a:rPr lang="en-US" sz="1400">
                <a:solidFill>
                  <a:srgbClr val="0F1111"/>
                </a:solidFill>
                <a:cs typeface="Calibri"/>
              </a:rPr>
              <a:t>6- </a:t>
            </a:r>
            <a:r>
              <a:rPr lang="en-US" sz="1400" b="1">
                <a:solidFill>
                  <a:srgbClr val="0F1111"/>
                </a:solidFill>
                <a:cs typeface="Calibri"/>
              </a:rPr>
              <a:t>Servo Motor </a:t>
            </a:r>
            <a:r>
              <a:rPr lang="en-US" sz="1400">
                <a:solidFill>
                  <a:srgbClr val="0F1111"/>
                </a:solidFill>
                <a:cs typeface="Calibri"/>
              </a:rPr>
              <a:t>: </a:t>
            </a:r>
            <a:r>
              <a:rPr lang="it-IT" sz="1400">
                <a:solidFill>
                  <a:srgbClr val="0F1111"/>
                </a:solidFill>
                <a:cs typeface="Calibri"/>
              </a:rPr>
              <a:t>SUNFOUNDER Servo Motor High Torque Servo, TD8120MG Metal Gear Digital Servo</a:t>
            </a:r>
          </a:p>
          <a:p>
            <a:pPr marL="0" indent="0">
              <a:buFontTx/>
              <a:buNone/>
              <a:defRPr/>
            </a:pPr>
            <a:r>
              <a:rPr lang="en-US" sz="1400">
                <a:solidFill>
                  <a:srgbClr val="0F1111"/>
                </a:solidFill>
                <a:cs typeface="Calibri"/>
              </a:rPr>
              <a:t> </a:t>
            </a:r>
          </a:p>
          <a:p>
            <a:pPr>
              <a:defRPr/>
            </a:pPr>
            <a:endParaRPr lang="it-IT" sz="1200">
              <a:solidFill>
                <a:srgbClr val="830022"/>
              </a:solidFill>
            </a:endParaRPr>
          </a:p>
        </p:txBody>
      </p:sp>
      <p:pic>
        <p:nvPicPr>
          <p:cNvPr id="14342" name="Picture 10">
            <a:extLst>
              <a:ext uri="{FF2B5EF4-FFF2-40B4-BE49-F238E27FC236}">
                <a16:creationId xmlns:a16="http://schemas.microsoft.com/office/drawing/2014/main" id="{6F3B6C9B-CD5A-E053-87C9-D557E4255F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3326" y="1497896"/>
            <a:ext cx="1609725"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5" name="Picture 15">
            <a:extLst>
              <a:ext uri="{FF2B5EF4-FFF2-40B4-BE49-F238E27FC236}">
                <a16:creationId xmlns:a16="http://schemas.microsoft.com/office/drawing/2014/main" id="{CA6C6ED2-AE10-1892-B485-E961047A3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2" y="3861048"/>
            <a:ext cx="1800200" cy="1457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a:extLst>
              <a:ext uri="{FF2B5EF4-FFF2-40B4-BE49-F238E27FC236}">
                <a16:creationId xmlns:a16="http://schemas.microsoft.com/office/drawing/2014/main" id="{4D8A6F21-73FF-6BFA-392D-20BC0F882687}"/>
              </a:ext>
            </a:extLst>
          </p:cNvPr>
          <p:cNvPicPr>
            <a:picLocks noChangeAspect="1"/>
          </p:cNvPicPr>
          <p:nvPr/>
        </p:nvPicPr>
        <p:blipFill>
          <a:blip r:embed="rId5"/>
          <a:stretch>
            <a:fillRect/>
          </a:stretch>
        </p:blipFill>
        <p:spPr>
          <a:xfrm>
            <a:off x="5972464" y="3718819"/>
            <a:ext cx="3193833" cy="2096409"/>
          </a:xfrm>
          <a:prstGeom prst="rect">
            <a:avLst/>
          </a:prstGeom>
        </p:spPr>
      </p:pic>
      <p:pic>
        <p:nvPicPr>
          <p:cNvPr id="7" name="Picture 6">
            <a:extLst>
              <a:ext uri="{FF2B5EF4-FFF2-40B4-BE49-F238E27FC236}">
                <a16:creationId xmlns:a16="http://schemas.microsoft.com/office/drawing/2014/main" id="{DD00E26D-7C0F-B3B5-8C82-A40BC0D3B480}"/>
              </a:ext>
            </a:extLst>
          </p:cNvPr>
          <p:cNvPicPr>
            <a:picLocks noChangeAspect="1"/>
          </p:cNvPicPr>
          <p:nvPr/>
        </p:nvPicPr>
        <p:blipFill>
          <a:blip r:embed="rId6"/>
          <a:stretch>
            <a:fillRect/>
          </a:stretch>
        </p:blipFill>
        <p:spPr>
          <a:xfrm>
            <a:off x="1809562" y="3737293"/>
            <a:ext cx="2323483" cy="1704611"/>
          </a:xfrm>
          <a:prstGeom prst="rect">
            <a:avLst/>
          </a:prstGeom>
        </p:spPr>
      </p:pic>
      <p:pic>
        <p:nvPicPr>
          <p:cNvPr id="9" name="Picture 8">
            <a:extLst>
              <a:ext uri="{FF2B5EF4-FFF2-40B4-BE49-F238E27FC236}">
                <a16:creationId xmlns:a16="http://schemas.microsoft.com/office/drawing/2014/main" id="{19CC1E32-8B62-B3A1-2C32-F6B7BD8D55B5}"/>
              </a:ext>
            </a:extLst>
          </p:cNvPr>
          <p:cNvPicPr>
            <a:picLocks noChangeAspect="1"/>
          </p:cNvPicPr>
          <p:nvPr/>
        </p:nvPicPr>
        <p:blipFill>
          <a:blip r:embed="rId7"/>
          <a:stretch>
            <a:fillRect/>
          </a:stretch>
        </p:blipFill>
        <p:spPr>
          <a:xfrm>
            <a:off x="3891410" y="4037226"/>
            <a:ext cx="1888575" cy="1163922"/>
          </a:xfrm>
          <a:prstGeom prst="rect">
            <a:avLst/>
          </a:prstGeom>
        </p:spPr>
      </p:pic>
      <p:sp>
        <p:nvSpPr>
          <p:cNvPr id="10" name="TextBox 9">
            <a:extLst>
              <a:ext uri="{FF2B5EF4-FFF2-40B4-BE49-F238E27FC236}">
                <a16:creationId xmlns:a16="http://schemas.microsoft.com/office/drawing/2014/main" id="{DBD5DB49-1E63-8E74-D4FD-ADD82F5F49CB}"/>
              </a:ext>
            </a:extLst>
          </p:cNvPr>
          <p:cNvSpPr txBox="1"/>
          <p:nvPr/>
        </p:nvSpPr>
        <p:spPr>
          <a:xfrm>
            <a:off x="2627784" y="5405789"/>
            <a:ext cx="856828" cy="230832"/>
          </a:xfrm>
          <a:prstGeom prst="rect">
            <a:avLst/>
          </a:prstGeom>
          <a:noFill/>
        </p:spPr>
        <p:txBody>
          <a:bodyPr wrap="square" rtlCol="0">
            <a:spAutoFit/>
          </a:bodyPr>
          <a:lstStyle/>
          <a:p>
            <a:r>
              <a:rPr lang="en-US" b="1">
                <a:solidFill>
                  <a:srgbClr val="C00000"/>
                </a:solidFill>
              </a:rPr>
              <a:t>Tail motor</a:t>
            </a:r>
            <a:endParaRPr lang="it-IT" b="1">
              <a:solidFill>
                <a:srgbClr val="C00000"/>
              </a:solidFill>
            </a:endParaRPr>
          </a:p>
        </p:txBody>
      </p:sp>
      <p:sp>
        <p:nvSpPr>
          <p:cNvPr id="17" name="TextBox 16">
            <a:extLst>
              <a:ext uri="{FF2B5EF4-FFF2-40B4-BE49-F238E27FC236}">
                <a16:creationId xmlns:a16="http://schemas.microsoft.com/office/drawing/2014/main" id="{AADAB33F-EF8F-C411-B78C-4E6DA5C45420}"/>
              </a:ext>
            </a:extLst>
          </p:cNvPr>
          <p:cNvSpPr txBox="1"/>
          <p:nvPr/>
        </p:nvSpPr>
        <p:spPr>
          <a:xfrm>
            <a:off x="4463957" y="5405789"/>
            <a:ext cx="856828" cy="230832"/>
          </a:xfrm>
          <a:prstGeom prst="rect">
            <a:avLst/>
          </a:prstGeom>
          <a:noFill/>
        </p:spPr>
        <p:txBody>
          <a:bodyPr wrap="square" rtlCol="0">
            <a:spAutoFit/>
          </a:bodyPr>
          <a:lstStyle/>
          <a:p>
            <a:r>
              <a:rPr lang="en-US" b="1">
                <a:solidFill>
                  <a:srgbClr val="C00000"/>
                </a:solidFill>
              </a:rPr>
              <a:t>Front motor</a:t>
            </a:r>
            <a:endParaRPr lang="it-IT" b="1">
              <a:solidFill>
                <a:srgbClr val="C00000"/>
              </a:solidFill>
            </a:endParaRPr>
          </a:p>
        </p:txBody>
      </p:sp>
      <p:sp>
        <p:nvSpPr>
          <p:cNvPr id="13" name="TextBox 4">
            <a:extLst>
              <a:ext uri="{FF2B5EF4-FFF2-40B4-BE49-F238E27FC236}">
                <a16:creationId xmlns:a16="http://schemas.microsoft.com/office/drawing/2014/main" id="{A0C12667-C2CC-362F-3A44-1654D10759E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0752AC5C-72C4-68E1-4B7F-866FD0C62C9D}"/>
              </a:ext>
            </a:extLst>
          </p:cNvPr>
          <p:cNvSpPr txBox="1"/>
          <p:nvPr/>
        </p:nvSpPr>
        <p:spPr>
          <a:xfrm>
            <a:off x="8266901" y="6182799"/>
            <a:ext cx="724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14/60</a:t>
            </a:r>
            <a:endParaRPr lang="en-US" sz="1400" b="1" dirty="0">
              <a:cs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a:extLst>
              <a:ext uri="{FF2B5EF4-FFF2-40B4-BE49-F238E27FC236}">
                <a16:creationId xmlns:a16="http://schemas.microsoft.com/office/drawing/2014/main" id="{9365A5BC-ACE0-87ED-2245-84938B6B4BD8}"/>
              </a:ext>
            </a:extLst>
          </p:cNvPr>
          <p:cNvSpPr>
            <a:spLocks noGrp="1" noChangeArrowheads="1"/>
          </p:cNvSpPr>
          <p:nvPr>
            <p:ph type="title"/>
          </p:nvPr>
        </p:nvSpPr>
        <p:spPr>
          <a:xfrm>
            <a:off x="539552" y="772436"/>
            <a:ext cx="7416800" cy="504825"/>
          </a:xfrm>
        </p:spPr>
        <p:txBody>
          <a:bodyPr/>
          <a:lstStyle/>
          <a:p>
            <a:r>
              <a:rPr lang="en-US" altLang="it-IT">
                <a:latin typeface="Calibri" panose="020F0502020204030204" pitchFamily="34" charset="0"/>
              </a:rPr>
              <a:t>Scanning the market </a:t>
            </a:r>
            <a:endParaRPr lang="it-IT" altLang="it-IT">
              <a:latin typeface="Calibri" panose="020F0502020204030204" pitchFamily="34" charset="0"/>
            </a:endParaRPr>
          </a:p>
        </p:txBody>
      </p:sp>
      <p:sp>
        <p:nvSpPr>
          <p:cNvPr id="15366" name="TextBox 11">
            <a:extLst>
              <a:ext uri="{FF2B5EF4-FFF2-40B4-BE49-F238E27FC236}">
                <a16:creationId xmlns:a16="http://schemas.microsoft.com/office/drawing/2014/main" id="{23871C83-910F-6009-9032-71D0F3F243B0}"/>
              </a:ext>
            </a:extLst>
          </p:cNvPr>
          <p:cNvSpPr txBox="1">
            <a:spLocks noChangeArrowheads="1"/>
          </p:cNvSpPr>
          <p:nvPr/>
        </p:nvSpPr>
        <p:spPr bwMode="auto">
          <a:xfrm>
            <a:off x="5693361" y="224814"/>
            <a:ext cx="261461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600" b="1">
                <a:solidFill>
                  <a:srgbClr val="822433"/>
                </a:solidFill>
              </a:rPr>
              <a:t>-Total Weight = 1.326 Kg</a:t>
            </a:r>
            <a:br>
              <a:rPr lang="en-US" altLang="it-IT" sz="1600" b="1">
                <a:solidFill>
                  <a:srgbClr val="822433"/>
                </a:solidFill>
              </a:rPr>
            </a:br>
            <a:endParaRPr lang="it-IT" altLang="it-IT" sz="1600" b="1">
              <a:solidFill>
                <a:srgbClr val="822433"/>
              </a:solidFill>
            </a:endParaRPr>
          </a:p>
        </p:txBody>
      </p:sp>
      <mc:AlternateContent xmlns:mc="http://schemas.openxmlformats.org/markup-compatibility/2006" xmlns:a14="http://schemas.microsoft.com/office/drawing/2010/main">
        <mc:Choice Requires="a14">
          <p:sp>
            <p:nvSpPr>
              <p:cNvPr id="15369" name="TextBox 15">
                <a:extLst>
                  <a:ext uri="{FF2B5EF4-FFF2-40B4-BE49-F238E27FC236}">
                    <a16:creationId xmlns:a16="http://schemas.microsoft.com/office/drawing/2014/main" id="{605D09D9-C5BE-5A6B-70DC-C95CFA55923D}"/>
                  </a:ext>
                </a:extLst>
              </p:cNvPr>
              <p:cNvSpPr txBox="1">
                <a:spLocks noChangeArrowheads="1"/>
              </p:cNvSpPr>
              <p:nvPr/>
            </p:nvSpPr>
            <p:spPr bwMode="auto">
              <a:xfrm>
                <a:off x="4964832" y="678600"/>
                <a:ext cx="4176464" cy="63260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200" b="1">
                    <a:solidFill>
                      <a:srgbClr val="822433"/>
                    </a:solidFill>
                    <a:cs typeface="Calibri" panose="020F0502020204030204" pitchFamily="34" charset="0"/>
                  </a:rPr>
                  <a:t>Factor of safety for producing total thrust for hovering = </a:t>
                </a:r>
                <a14:m>
                  <m:oMath xmlns:m="http://schemas.openxmlformats.org/officeDocument/2006/math">
                    <m:f>
                      <m:fPr>
                        <m:ctrlPr>
                          <a:rPr lang="en-US" altLang="it-IT" sz="1600" b="1" i="1" smtClean="0">
                            <a:solidFill>
                              <a:srgbClr val="822433"/>
                            </a:solidFill>
                            <a:latin typeface="Cambria Math" panose="02040503050406030204" pitchFamily="18" charset="0"/>
                            <a:cs typeface="Calibri" panose="020F0502020204030204" pitchFamily="34" charset="0"/>
                          </a:rPr>
                        </m:ctrlPr>
                      </m:fPr>
                      <m:num>
                        <m:r>
                          <a:rPr lang="en-US" altLang="it-IT" sz="1600" b="1" i="1" smtClean="0">
                            <a:solidFill>
                              <a:srgbClr val="822433"/>
                            </a:solidFill>
                            <a:latin typeface="Cambria Math" panose="02040503050406030204" pitchFamily="18" charset="0"/>
                            <a:cs typeface="Calibri" panose="020F0502020204030204" pitchFamily="34" charset="0"/>
                          </a:rPr>
                          <m:t>𝟒</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𝟎</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𝟑𝟑</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𝟎</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ea typeface="Cambria Math" panose="02040503050406030204" pitchFamily="18" charset="0"/>
                            <a:cs typeface="Calibri" panose="020F0502020204030204" pitchFamily="34" charset="0"/>
                          </a:rPr>
                          <m:t>𝟒𝟒</m:t>
                        </m:r>
                      </m:num>
                      <m:den>
                        <m:r>
                          <a:rPr lang="en-US" altLang="it-IT" sz="1600" b="1" i="1" smtClean="0">
                            <a:solidFill>
                              <a:srgbClr val="822433"/>
                            </a:solidFill>
                            <a:latin typeface="Cambria Math" panose="02040503050406030204" pitchFamily="18" charset="0"/>
                            <a:cs typeface="Calibri" panose="020F0502020204030204" pitchFamily="34" charset="0"/>
                          </a:rPr>
                          <m:t>𝟏</m:t>
                        </m:r>
                        <m:r>
                          <a:rPr lang="en-US" altLang="it-IT" sz="1600" b="1" i="1" smtClean="0">
                            <a:solidFill>
                              <a:srgbClr val="822433"/>
                            </a:solidFill>
                            <a:latin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cs typeface="Calibri" panose="020F0502020204030204" pitchFamily="34" charset="0"/>
                          </a:rPr>
                          <m:t>𝟑𝟐𝟔</m:t>
                        </m:r>
                      </m:den>
                    </m:f>
                    <m:r>
                      <a:rPr lang="en-US" altLang="it-IT" sz="1600" b="1" i="1" smtClean="0">
                        <a:solidFill>
                          <a:srgbClr val="822433"/>
                        </a:solidFill>
                        <a:latin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cs typeface="Calibri" panose="020F0502020204030204" pitchFamily="34" charset="0"/>
                      </a:rPr>
                      <m:t>𝟏</m:t>
                    </m:r>
                    <m:r>
                      <a:rPr lang="en-US" altLang="it-IT" sz="1600" b="1" i="1" smtClean="0">
                        <a:solidFill>
                          <a:srgbClr val="822433"/>
                        </a:solidFill>
                        <a:latin typeface="Cambria Math" panose="02040503050406030204" pitchFamily="18" charset="0"/>
                        <a:cs typeface="Calibri" panose="020F0502020204030204" pitchFamily="34" charset="0"/>
                      </a:rPr>
                      <m:t>.</m:t>
                    </m:r>
                    <m:r>
                      <a:rPr lang="en-US" altLang="it-IT" sz="1600" b="1" i="1" smtClean="0">
                        <a:solidFill>
                          <a:srgbClr val="822433"/>
                        </a:solidFill>
                        <a:latin typeface="Cambria Math" panose="02040503050406030204" pitchFamily="18" charset="0"/>
                        <a:cs typeface="Calibri" panose="020F0502020204030204" pitchFamily="34" charset="0"/>
                      </a:rPr>
                      <m:t>𝟑𝟐𝟖</m:t>
                    </m:r>
                  </m:oMath>
                </a14:m>
                <a:endParaRPr lang="it-IT" altLang="it-IT" sz="1200" b="1">
                  <a:solidFill>
                    <a:srgbClr val="822433"/>
                  </a:solidFill>
                  <a:cs typeface="Calibri" panose="020F0502020204030204" pitchFamily="34" charset="0"/>
                </a:endParaRPr>
              </a:p>
            </p:txBody>
          </p:sp>
        </mc:Choice>
        <mc:Fallback xmlns="">
          <p:sp>
            <p:nvSpPr>
              <p:cNvPr id="15369" name="TextBox 15">
                <a:extLst>
                  <a:ext uri="{FF2B5EF4-FFF2-40B4-BE49-F238E27FC236}">
                    <a16:creationId xmlns:a16="http://schemas.microsoft.com/office/drawing/2014/main" id="{605D09D9-C5BE-5A6B-70DC-C95CFA55923D}"/>
                  </a:ext>
                </a:extLst>
              </p:cNvPr>
              <p:cNvSpPr txBox="1">
                <a:spLocks noRot="1" noChangeAspect="1" noMove="1" noResize="1" noEditPoints="1" noAdjustHandles="1" noChangeArrowheads="1" noChangeShapeType="1" noTextEdit="1"/>
              </p:cNvSpPr>
              <p:nvPr/>
            </p:nvSpPr>
            <p:spPr bwMode="auto">
              <a:xfrm>
                <a:off x="4964832" y="678600"/>
                <a:ext cx="4176464" cy="632609"/>
              </a:xfrm>
              <a:prstGeom prst="rect">
                <a:avLst/>
              </a:prstGeom>
              <a:blipFill>
                <a:blip r:embed="rId2"/>
                <a:stretch>
                  <a:fillRect t="-962" r="-4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5" name="Picture 4">
            <a:extLst>
              <a:ext uri="{FF2B5EF4-FFF2-40B4-BE49-F238E27FC236}">
                <a16:creationId xmlns:a16="http://schemas.microsoft.com/office/drawing/2014/main" id="{379403B5-30A9-496A-97D2-5FF6D967C90D}"/>
              </a:ext>
            </a:extLst>
          </p:cNvPr>
          <p:cNvPicPr>
            <a:picLocks noChangeAspect="1"/>
          </p:cNvPicPr>
          <p:nvPr/>
        </p:nvPicPr>
        <p:blipFill>
          <a:blip r:embed="rId3"/>
          <a:stretch>
            <a:fillRect/>
          </a:stretch>
        </p:blipFill>
        <p:spPr>
          <a:xfrm>
            <a:off x="4932747" y="3301671"/>
            <a:ext cx="4135847" cy="2792537"/>
          </a:xfrm>
          <a:prstGeom prst="rect">
            <a:avLst/>
          </a:prstGeom>
        </p:spPr>
      </p:pic>
      <p:sp>
        <p:nvSpPr>
          <p:cNvPr id="6" name="Arrow: Curved Down 5">
            <a:extLst>
              <a:ext uri="{FF2B5EF4-FFF2-40B4-BE49-F238E27FC236}">
                <a16:creationId xmlns:a16="http://schemas.microsoft.com/office/drawing/2014/main" id="{80AA3D48-8DA4-77F0-01A0-422A2F04EDC9}"/>
              </a:ext>
            </a:extLst>
          </p:cNvPr>
          <p:cNvSpPr/>
          <p:nvPr/>
        </p:nvSpPr>
        <p:spPr bwMode="auto">
          <a:xfrm>
            <a:off x="6300192" y="3620257"/>
            <a:ext cx="792088" cy="449541"/>
          </a:xfrm>
          <a:prstGeom prst="curvedDownArrow">
            <a:avLst/>
          </a:prstGeom>
          <a:solidFill>
            <a:srgbClr val="FFFF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5" name="Arrow: Curved Down 24">
            <a:extLst>
              <a:ext uri="{FF2B5EF4-FFF2-40B4-BE49-F238E27FC236}">
                <a16:creationId xmlns:a16="http://schemas.microsoft.com/office/drawing/2014/main" id="{B6CCAF10-4C21-8F0C-29EE-ECD43BB8A7F1}"/>
              </a:ext>
            </a:extLst>
          </p:cNvPr>
          <p:cNvSpPr/>
          <p:nvPr/>
        </p:nvSpPr>
        <p:spPr bwMode="auto">
          <a:xfrm rot="2826466" flipH="1">
            <a:off x="7400635" y="4473168"/>
            <a:ext cx="792088" cy="449541"/>
          </a:xfrm>
          <a:prstGeom prst="curvedDownArrow">
            <a:avLst/>
          </a:prstGeom>
          <a:solidFill>
            <a:srgbClr val="FFFF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8C09369-D05E-922C-A796-F5D2243DDEA4}"/>
                  </a:ext>
                </a:extLst>
              </p:cNvPr>
              <p:cNvSpPr txBox="1"/>
              <p:nvPr/>
            </p:nvSpPr>
            <p:spPr>
              <a:xfrm>
                <a:off x="5756920" y="1714949"/>
                <a:ext cx="2592288" cy="1087990"/>
              </a:xfrm>
              <a:prstGeom prst="rect">
                <a:avLst/>
              </a:prstGeom>
              <a:noFill/>
            </p:spPr>
            <p:txBody>
              <a:bodyPr wrap="square" rtlCol="0">
                <a:spAutoFit/>
              </a:bodyPr>
              <a:lstStyle/>
              <a:p>
                <a:r>
                  <a:rPr lang="en-US" b="1">
                    <a:solidFill>
                      <a:srgbClr val="830022"/>
                    </a:solidFill>
                  </a:rPr>
                  <a:t>By taking the moment around the CG</a:t>
                </a:r>
              </a:p>
              <a:p>
                <a:pPr/>
                <a:br>
                  <a:rPr lang="en-US" b="1">
                    <a:solidFill>
                      <a:srgbClr val="830022"/>
                    </a:solidFill>
                  </a:rPr>
                </a:br>
                <a14:m>
                  <m:oMathPara xmlns:m="http://schemas.openxmlformats.org/officeDocument/2006/math">
                    <m:oMathParaPr>
                      <m:jc m:val="centerGroup"/>
                    </m:oMathParaPr>
                    <m:oMath xmlns:m="http://schemas.openxmlformats.org/officeDocument/2006/math">
                      <m:r>
                        <a:rPr lang="en-US" b="1" i="0" smtClean="0">
                          <a:solidFill>
                            <a:srgbClr val="830022"/>
                          </a:solidFill>
                          <a:latin typeface="Cambria Math" panose="02040503050406030204" pitchFamily="18" charset="0"/>
                          <a:ea typeface="Cambria Math" panose="02040503050406030204" pitchFamily="18" charset="0"/>
                        </a:rPr>
                        <m:t>𝟒</m:t>
                      </m:r>
                      <m:r>
                        <a:rPr lang="en-US" b="1" i="1" smtClean="0">
                          <a:solidFill>
                            <a:srgbClr val="830022"/>
                          </a:solidFill>
                          <a:latin typeface="Cambria Math" panose="02040503050406030204" pitchFamily="18" charset="0"/>
                          <a:ea typeface="Cambria Math" panose="02040503050406030204" pitchFamily="18" charset="0"/>
                        </a:rPr>
                        <m:t>×</m:t>
                      </m:r>
                      <m:sSub>
                        <m:sSubPr>
                          <m:ctrlPr>
                            <a:rPr lang="en-US" b="1" i="1" smtClean="0">
                              <a:solidFill>
                                <a:srgbClr val="830022"/>
                              </a:solidFill>
                              <a:latin typeface="Cambria Math" panose="02040503050406030204" pitchFamily="18" charset="0"/>
                              <a:ea typeface="Cambria Math" panose="02040503050406030204" pitchFamily="18" charset="0"/>
                            </a:rPr>
                          </m:ctrlPr>
                        </m:sSubPr>
                        <m:e>
                          <m:r>
                            <a:rPr lang="en-US" b="1" i="1" smtClean="0">
                              <a:solidFill>
                                <a:srgbClr val="830022"/>
                              </a:solidFill>
                              <a:latin typeface="Cambria Math" panose="02040503050406030204" pitchFamily="18" charset="0"/>
                              <a:ea typeface="Cambria Math" panose="02040503050406030204" pitchFamily="18" charset="0"/>
                            </a:rPr>
                            <m:t>𝑻𝒉𝒓𝒖𝒔𝒕</m:t>
                          </m:r>
                          <m:r>
                            <a:rPr lang="en-US" b="1" i="1" smtClean="0">
                              <a:solidFill>
                                <a:srgbClr val="830022"/>
                              </a:solidFill>
                              <a:latin typeface="Cambria Math" panose="02040503050406030204" pitchFamily="18" charset="0"/>
                              <a:ea typeface="Cambria Math" panose="02040503050406030204" pitchFamily="18" charset="0"/>
                            </a:rPr>
                            <m:t> </m:t>
                          </m:r>
                        </m:e>
                        <m:sub>
                          <m:r>
                            <a:rPr lang="en-US" b="1" i="1" smtClean="0">
                              <a:solidFill>
                                <a:srgbClr val="830022"/>
                              </a:solidFill>
                              <a:latin typeface="Cambria Math" panose="02040503050406030204" pitchFamily="18" charset="0"/>
                              <a:ea typeface="Cambria Math" panose="02040503050406030204" pitchFamily="18" charset="0"/>
                            </a:rPr>
                            <m:t>𝒇𝒓𝒐𝒏𝒕</m:t>
                          </m:r>
                        </m:sub>
                      </m:sSub>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𝟏</m:t>
                      </m:r>
                      <m:r>
                        <a:rPr lang="en-US" b="1" i="1" smtClean="0">
                          <a:solidFill>
                            <a:srgbClr val="830022"/>
                          </a:solidFill>
                          <a:latin typeface="Cambria Math" panose="02040503050406030204" pitchFamily="18" charset="0"/>
                          <a:ea typeface="Cambria Math" panose="02040503050406030204" pitchFamily="18" charset="0"/>
                        </a:rPr>
                        <m:t>=</m:t>
                      </m:r>
                      <m:sSub>
                        <m:sSubPr>
                          <m:ctrlPr>
                            <a:rPr lang="en-US" b="1" i="1" smtClean="0">
                              <a:solidFill>
                                <a:srgbClr val="830022"/>
                              </a:solidFill>
                              <a:latin typeface="Cambria Math" panose="02040503050406030204" pitchFamily="18" charset="0"/>
                              <a:ea typeface="Cambria Math" panose="02040503050406030204" pitchFamily="18" charset="0"/>
                            </a:rPr>
                          </m:ctrlPr>
                        </m:sSubPr>
                        <m:e>
                          <m:r>
                            <a:rPr lang="en-US" b="1" i="1" smtClean="0">
                              <a:solidFill>
                                <a:srgbClr val="830022"/>
                              </a:solidFill>
                              <a:latin typeface="Cambria Math" panose="02040503050406030204" pitchFamily="18" charset="0"/>
                              <a:ea typeface="Cambria Math" panose="02040503050406030204" pitchFamily="18" charset="0"/>
                            </a:rPr>
                            <m:t>𝑻𝒉𝒓𝒖𝒔𝒕</m:t>
                          </m:r>
                          <m:r>
                            <a:rPr lang="en-US" b="1" i="1" smtClean="0">
                              <a:solidFill>
                                <a:srgbClr val="830022"/>
                              </a:solidFill>
                              <a:latin typeface="Cambria Math" panose="02040503050406030204" pitchFamily="18" charset="0"/>
                              <a:ea typeface="Cambria Math" panose="02040503050406030204" pitchFamily="18" charset="0"/>
                            </a:rPr>
                            <m:t> </m:t>
                          </m:r>
                        </m:e>
                        <m:sub>
                          <m:r>
                            <a:rPr lang="en-US" b="1" i="1" smtClean="0">
                              <a:solidFill>
                                <a:srgbClr val="830022"/>
                              </a:solidFill>
                              <a:latin typeface="Cambria Math" panose="02040503050406030204" pitchFamily="18" charset="0"/>
                              <a:ea typeface="Cambria Math" panose="02040503050406030204" pitchFamily="18" charset="0"/>
                            </a:rPr>
                            <m:t>𝒕𝒂𝒊𝒍</m:t>
                          </m:r>
                        </m:sub>
                      </m:sSub>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𝟐</m:t>
                      </m:r>
                    </m:oMath>
                  </m:oMathPara>
                </a14:m>
                <a:endParaRPr lang="en-US" b="1">
                  <a:solidFill>
                    <a:srgbClr val="830022"/>
                  </a:solidFill>
                  <a:ea typeface="Cambria Math" panose="02040503050406030204" pitchFamily="18" charset="0"/>
                </a:endParaRPr>
              </a:p>
              <a:p>
                <a:endParaRPr lang="en-US" b="1" i="0">
                  <a:solidFill>
                    <a:srgbClr val="830022"/>
                  </a:solidFill>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1" i="0" smtClean="0">
                          <a:solidFill>
                            <a:srgbClr val="830022"/>
                          </a:solidFill>
                          <a:latin typeface="Cambria Math" panose="02040503050406030204" pitchFamily="18" charset="0"/>
                          <a:ea typeface="Cambria Math" panose="02040503050406030204" pitchFamily="18" charset="0"/>
                        </a:rPr>
                        <m:t>𝟒</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 </m:t>
                      </m:r>
                      <m:r>
                        <a:rPr lang="en-US" b="1" i="1" smtClean="0">
                          <a:solidFill>
                            <a:srgbClr val="830022"/>
                          </a:solidFill>
                          <a:latin typeface="Cambria Math" panose="02040503050406030204" pitchFamily="18" charset="0"/>
                          <a:ea typeface="Cambria Math" panose="02040503050406030204" pitchFamily="18" charset="0"/>
                        </a:rPr>
                        <m:t>𝟏𝟔𝟐</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𝟏</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𝟑𝟒</m:t>
                      </m:r>
                      <m:r>
                        <a:rPr lang="en-US" b="1" i="1" smtClean="0">
                          <a:solidFill>
                            <a:srgbClr val="830022"/>
                          </a:solidFill>
                          <a:latin typeface="Cambria Math" panose="02040503050406030204" pitchFamily="18" charset="0"/>
                          <a:ea typeface="Cambria Math" panose="02040503050406030204" pitchFamily="18" charset="0"/>
                        </a:rPr>
                        <m:t> ×</m:t>
                      </m:r>
                      <m:r>
                        <a:rPr lang="en-US" b="1" i="1" smtClean="0">
                          <a:solidFill>
                            <a:srgbClr val="830022"/>
                          </a:solidFill>
                          <a:latin typeface="Cambria Math" panose="02040503050406030204" pitchFamily="18" charset="0"/>
                          <a:ea typeface="Cambria Math" panose="02040503050406030204" pitchFamily="18" charset="0"/>
                        </a:rPr>
                        <m:t>𝟎</m:t>
                      </m:r>
                      <m:r>
                        <a:rPr lang="en-US" b="1" i="1" smtClean="0">
                          <a:solidFill>
                            <a:srgbClr val="830022"/>
                          </a:solidFill>
                          <a:latin typeface="Cambria Math" panose="02040503050406030204" pitchFamily="18" charset="0"/>
                          <a:ea typeface="Cambria Math" panose="02040503050406030204" pitchFamily="18" charset="0"/>
                        </a:rPr>
                        <m:t>.</m:t>
                      </m:r>
                      <m:r>
                        <a:rPr lang="en-US" b="1" i="1" smtClean="0">
                          <a:solidFill>
                            <a:srgbClr val="830022"/>
                          </a:solidFill>
                          <a:latin typeface="Cambria Math" panose="02040503050406030204" pitchFamily="18" charset="0"/>
                          <a:ea typeface="Cambria Math" panose="02040503050406030204" pitchFamily="18" charset="0"/>
                        </a:rPr>
                        <m:t>𝟐</m:t>
                      </m:r>
                    </m:oMath>
                  </m:oMathPara>
                </a14:m>
                <a:endParaRPr lang="it-IT" b="1">
                  <a:solidFill>
                    <a:srgbClr val="830022"/>
                  </a:solidFill>
                </a:endParaRPr>
              </a:p>
              <a:p>
                <a:endParaRPr lang="it-IT" b="1">
                  <a:solidFill>
                    <a:srgbClr val="830022"/>
                  </a:solidFill>
                </a:endParaRPr>
              </a:p>
              <a:p>
                <a:endParaRPr lang="it-IT" b="1">
                  <a:solidFill>
                    <a:srgbClr val="830022"/>
                  </a:solidFill>
                </a:endParaRPr>
              </a:p>
            </p:txBody>
          </p:sp>
        </mc:Choice>
        <mc:Fallback xmlns="">
          <p:sp>
            <p:nvSpPr>
              <p:cNvPr id="13" name="TextBox 12">
                <a:extLst>
                  <a:ext uri="{FF2B5EF4-FFF2-40B4-BE49-F238E27FC236}">
                    <a16:creationId xmlns:a16="http://schemas.microsoft.com/office/drawing/2014/main" id="{F8C09369-D05E-922C-A796-F5D2243DDEA4}"/>
                  </a:ext>
                </a:extLst>
              </p:cNvPr>
              <p:cNvSpPr txBox="1">
                <a:spLocks noRot="1" noChangeAspect="1" noMove="1" noResize="1" noEditPoints="1" noAdjustHandles="1" noChangeArrowheads="1" noChangeShapeType="1" noTextEdit="1"/>
              </p:cNvSpPr>
              <p:nvPr/>
            </p:nvSpPr>
            <p:spPr>
              <a:xfrm>
                <a:off x="5756920" y="1714949"/>
                <a:ext cx="2592288" cy="1087990"/>
              </a:xfrm>
              <a:prstGeom prst="rect">
                <a:avLst/>
              </a:prstGeom>
              <a:blipFill>
                <a:blip r:embed="rId4"/>
                <a:stretch>
                  <a:fillRect/>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5FC735B1-158F-E40C-5B2D-7F84D5F10740}"/>
              </a:ext>
            </a:extLst>
          </p:cNvPr>
          <p:cNvSpPr txBox="1"/>
          <p:nvPr/>
        </p:nvSpPr>
        <p:spPr>
          <a:xfrm>
            <a:off x="4257195" y="2018030"/>
            <a:ext cx="1100293" cy="646331"/>
          </a:xfrm>
          <a:prstGeom prst="rect">
            <a:avLst/>
          </a:prstGeom>
          <a:noFill/>
        </p:spPr>
        <p:txBody>
          <a:bodyPr wrap="square" rtlCol="0">
            <a:spAutoFit/>
          </a:bodyPr>
          <a:lstStyle/>
          <a:p>
            <a:pPr algn="ctr"/>
            <a:r>
              <a:rPr lang="en-US" b="1">
                <a:solidFill>
                  <a:srgbClr val="830022"/>
                </a:solidFill>
              </a:rPr>
              <a:t>Front propeller nominal conditions for hovering </a:t>
            </a:r>
            <a:r>
              <a:rPr lang="en-US" b="1"/>
              <a:t> </a:t>
            </a:r>
            <a:endParaRPr lang="it-IT" b="1"/>
          </a:p>
        </p:txBody>
      </p:sp>
      <p:cxnSp>
        <p:nvCxnSpPr>
          <p:cNvPr id="29" name="Straight Arrow Connector 28">
            <a:extLst>
              <a:ext uri="{FF2B5EF4-FFF2-40B4-BE49-F238E27FC236}">
                <a16:creationId xmlns:a16="http://schemas.microsoft.com/office/drawing/2014/main" id="{8E2AEE52-FE5C-2907-ED49-F45770D84D91}"/>
              </a:ext>
            </a:extLst>
          </p:cNvPr>
          <p:cNvCxnSpPr/>
          <p:nvPr/>
        </p:nvCxnSpPr>
        <p:spPr bwMode="auto">
          <a:xfrm flipH="1">
            <a:off x="6404816" y="2494629"/>
            <a:ext cx="288032" cy="360040"/>
          </a:xfrm>
          <a:prstGeom prst="straightConnector1">
            <a:avLst/>
          </a:prstGeom>
          <a:ln w="19050">
            <a:solidFill>
              <a:srgbClr val="FF0000"/>
            </a:solidFill>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A6F93326-F500-39A8-F36B-358A2BF3A119}"/>
              </a:ext>
            </a:extLst>
          </p:cNvPr>
          <p:cNvCxnSpPr>
            <a:cxnSpLocks/>
          </p:cNvCxnSpPr>
          <p:nvPr/>
        </p:nvCxnSpPr>
        <p:spPr bwMode="auto">
          <a:xfrm>
            <a:off x="7456438" y="2496537"/>
            <a:ext cx="279499" cy="370512"/>
          </a:xfrm>
          <a:prstGeom prst="straightConnector1">
            <a:avLst/>
          </a:prstGeom>
          <a:ln w="19050">
            <a:solidFill>
              <a:srgbClr val="FF0000"/>
            </a:solidFill>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86694E42-9CEC-D061-785C-30F2211A39BE}"/>
              </a:ext>
            </a:extLst>
          </p:cNvPr>
          <p:cNvSpPr txBox="1"/>
          <p:nvPr/>
        </p:nvSpPr>
        <p:spPr>
          <a:xfrm>
            <a:off x="5724129" y="2847338"/>
            <a:ext cx="1368151" cy="230832"/>
          </a:xfrm>
          <a:prstGeom prst="rect">
            <a:avLst/>
          </a:prstGeom>
          <a:noFill/>
        </p:spPr>
        <p:txBody>
          <a:bodyPr wrap="square" rtlCol="0">
            <a:spAutoFit/>
          </a:bodyPr>
          <a:lstStyle/>
          <a:p>
            <a:r>
              <a:rPr lang="en-US" b="1">
                <a:solidFill>
                  <a:srgbClr val="830022"/>
                </a:solidFill>
              </a:rPr>
              <a:t>Thrust at 11,755rpm </a:t>
            </a:r>
            <a:endParaRPr lang="it-IT" b="1">
              <a:solidFill>
                <a:srgbClr val="830022"/>
              </a:solidFill>
            </a:endParaRPr>
          </a:p>
        </p:txBody>
      </p:sp>
      <p:sp>
        <p:nvSpPr>
          <p:cNvPr id="45" name="TextBox 44">
            <a:extLst>
              <a:ext uri="{FF2B5EF4-FFF2-40B4-BE49-F238E27FC236}">
                <a16:creationId xmlns:a16="http://schemas.microsoft.com/office/drawing/2014/main" id="{1FA0AF83-25CC-823B-52DB-6A62EAA6BF8B}"/>
              </a:ext>
            </a:extLst>
          </p:cNvPr>
          <p:cNvSpPr txBox="1"/>
          <p:nvPr/>
        </p:nvSpPr>
        <p:spPr>
          <a:xfrm>
            <a:off x="7362448" y="2847338"/>
            <a:ext cx="1368152" cy="230832"/>
          </a:xfrm>
          <a:prstGeom prst="rect">
            <a:avLst/>
          </a:prstGeom>
          <a:noFill/>
        </p:spPr>
        <p:txBody>
          <a:bodyPr wrap="square" rtlCol="0">
            <a:spAutoFit/>
          </a:bodyPr>
          <a:lstStyle/>
          <a:p>
            <a:r>
              <a:rPr lang="en-US" b="1">
                <a:solidFill>
                  <a:srgbClr val="830022"/>
                </a:solidFill>
              </a:rPr>
              <a:t>Thrust at 10,165 rpm</a:t>
            </a:r>
            <a:endParaRPr lang="it-IT" b="1">
              <a:solidFill>
                <a:srgbClr val="830022"/>
              </a:solidFill>
            </a:endParaRPr>
          </a:p>
        </p:txBody>
      </p:sp>
      <mc:AlternateContent xmlns:mc="http://schemas.openxmlformats.org/markup-compatibility/2006" xmlns:a14="http://schemas.microsoft.com/office/drawing/2010/main">
        <mc:Choice Requires="a14">
          <p:sp>
            <p:nvSpPr>
              <p:cNvPr id="46" name="TextBox 11">
                <a:extLst>
                  <a:ext uri="{FF2B5EF4-FFF2-40B4-BE49-F238E27FC236}">
                    <a16:creationId xmlns:a16="http://schemas.microsoft.com/office/drawing/2014/main" id="{F620E97A-532E-3D0C-F34E-8BE63E34B077}"/>
                  </a:ext>
                </a:extLst>
              </p:cNvPr>
              <p:cNvSpPr txBox="1">
                <a:spLocks noChangeArrowheads="1"/>
              </p:cNvSpPr>
              <p:nvPr/>
            </p:nvSpPr>
            <p:spPr bwMode="auto">
              <a:xfrm>
                <a:off x="4807341" y="1232491"/>
                <a:ext cx="4456133" cy="77604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200" b="1">
                    <a:solidFill>
                      <a:srgbClr val="822433"/>
                    </a:solidFill>
                  </a:rPr>
                  <a:t>estimated flight time while hovering @20.16 A total consumption of five motors = </a:t>
                </a:r>
                <a14:m>
                  <m:oMath xmlns:m="http://schemas.openxmlformats.org/officeDocument/2006/math">
                    <m:f>
                      <m:fPr>
                        <m:ctrlPr>
                          <a:rPr lang="en-US" altLang="it-IT" sz="1400" b="1" i="1" smtClean="0">
                            <a:solidFill>
                              <a:srgbClr val="822433"/>
                            </a:solidFill>
                            <a:latin typeface="Cambria Math" panose="02040503050406030204" pitchFamily="18" charset="0"/>
                          </a:rPr>
                        </m:ctrlPr>
                      </m:fPr>
                      <m:num>
                        <m:r>
                          <a:rPr lang="en-US" altLang="it-IT" sz="1400" b="1" i="1" smtClean="0">
                            <a:solidFill>
                              <a:srgbClr val="822433"/>
                            </a:solidFill>
                            <a:latin typeface="Cambria Math" panose="02040503050406030204" pitchFamily="18" charset="0"/>
                          </a:rPr>
                          <m:t>𝟕</m:t>
                        </m:r>
                        <m:r>
                          <a:rPr lang="en-US" altLang="it-IT" sz="1400" b="1" i="1" smtClean="0">
                            <a:solidFill>
                              <a:srgbClr val="822433"/>
                            </a:solidFill>
                            <a:latin typeface="Cambria Math" panose="02040503050406030204" pitchFamily="18" charset="0"/>
                          </a:rPr>
                          <m:t>.</m:t>
                        </m:r>
                        <m:r>
                          <a:rPr lang="en-US" altLang="it-IT" sz="1400" b="1" i="1" smtClean="0">
                            <a:solidFill>
                              <a:srgbClr val="822433"/>
                            </a:solidFill>
                            <a:latin typeface="Cambria Math" panose="02040503050406030204" pitchFamily="18" charset="0"/>
                          </a:rPr>
                          <m:t>𝟓</m:t>
                        </m:r>
                      </m:num>
                      <m:den>
                        <m:r>
                          <a:rPr lang="en-US" altLang="it-IT" sz="1400" b="1" i="1" smtClean="0">
                            <a:solidFill>
                              <a:srgbClr val="822433"/>
                            </a:solidFill>
                            <a:latin typeface="Cambria Math" panose="02040503050406030204" pitchFamily="18" charset="0"/>
                          </a:rPr>
                          <m:t>𝟐𝟎</m:t>
                        </m:r>
                        <m:r>
                          <a:rPr lang="en-US" altLang="it-IT" sz="1400" b="1" i="1" smtClean="0">
                            <a:solidFill>
                              <a:srgbClr val="822433"/>
                            </a:solidFill>
                            <a:latin typeface="Cambria Math" panose="02040503050406030204" pitchFamily="18" charset="0"/>
                          </a:rPr>
                          <m:t>.</m:t>
                        </m:r>
                        <m:r>
                          <a:rPr lang="en-US" altLang="it-IT" sz="1400" b="1" i="1" smtClean="0">
                            <a:solidFill>
                              <a:srgbClr val="822433"/>
                            </a:solidFill>
                            <a:latin typeface="Cambria Math" panose="02040503050406030204" pitchFamily="18" charset="0"/>
                          </a:rPr>
                          <m:t>𝟏𝟔</m:t>
                        </m:r>
                      </m:den>
                    </m:f>
                    <m:r>
                      <a:rPr lang="en-US" altLang="it-IT" sz="1400" b="1" i="1" smtClean="0">
                        <a:solidFill>
                          <a:srgbClr val="822433"/>
                        </a:solidFill>
                        <a:latin typeface="Cambria Math" panose="02040503050406030204" pitchFamily="18" charset="0"/>
                        <a:ea typeface="Cambria Math" panose="02040503050406030204" pitchFamily="18" charset="0"/>
                      </a:rPr>
                      <m:t>×</m:t>
                    </m:r>
                    <m:r>
                      <a:rPr lang="en-US" altLang="it-IT" sz="1400" b="1" i="1" smtClean="0">
                        <a:solidFill>
                          <a:srgbClr val="822433"/>
                        </a:solidFill>
                        <a:latin typeface="Cambria Math" panose="02040503050406030204" pitchFamily="18" charset="0"/>
                        <a:ea typeface="Cambria Math" panose="02040503050406030204" pitchFamily="18" charset="0"/>
                      </a:rPr>
                      <m:t>𝟔𝟎</m:t>
                    </m:r>
                    <m:r>
                      <a:rPr lang="en-US" altLang="it-IT" sz="1400" b="1" i="1" smtClean="0">
                        <a:solidFill>
                          <a:srgbClr val="822433"/>
                        </a:solidFill>
                        <a:latin typeface="Cambria Math" panose="02040503050406030204" pitchFamily="18" charset="0"/>
                        <a:ea typeface="Cambria Math" panose="02040503050406030204" pitchFamily="18" charset="0"/>
                      </a:rPr>
                      <m:t>=</m:t>
                    </m:r>
                    <m:r>
                      <a:rPr lang="en-US" altLang="it-IT" sz="1400" b="1" i="1" smtClean="0">
                        <a:solidFill>
                          <a:srgbClr val="822433"/>
                        </a:solidFill>
                        <a:latin typeface="Cambria Math" panose="02040503050406030204" pitchFamily="18" charset="0"/>
                        <a:ea typeface="Cambria Math" panose="02040503050406030204" pitchFamily="18" charset="0"/>
                      </a:rPr>
                      <m:t>𝟐𝟐</m:t>
                    </m:r>
                    <m:r>
                      <a:rPr lang="en-US" altLang="it-IT" sz="1400" b="1" i="1" smtClean="0">
                        <a:solidFill>
                          <a:srgbClr val="822433"/>
                        </a:solidFill>
                        <a:latin typeface="Cambria Math" panose="02040503050406030204" pitchFamily="18" charset="0"/>
                        <a:ea typeface="Cambria Math" panose="02040503050406030204" pitchFamily="18" charset="0"/>
                      </a:rPr>
                      <m:t>.</m:t>
                    </m:r>
                    <m:r>
                      <a:rPr lang="en-US" altLang="it-IT" sz="1400" b="1" i="1" smtClean="0">
                        <a:solidFill>
                          <a:srgbClr val="822433"/>
                        </a:solidFill>
                        <a:latin typeface="Cambria Math" panose="02040503050406030204" pitchFamily="18" charset="0"/>
                        <a:ea typeface="Cambria Math" panose="02040503050406030204" pitchFamily="18" charset="0"/>
                      </a:rPr>
                      <m:t>𝟑𝟐</m:t>
                    </m:r>
                    <m:r>
                      <a:rPr lang="en-US" altLang="it-IT" sz="1400" b="1" i="1" smtClean="0">
                        <a:solidFill>
                          <a:srgbClr val="822433"/>
                        </a:solidFill>
                        <a:latin typeface="Cambria Math" panose="02040503050406030204" pitchFamily="18" charset="0"/>
                        <a:ea typeface="Cambria Math" panose="02040503050406030204" pitchFamily="18" charset="0"/>
                      </a:rPr>
                      <m:t> </m:t>
                    </m:r>
                    <m:r>
                      <a:rPr lang="en-US" altLang="it-IT" sz="1400" b="1" i="1" smtClean="0">
                        <a:solidFill>
                          <a:srgbClr val="822433"/>
                        </a:solidFill>
                        <a:latin typeface="Cambria Math" panose="02040503050406030204" pitchFamily="18" charset="0"/>
                        <a:ea typeface="Cambria Math" panose="02040503050406030204" pitchFamily="18" charset="0"/>
                      </a:rPr>
                      <m:t>𝒎𝒊𝒏</m:t>
                    </m:r>
                    <m:r>
                      <a:rPr lang="en-US" altLang="it-IT" sz="1400" b="1" i="1" smtClean="0">
                        <a:solidFill>
                          <a:srgbClr val="822433"/>
                        </a:solidFill>
                        <a:latin typeface="Cambria Math" panose="02040503050406030204" pitchFamily="18" charset="0"/>
                        <a:ea typeface="Cambria Math" panose="02040503050406030204" pitchFamily="18" charset="0"/>
                      </a:rPr>
                      <m:t> </m:t>
                    </m:r>
                  </m:oMath>
                </a14:m>
                <a:endParaRPr lang="en-US" altLang="it-IT" sz="1200" b="1">
                  <a:solidFill>
                    <a:srgbClr val="822433"/>
                  </a:solidFill>
                </a:endParaRPr>
              </a:p>
              <a:p>
                <a:endParaRPr lang="it-IT" altLang="it-IT" sz="1200" b="1">
                  <a:solidFill>
                    <a:srgbClr val="822433"/>
                  </a:solidFill>
                </a:endParaRPr>
              </a:p>
            </p:txBody>
          </p:sp>
        </mc:Choice>
        <mc:Fallback xmlns="">
          <p:sp>
            <p:nvSpPr>
              <p:cNvPr id="46" name="TextBox 11">
                <a:extLst>
                  <a:ext uri="{FF2B5EF4-FFF2-40B4-BE49-F238E27FC236}">
                    <a16:creationId xmlns:a16="http://schemas.microsoft.com/office/drawing/2014/main" id="{F620E97A-532E-3D0C-F34E-8BE63E34B077}"/>
                  </a:ext>
                </a:extLst>
              </p:cNvPr>
              <p:cNvSpPr txBox="1">
                <a:spLocks noRot="1" noChangeAspect="1" noMove="1" noResize="1" noEditPoints="1" noAdjustHandles="1" noChangeArrowheads="1" noChangeShapeType="1" noTextEdit="1"/>
              </p:cNvSpPr>
              <p:nvPr/>
            </p:nvSpPr>
            <p:spPr bwMode="auto">
              <a:xfrm>
                <a:off x="4807341" y="1232491"/>
                <a:ext cx="4456133" cy="776046"/>
              </a:xfrm>
              <a:prstGeom prst="rect">
                <a:avLst/>
              </a:prstGeom>
              <a:blipFill>
                <a:blip r:embed="rId5"/>
                <a:stretch>
                  <a:fillRect l="-137" t="-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40" name="Picture 39">
            <a:extLst>
              <a:ext uri="{FF2B5EF4-FFF2-40B4-BE49-F238E27FC236}">
                <a16:creationId xmlns:a16="http://schemas.microsoft.com/office/drawing/2014/main" id="{1DB9F61C-E519-C27B-8EC4-6FE3266E2148}"/>
              </a:ext>
            </a:extLst>
          </p:cNvPr>
          <p:cNvPicPr>
            <a:picLocks noChangeAspect="1"/>
          </p:cNvPicPr>
          <p:nvPr/>
        </p:nvPicPr>
        <p:blipFill>
          <a:blip r:embed="rId6"/>
          <a:stretch>
            <a:fillRect/>
          </a:stretch>
        </p:blipFill>
        <p:spPr>
          <a:xfrm>
            <a:off x="220658" y="1326879"/>
            <a:ext cx="4165114" cy="2261856"/>
          </a:xfrm>
          <a:prstGeom prst="rect">
            <a:avLst/>
          </a:prstGeom>
        </p:spPr>
      </p:pic>
      <p:sp>
        <p:nvSpPr>
          <p:cNvPr id="42" name="Rectangle 41">
            <a:extLst>
              <a:ext uri="{FF2B5EF4-FFF2-40B4-BE49-F238E27FC236}">
                <a16:creationId xmlns:a16="http://schemas.microsoft.com/office/drawing/2014/main" id="{AA3D18BE-084F-15ED-F4A6-010FC5E292D6}"/>
              </a:ext>
            </a:extLst>
          </p:cNvPr>
          <p:cNvSpPr/>
          <p:nvPr/>
        </p:nvSpPr>
        <p:spPr bwMode="auto">
          <a:xfrm>
            <a:off x="221784" y="3429000"/>
            <a:ext cx="3918168" cy="155267"/>
          </a:xfrm>
          <a:prstGeom prst="rect">
            <a:avLst/>
          </a:prstGeom>
          <a:noFill/>
          <a:ln w="19050">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44" name="Connector: Elbow 43">
            <a:extLst>
              <a:ext uri="{FF2B5EF4-FFF2-40B4-BE49-F238E27FC236}">
                <a16:creationId xmlns:a16="http://schemas.microsoft.com/office/drawing/2014/main" id="{3C2302E7-B19E-EF53-A9FF-A43BEB0B71C3}"/>
              </a:ext>
            </a:extLst>
          </p:cNvPr>
          <p:cNvCxnSpPr>
            <a:cxnSpLocks/>
            <a:stCxn id="42" idx="3"/>
          </p:cNvCxnSpPr>
          <p:nvPr/>
        </p:nvCxnSpPr>
        <p:spPr bwMode="auto">
          <a:xfrm flipV="1">
            <a:off x="4139952" y="2754270"/>
            <a:ext cx="473420" cy="752364"/>
          </a:xfrm>
          <a:prstGeom prst="bentConnector2">
            <a:avLst/>
          </a:prstGeom>
          <a:noFill/>
          <a:ln w="12700">
            <a:solidFill>
              <a:srgbClr val="FF0000"/>
            </a:solid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48" name="Rectangle 47">
            <a:extLst>
              <a:ext uri="{FF2B5EF4-FFF2-40B4-BE49-F238E27FC236}">
                <a16:creationId xmlns:a16="http://schemas.microsoft.com/office/drawing/2014/main" id="{DBA91DEB-35FA-8FC8-622D-20C7C30AA652}"/>
              </a:ext>
            </a:extLst>
          </p:cNvPr>
          <p:cNvSpPr/>
          <p:nvPr/>
        </p:nvSpPr>
        <p:spPr bwMode="auto">
          <a:xfrm>
            <a:off x="7583093" y="4656322"/>
            <a:ext cx="445291" cy="185001"/>
          </a:xfrm>
          <a:prstGeom prst="rect">
            <a:avLst/>
          </a:prstGeom>
          <a:solidFill>
            <a:schemeClr val="bg2">
              <a:lumMod val="40000"/>
              <a:lumOff val="60000"/>
            </a:schemeClr>
          </a:solidFill>
          <a:ln>
            <a:solidFill>
              <a:schemeClr val="bg1">
                <a:lumMod val="65000"/>
              </a:schemeClr>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a:ln>
                  <a:noFill/>
                </a:ln>
                <a:solidFill>
                  <a:srgbClr val="FF0000"/>
                </a:solidFill>
                <a:effectLst/>
                <a:latin typeface="Arial" charset="0"/>
                <a:ea typeface="ＭＳ Ｐゴシック" charset="0"/>
                <a:cs typeface="ＭＳ Ｐゴシック" charset="0"/>
              </a:rPr>
              <a:t>20 cm</a:t>
            </a:r>
            <a:endParaRPr kumimoji="0" lang="it-IT" sz="700" b="1" i="0" u="none" strike="noStrike" cap="none" normalizeH="0" baseline="0">
              <a:ln>
                <a:noFill/>
              </a:ln>
              <a:solidFill>
                <a:srgbClr val="FF0000"/>
              </a:solidFill>
              <a:effectLst/>
              <a:latin typeface="Arial" charset="0"/>
              <a:ea typeface="ＭＳ Ｐゴシック" charset="0"/>
              <a:cs typeface="ＭＳ Ｐゴシック" charset="0"/>
            </a:endParaRPr>
          </a:p>
        </p:txBody>
      </p:sp>
      <p:sp>
        <p:nvSpPr>
          <p:cNvPr id="58" name="Rectangle 57">
            <a:extLst>
              <a:ext uri="{FF2B5EF4-FFF2-40B4-BE49-F238E27FC236}">
                <a16:creationId xmlns:a16="http://schemas.microsoft.com/office/drawing/2014/main" id="{9BCE0A40-7F28-0646-4A65-C91677FB6F26}"/>
              </a:ext>
            </a:extLst>
          </p:cNvPr>
          <p:cNvSpPr/>
          <p:nvPr/>
        </p:nvSpPr>
        <p:spPr bwMode="auto">
          <a:xfrm>
            <a:off x="6678606" y="4060987"/>
            <a:ext cx="445291" cy="185001"/>
          </a:xfrm>
          <a:prstGeom prst="rect">
            <a:avLst/>
          </a:prstGeom>
          <a:solidFill>
            <a:schemeClr val="bg2">
              <a:lumMod val="40000"/>
              <a:lumOff val="60000"/>
            </a:schemeClr>
          </a:solidFill>
          <a:ln>
            <a:solidFill>
              <a:schemeClr val="bg1">
                <a:lumMod val="65000"/>
              </a:schemeClr>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en-US" sz="700" b="1" i="0" u="none" strike="noStrike" cap="none" normalizeH="0" baseline="0">
                <a:ln>
                  <a:noFill/>
                </a:ln>
                <a:solidFill>
                  <a:srgbClr val="FF0000"/>
                </a:solidFill>
                <a:effectLst/>
                <a:latin typeface="Arial" charset="0"/>
                <a:ea typeface="ＭＳ Ｐゴシック" charset="0"/>
                <a:cs typeface="ＭＳ Ｐゴシック" charset="0"/>
              </a:rPr>
              <a:t>10 cm</a:t>
            </a:r>
            <a:endParaRPr kumimoji="0" lang="it-IT" sz="700" b="1" i="0" u="none" strike="noStrike" cap="none" normalizeH="0" baseline="0">
              <a:ln>
                <a:noFill/>
              </a:ln>
              <a:solidFill>
                <a:srgbClr val="FF0000"/>
              </a:solidFill>
              <a:effectLst/>
              <a:latin typeface="Arial" charset="0"/>
              <a:ea typeface="ＭＳ Ｐゴシック" charset="0"/>
              <a:cs typeface="ＭＳ Ｐゴシック" charset="0"/>
            </a:endParaRPr>
          </a:p>
        </p:txBody>
      </p:sp>
      <p:pic>
        <p:nvPicPr>
          <p:cNvPr id="50" name="Picture 49">
            <a:extLst>
              <a:ext uri="{FF2B5EF4-FFF2-40B4-BE49-F238E27FC236}">
                <a16:creationId xmlns:a16="http://schemas.microsoft.com/office/drawing/2014/main" id="{E4AA174C-A46B-E123-4A84-3283BA388A23}"/>
              </a:ext>
            </a:extLst>
          </p:cNvPr>
          <p:cNvPicPr>
            <a:picLocks noChangeAspect="1"/>
          </p:cNvPicPr>
          <p:nvPr/>
        </p:nvPicPr>
        <p:blipFill>
          <a:blip r:embed="rId7"/>
          <a:stretch>
            <a:fillRect/>
          </a:stretch>
        </p:blipFill>
        <p:spPr>
          <a:xfrm>
            <a:off x="132145" y="3629671"/>
            <a:ext cx="4079109" cy="2490775"/>
          </a:xfrm>
          <a:prstGeom prst="rect">
            <a:avLst/>
          </a:prstGeom>
        </p:spPr>
      </p:pic>
      <p:sp>
        <p:nvSpPr>
          <p:cNvPr id="64" name="Rectangle 63">
            <a:extLst>
              <a:ext uri="{FF2B5EF4-FFF2-40B4-BE49-F238E27FC236}">
                <a16:creationId xmlns:a16="http://schemas.microsoft.com/office/drawing/2014/main" id="{632095CC-3582-280A-77F3-132A247EBFFC}"/>
              </a:ext>
            </a:extLst>
          </p:cNvPr>
          <p:cNvSpPr/>
          <p:nvPr/>
        </p:nvSpPr>
        <p:spPr bwMode="auto">
          <a:xfrm>
            <a:off x="329784" y="5558164"/>
            <a:ext cx="3738160" cy="155267"/>
          </a:xfrm>
          <a:prstGeom prst="rect">
            <a:avLst/>
          </a:prstGeom>
          <a:noFill/>
          <a:ln w="19050">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65" name="Connector: Elbow 64">
            <a:extLst>
              <a:ext uri="{FF2B5EF4-FFF2-40B4-BE49-F238E27FC236}">
                <a16:creationId xmlns:a16="http://schemas.microsoft.com/office/drawing/2014/main" id="{59731405-4CC9-2ED3-08AF-09F66ABF59AC}"/>
              </a:ext>
            </a:extLst>
          </p:cNvPr>
          <p:cNvCxnSpPr>
            <a:cxnSpLocks/>
          </p:cNvCxnSpPr>
          <p:nvPr/>
        </p:nvCxnSpPr>
        <p:spPr bwMode="auto">
          <a:xfrm flipV="1">
            <a:off x="4108971" y="4873930"/>
            <a:ext cx="473420" cy="752364"/>
          </a:xfrm>
          <a:prstGeom prst="bentConnector2">
            <a:avLst/>
          </a:prstGeom>
          <a:noFill/>
          <a:ln w="12700">
            <a:solidFill>
              <a:srgbClr val="FF0000"/>
            </a:solid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66" name="TextBox 65">
            <a:extLst>
              <a:ext uri="{FF2B5EF4-FFF2-40B4-BE49-F238E27FC236}">
                <a16:creationId xmlns:a16="http://schemas.microsoft.com/office/drawing/2014/main" id="{37B60A7A-31A8-ADA9-A1A9-D5C160071D63}"/>
              </a:ext>
            </a:extLst>
          </p:cNvPr>
          <p:cNvSpPr txBox="1"/>
          <p:nvPr/>
        </p:nvSpPr>
        <p:spPr>
          <a:xfrm>
            <a:off x="3980482" y="4102491"/>
            <a:ext cx="1100293" cy="646331"/>
          </a:xfrm>
          <a:prstGeom prst="rect">
            <a:avLst/>
          </a:prstGeom>
          <a:noFill/>
        </p:spPr>
        <p:txBody>
          <a:bodyPr wrap="square" rtlCol="0">
            <a:spAutoFit/>
          </a:bodyPr>
          <a:lstStyle/>
          <a:p>
            <a:pPr algn="ctr"/>
            <a:r>
              <a:rPr lang="en-US" b="1">
                <a:solidFill>
                  <a:srgbClr val="830022"/>
                </a:solidFill>
              </a:rPr>
              <a:t>Tail propeller nominal conditions of hovering </a:t>
            </a:r>
            <a:r>
              <a:rPr lang="en-US" b="1"/>
              <a:t> </a:t>
            </a:r>
            <a:endParaRPr lang="it-IT" b="1"/>
          </a:p>
        </p:txBody>
      </p:sp>
      <p:sp>
        <p:nvSpPr>
          <p:cNvPr id="2" name="Oval 1">
            <a:extLst>
              <a:ext uri="{FF2B5EF4-FFF2-40B4-BE49-F238E27FC236}">
                <a16:creationId xmlns:a16="http://schemas.microsoft.com/office/drawing/2014/main" id="{724F7724-879F-A61C-1099-FF1BAAA1DBD9}"/>
              </a:ext>
            </a:extLst>
          </p:cNvPr>
          <p:cNvSpPr/>
          <p:nvPr/>
        </p:nvSpPr>
        <p:spPr bwMode="auto">
          <a:xfrm>
            <a:off x="7456438" y="1232491"/>
            <a:ext cx="1009996" cy="339378"/>
          </a:xfrm>
          <a:prstGeom prst="ellipse">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3" name="Explosion: 14 Points 2">
            <a:extLst>
              <a:ext uri="{FF2B5EF4-FFF2-40B4-BE49-F238E27FC236}">
                <a16:creationId xmlns:a16="http://schemas.microsoft.com/office/drawing/2014/main" id="{3A24F978-3AC0-EC0C-8900-19B77DC84BBD}"/>
              </a:ext>
            </a:extLst>
          </p:cNvPr>
          <p:cNvSpPr/>
          <p:nvPr/>
        </p:nvSpPr>
        <p:spPr bwMode="auto">
          <a:xfrm>
            <a:off x="715965" y="524867"/>
            <a:ext cx="4005371" cy="3854911"/>
          </a:xfrm>
          <a:prstGeom prst="irregularSeal2">
            <a:avLst/>
          </a:prstGeom>
          <a:noFill/>
          <a:ln w="28575">
            <a:solidFill>
              <a:srgbClr val="00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 name="TextBox 3">
            <a:extLst>
              <a:ext uri="{FF2B5EF4-FFF2-40B4-BE49-F238E27FC236}">
                <a16:creationId xmlns:a16="http://schemas.microsoft.com/office/drawing/2014/main" id="{6E4A62E0-B263-0711-0425-AA800F0CD669}"/>
              </a:ext>
            </a:extLst>
          </p:cNvPr>
          <p:cNvSpPr txBox="1"/>
          <p:nvPr/>
        </p:nvSpPr>
        <p:spPr>
          <a:xfrm>
            <a:off x="1369883" y="1906159"/>
            <a:ext cx="2520131" cy="1661993"/>
          </a:xfrm>
          <a:prstGeom prst="rect">
            <a:avLst/>
          </a:prstGeom>
          <a:noFill/>
        </p:spPr>
        <p:txBody>
          <a:bodyPr wrap="square" rtlCol="0">
            <a:spAutoFit/>
          </a:bodyPr>
          <a:lstStyle/>
          <a:p>
            <a:pPr algn="ctr"/>
            <a:r>
              <a:rPr lang="it-IT" sz="1400" b="1">
                <a:solidFill>
                  <a:srgbClr val="FF0000"/>
                </a:solidFill>
              </a:rPr>
              <a:t>efficiency drop due to coxail propeller by 20% calculated by this reference  [</a:t>
            </a:r>
            <a:r>
              <a:rPr lang="en-US" sz="1400" b="1" i="0">
                <a:solidFill>
                  <a:srgbClr val="FF0000"/>
                </a:solidFill>
                <a:effectLst/>
                <a:latin typeface="Roboto" panose="02000000000000000000" pitchFamily="2" charset="0"/>
              </a:rPr>
              <a:t>Performance of Coaxial Propulsion in Design of Multi-rotor UAVs</a:t>
            </a:r>
            <a:r>
              <a:rPr lang="en-US" sz="1600" b="1" i="0">
                <a:solidFill>
                  <a:srgbClr val="FF0000"/>
                </a:solidFill>
                <a:effectLst/>
                <a:latin typeface="Roboto" panose="02000000000000000000" pitchFamily="2" charset="0"/>
              </a:rPr>
              <a:t>]</a:t>
            </a:r>
            <a:br>
              <a:rPr lang="it-IT" sz="1600" b="1">
                <a:solidFill>
                  <a:srgbClr val="00B050"/>
                </a:solidFill>
              </a:rPr>
            </a:br>
            <a:endParaRPr lang="it-IT" sz="1600" b="1">
              <a:solidFill>
                <a:srgbClr val="00B050"/>
              </a:solidFill>
            </a:endParaRPr>
          </a:p>
        </p:txBody>
      </p:sp>
      <p:sp>
        <p:nvSpPr>
          <p:cNvPr id="7" name="Oval 6">
            <a:extLst>
              <a:ext uri="{FF2B5EF4-FFF2-40B4-BE49-F238E27FC236}">
                <a16:creationId xmlns:a16="http://schemas.microsoft.com/office/drawing/2014/main" id="{68CB3D50-5E43-254F-C147-8A66F43344DE}"/>
              </a:ext>
            </a:extLst>
          </p:cNvPr>
          <p:cNvSpPr/>
          <p:nvPr/>
        </p:nvSpPr>
        <p:spPr bwMode="auto">
          <a:xfrm>
            <a:off x="7490708" y="1204029"/>
            <a:ext cx="1237057" cy="339378"/>
          </a:xfrm>
          <a:prstGeom prst="ellipse">
            <a:avLst/>
          </a:prstGeom>
          <a:noFill/>
          <a:ln w="28575">
            <a:solidFill>
              <a:srgbClr val="00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cxnSp>
        <p:nvCxnSpPr>
          <p:cNvPr id="9" name="Straight Arrow Connector 8">
            <a:extLst>
              <a:ext uri="{FF2B5EF4-FFF2-40B4-BE49-F238E27FC236}">
                <a16:creationId xmlns:a16="http://schemas.microsoft.com/office/drawing/2014/main" id="{6EE4BEF5-D77A-1480-17BE-96366E5CCE8D}"/>
              </a:ext>
            </a:extLst>
          </p:cNvPr>
          <p:cNvCxnSpPr>
            <a:cxnSpLocks/>
          </p:cNvCxnSpPr>
          <p:nvPr/>
        </p:nvCxnSpPr>
        <p:spPr bwMode="auto">
          <a:xfrm>
            <a:off x="5221211" y="1894208"/>
            <a:ext cx="3289376" cy="563599"/>
          </a:xfrm>
          <a:prstGeom prst="straightConnector1">
            <a:avLst/>
          </a:prstGeom>
          <a:noFill/>
          <a:ln>
            <a:no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2" name="Straight Arrow Connector 11">
            <a:extLst>
              <a:ext uri="{FF2B5EF4-FFF2-40B4-BE49-F238E27FC236}">
                <a16:creationId xmlns:a16="http://schemas.microsoft.com/office/drawing/2014/main" id="{78C12B74-83E2-2840-50AC-7A8371FCF48A}"/>
              </a:ext>
            </a:extLst>
          </p:cNvPr>
          <p:cNvCxnSpPr>
            <a:stCxn id="7" idx="2"/>
          </p:cNvCxnSpPr>
          <p:nvPr/>
        </p:nvCxnSpPr>
        <p:spPr bwMode="auto">
          <a:xfrm>
            <a:off x="7513635" y="1363480"/>
            <a:ext cx="914400" cy="914400"/>
          </a:xfrm>
          <a:prstGeom prst="straightConnector1">
            <a:avLst/>
          </a:prstGeom>
          <a:noFill/>
          <a:ln>
            <a:no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5" name="Straight Arrow Connector 14">
            <a:extLst>
              <a:ext uri="{FF2B5EF4-FFF2-40B4-BE49-F238E27FC236}">
                <a16:creationId xmlns:a16="http://schemas.microsoft.com/office/drawing/2014/main" id="{7AE80C11-2379-86AE-8CAA-E0A31840160C}"/>
              </a:ext>
            </a:extLst>
          </p:cNvPr>
          <p:cNvCxnSpPr>
            <a:cxnSpLocks/>
            <a:stCxn id="7" idx="2"/>
            <a:endCxn id="3" idx="3"/>
          </p:cNvCxnSpPr>
          <p:nvPr/>
        </p:nvCxnSpPr>
        <p:spPr bwMode="auto">
          <a:xfrm flipH="1">
            <a:off x="4721336" y="1373718"/>
            <a:ext cx="2769372" cy="337070"/>
          </a:xfrm>
          <a:prstGeom prst="straightConnector1">
            <a:avLst/>
          </a:prstGeom>
          <a:noFill/>
          <a:ln>
            <a:no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7" name="Straight Arrow Connector 16">
            <a:extLst>
              <a:ext uri="{FF2B5EF4-FFF2-40B4-BE49-F238E27FC236}">
                <a16:creationId xmlns:a16="http://schemas.microsoft.com/office/drawing/2014/main" id="{CDA150BA-B60A-CEA1-D3E9-F314EBAB580F}"/>
              </a:ext>
            </a:extLst>
          </p:cNvPr>
          <p:cNvCxnSpPr>
            <a:cxnSpLocks/>
            <a:stCxn id="7" idx="2"/>
            <a:endCxn id="3" idx="3"/>
          </p:cNvCxnSpPr>
          <p:nvPr/>
        </p:nvCxnSpPr>
        <p:spPr bwMode="auto">
          <a:xfrm flipH="1">
            <a:off x="4721336" y="1373718"/>
            <a:ext cx="2769372" cy="337070"/>
          </a:xfrm>
          <a:prstGeom prst="straightConnector1">
            <a:avLst/>
          </a:prstGeom>
          <a:noFill/>
          <a:ln w="28575">
            <a:solidFill>
              <a:srgbClr val="000000"/>
            </a:solid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49" name="TextBox 4">
            <a:extLst>
              <a:ext uri="{FF2B5EF4-FFF2-40B4-BE49-F238E27FC236}">
                <a16:creationId xmlns:a16="http://schemas.microsoft.com/office/drawing/2014/main" id="{F6480804-7627-77FB-43F9-17DDBEC6EB79}"/>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10" name="TextBox 9">
            <a:extLst>
              <a:ext uri="{FF2B5EF4-FFF2-40B4-BE49-F238E27FC236}">
                <a16:creationId xmlns:a16="http://schemas.microsoft.com/office/drawing/2014/main" id="{67D2A37B-C9CF-1301-C8AA-2D059E3F81B0}"/>
              </a:ext>
            </a:extLst>
          </p:cNvPr>
          <p:cNvSpPr txBox="1"/>
          <p:nvPr/>
        </p:nvSpPr>
        <p:spPr>
          <a:xfrm>
            <a:off x="8297689" y="6205890"/>
            <a:ext cx="6939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15/60</a:t>
            </a:r>
            <a:endParaRPr lang="en-US" sz="1400" b="1" dirty="0">
              <a:cs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0E8C7BDD-0CFF-B435-DE6E-57C3B7FC93D9}"/>
              </a:ext>
            </a:extLst>
          </p:cNvPr>
          <p:cNvSpPr>
            <a:spLocks noGrp="1" noChangeArrowheads="1"/>
          </p:cNvSpPr>
          <p:nvPr>
            <p:ph type="title"/>
          </p:nvPr>
        </p:nvSpPr>
        <p:spPr>
          <a:xfrm>
            <a:off x="3276600" y="366713"/>
            <a:ext cx="7416800" cy="504825"/>
          </a:xfrm>
        </p:spPr>
        <p:txBody>
          <a:bodyPr/>
          <a:lstStyle/>
          <a:p>
            <a:r>
              <a:rPr lang="en-US" altLang="it-IT">
                <a:latin typeface="Calibri" panose="020F0502020204030204" pitchFamily="34" charset="0"/>
              </a:rPr>
              <a:t>Mass break Down</a:t>
            </a:r>
            <a:endParaRPr lang="it-IT" altLang="it-IT">
              <a:latin typeface="Calibri" panose="020F0502020204030204" pitchFamily="34" charset="0"/>
            </a:endParaRPr>
          </a:p>
        </p:txBody>
      </p:sp>
      <p:pic>
        <p:nvPicPr>
          <p:cNvPr id="4" name="Content Placeholder 3">
            <a:extLst>
              <a:ext uri="{FF2B5EF4-FFF2-40B4-BE49-F238E27FC236}">
                <a16:creationId xmlns:a16="http://schemas.microsoft.com/office/drawing/2014/main" id="{9C5048CD-2268-78DC-5D13-19E5BA7D0428}"/>
              </a:ext>
            </a:extLst>
          </p:cNvPr>
          <p:cNvPicPr>
            <a:picLocks noGrp="1" noChangeAspect="1"/>
          </p:cNvPicPr>
          <p:nvPr>
            <p:ph idx="1"/>
          </p:nvPr>
        </p:nvPicPr>
        <p:blipFill>
          <a:blip r:embed="rId3"/>
          <a:stretch>
            <a:fillRect/>
          </a:stretch>
        </p:blipFill>
        <p:spPr>
          <a:xfrm>
            <a:off x="971550" y="987471"/>
            <a:ext cx="7416800" cy="2337548"/>
          </a:xfrm>
        </p:spPr>
      </p:pic>
      <p:pic>
        <p:nvPicPr>
          <p:cNvPr id="6" name="Picture 5">
            <a:extLst>
              <a:ext uri="{FF2B5EF4-FFF2-40B4-BE49-F238E27FC236}">
                <a16:creationId xmlns:a16="http://schemas.microsoft.com/office/drawing/2014/main" id="{490A0083-9664-D53E-6999-0E22300EB875}"/>
              </a:ext>
            </a:extLst>
          </p:cNvPr>
          <p:cNvPicPr>
            <a:picLocks noChangeAspect="1"/>
          </p:cNvPicPr>
          <p:nvPr/>
        </p:nvPicPr>
        <p:blipFill>
          <a:blip r:embed="rId4"/>
          <a:stretch>
            <a:fillRect/>
          </a:stretch>
        </p:blipFill>
        <p:spPr>
          <a:xfrm>
            <a:off x="251520" y="3334147"/>
            <a:ext cx="4320480" cy="2631515"/>
          </a:xfrm>
          <a:prstGeom prst="rect">
            <a:avLst/>
          </a:prstGeom>
        </p:spPr>
      </p:pic>
      <p:pic>
        <p:nvPicPr>
          <p:cNvPr id="9" name="Picture 8">
            <a:extLst>
              <a:ext uri="{FF2B5EF4-FFF2-40B4-BE49-F238E27FC236}">
                <a16:creationId xmlns:a16="http://schemas.microsoft.com/office/drawing/2014/main" id="{A5FDCBB7-B543-EAEC-9CC2-391478A92239}"/>
              </a:ext>
            </a:extLst>
          </p:cNvPr>
          <p:cNvPicPr>
            <a:picLocks noChangeAspect="1"/>
          </p:cNvPicPr>
          <p:nvPr/>
        </p:nvPicPr>
        <p:blipFill>
          <a:blip r:embed="rId5"/>
          <a:stretch>
            <a:fillRect/>
          </a:stretch>
        </p:blipFill>
        <p:spPr>
          <a:xfrm>
            <a:off x="4451350" y="3352130"/>
            <a:ext cx="4466861" cy="2736304"/>
          </a:xfrm>
          <a:prstGeom prst="rect">
            <a:avLst/>
          </a:prstGeom>
        </p:spPr>
      </p:pic>
      <p:sp>
        <p:nvSpPr>
          <p:cNvPr id="10" name="Rectangle 9">
            <a:extLst>
              <a:ext uri="{FF2B5EF4-FFF2-40B4-BE49-F238E27FC236}">
                <a16:creationId xmlns:a16="http://schemas.microsoft.com/office/drawing/2014/main" id="{7740676F-9151-6B61-AF95-53C3BF62FE0B}"/>
              </a:ext>
            </a:extLst>
          </p:cNvPr>
          <p:cNvSpPr/>
          <p:nvPr/>
        </p:nvSpPr>
        <p:spPr bwMode="auto">
          <a:xfrm>
            <a:off x="6228184" y="1916832"/>
            <a:ext cx="2015704" cy="216024"/>
          </a:xfrm>
          <a:prstGeom prst="rect">
            <a:avLst/>
          </a:prstGeom>
          <a:noFill/>
          <a:ln w="28575">
            <a:solidFill>
              <a:srgbClr val="FF000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TextBox 4">
            <a:extLst>
              <a:ext uri="{FF2B5EF4-FFF2-40B4-BE49-F238E27FC236}">
                <a16:creationId xmlns:a16="http://schemas.microsoft.com/office/drawing/2014/main" id="{D1CF2443-34E4-B314-9857-6DC7D8FEFD1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29C29B9B-4A44-8753-8CEA-F3B71B638657}"/>
              </a:ext>
            </a:extLst>
          </p:cNvPr>
          <p:cNvSpPr txBox="1"/>
          <p:nvPr/>
        </p:nvSpPr>
        <p:spPr>
          <a:xfrm>
            <a:off x="8251507" y="6252070"/>
            <a:ext cx="74009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16/60</a:t>
            </a:r>
            <a:endParaRPr lang="en-US" sz="1400" b="1" dirty="0">
              <a:cs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B2111C25-A68B-2A3D-AC6D-9B21EC31C394}"/>
              </a:ext>
            </a:extLst>
          </p:cNvPr>
          <p:cNvSpPr>
            <a:spLocks noGrp="1" noChangeArrowheads="1"/>
          </p:cNvSpPr>
          <p:nvPr>
            <p:ph type="title"/>
          </p:nvPr>
        </p:nvSpPr>
        <p:spPr>
          <a:xfrm>
            <a:off x="3707904" y="548680"/>
            <a:ext cx="7416800" cy="504825"/>
          </a:xfrm>
        </p:spPr>
        <p:txBody>
          <a:bodyPr/>
          <a:lstStyle/>
          <a:p>
            <a:r>
              <a:rPr lang="en-US" altLang="it-IT">
                <a:latin typeface="Calibri" panose="020F0502020204030204" pitchFamily="34" charset="0"/>
              </a:rPr>
              <a:t>CAD Design </a:t>
            </a:r>
            <a:endParaRPr lang="it-IT" altLang="it-IT">
              <a:latin typeface="Calibri" panose="020F0502020204030204" pitchFamily="34" charset="0"/>
            </a:endParaRPr>
          </a:p>
        </p:txBody>
      </p:sp>
      <mc:AlternateContent xmlns:mc="http://schemas.openxmlformats.org/markup-compatibility/2006" xmlns:a14="http://schemas.microsoft.com/office/drawing/2010/main">
        <mc:Choice Requires="a14">
          <p:sp>
            <p:nvSpPr>
              <p:cNvPr id="7" name="TextBox 11">
                <a:extLst>
                  <a:ext uri="{FF2B5EF4-FFF2-40B4-BE49-F238E27FC236}">
                    <a16:creationId xmlns:a16="http://schemas.microsoft.com/office/drawing/2014/main" id="{8C17A439-D96E-FD5D-60C2-1EC79951F8B2}"/>
                  </a:ext>
                </a:extLst>
              </p:cNvPr>
              <p:cNvSpPr txBox="1">
                <a:spLocks noChangeArrowheads="1"/>
              </p:cNvSpPr>
              <p:nvPr/>
            </p:nvSpPr>
            <p:spPr bwMode="auto">
              <a:xfrm>
                <a:off x="179512" y="4150477"/>
                <a:ext cx="4176464" cy="184403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600" b="1">
                    <a:solidFill>
                      <a:srgbClr val="822433"/>
                    </a:solidFill>
                  </a:rPr>
                  <a:t>Total dimensions :length= 40 cm  </a:t>
                </a:r>
              </a:p>
              <a:p>
                <a:r>
                  <a:rPr lang="en-US" altLang="it-IT" sz="1600" b="1">
                    <a:solidFill>
                      <a:srgbClr val="822433"/>
                    </a:solidFill>
                  </a:rPr>
                  <a:t>Width=53 cm   Height= 22 cm </a:t>
                </a:r>
              </a:p>
              <a:p>
                <a:r>
                  <a:rPr lang="en-US" altLang="it-IT" sz="1600" b="1">
                    <a:solidFill>
                      <a:srgbClr val="822433"/>
                    </a:solidFill>
                  </a:rPr>
                  <a:t>Moment of inertia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𝒙𝒙</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𝟏</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r>
                  <a:rPr lang="en-US" altLang="it-IT" sz="1600" b="1">
                    <a:solidFill>
                      <a:srgbClr val="822433"/>
                    </a:solidFill>
                  </a:rPr>
                  <a:t>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𝒚𝒚</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𝟏</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𝟎𝟑</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r>
                  <a:rPr lang="en-US" altLang="it-IT" sz="1600" b="1">
                    <a:solidFill>
                      <a:srgbClr val="822433"/>
                    </a:solidFill>
                  </a:rPr>
                  <a:t>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𝒛𝒛</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𝟏𝟏</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endParaRPr lang="en-US" altLang="it-IT" sz="1600" b="1">
                  <a:solidFill>
                    <a:srgbClr val="822433"/>
                  </a:solidFill>
                </a:endParaRPr>
              </a:p>
              <a:p>
                <a:r>
                  <a:rPr lang="en-US" altLang="it-IT" sz="1600" b="1">
                    <a:solidFill>
                      <a:srgbClr val="822433"/>
                    </a:solidFill>
                  </a:rPr>
                  <a:t>CG location to the tail  = 20 cm </a:t>
                </a:r>
              </a:p>
              <a:p>
                <a:r>
                  <a:rPr lang="en-US" altLang="it-IT" sz="1600" b="1">
                    <a:solidFill>
                      <a:srgbClr val="822433"/>
                    </a:solidFill>
                  </a:rPr>
                  <a:t>Total Mass= 1.215 kg</a:t>
                </a:r>
              </a:p>
              <a:p>
                <a:endParaRPr lang="it-IT" altLang="it-IT" sz="1600" b="1">
                  <a:solidFill>
                    <a:srgbClr val="822433"/>
                  </a:solidFill>
                </a:endParaRPr>
              </a:p>
            </p:txBody>
          </p:sp>
        </mc:Choice>
        <mc:Fallback xmlns="">
          <p:sp>
            <p:nvSpPr>
              <p:cNvPr id="7" name="TextBox 11">
                <a:extLst>
                  <a:ext uri="{FF2B5EF4-FFF2-40B4-BE49-F238E27FC236}">
                    <a16:creationId xmlns:a16="http://schemas.microsoft.com/office/drawing/2014/main" id="{8C17A439-D96E-FD5D-60C2-1EC79951F8B2}"/>
                  </a:ext>
                </a:extLst>
              </p:cNvPr>
              <p:cNvSpPr txBox="1">
                <a:spLocks noRot="1" noChangeAspect="1" noMove="1" noResize="1" noEditPoints="1" noAdjustHandles="1" noChangeArrowheads="1" noChangeShapeType="1" noTextEdit="1"/>
              </p:cNvSpPr>
              <p:nvPr/>
            </p:nvSpPr>
            <p:spPr bwMode="auto">
              <a:xfrm>
                <a:off x="179512" y="4150477"/>
                <a:ext cx="4176464" cy="1844031"/>
              </a:xfrm>
              <a:prstGeom prst="rect">
                <a:avLst/>
              </a:prstGeom>
              <a:blipFill>
                <a:blip r:embed="rId2"/>
                <a:stretch>
                  <a:fillRect l="-729" t="-9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pic>
        <p:nvPicPr>
          <p:cNvPr id="6" name="Picture 5">
            <a:extLst>
              <a:ext uri="{FF2B5EF4-FFF2-40B4-BE49-F238E27FC236}">
                <a16:creationId xmlns:a16="http://schemas.microsoft.com/office/drawing/2014/main" id="{442F422B-1981-3C50-75B8-3516FCE13BA1}"/>
              </a:ext>
            </a:extLst>
          </p:cNvPr>
          <p:cNvPicPr>
            <a:picLocks noChangeAspect="1"/>
          </p:cNvPicPr>
          <p:nvPr/>
        </p:nvPicPr>
        <p:blipFill>
          <a:blip r:embed="rId3"/>
          <a:stretch>
            <a:fillRect/>
          </a:stretch>
        </p:blipFill>
        <p:spPr>
          <a:xfrm>
            <a:off x="323528" y="1224847"/>
            <a:ext cx="3592652" cy="2720482"/>
          </a:xfrm>
          <a:prstGeom prst="rect">
            <a:avLst/>
          </a:prstGeom>
        </p:spPr>
      </p:pic>
      <p:pic>
        <p:nvPicPr>
          <p:cNvPr id="8" name="Content Placeholder 3">
            <a:extLst>
              <a:ext uri="{FF2B5EF4-FFF2-40B4-BE49-F238E27FC236}">
                <a16:creationId xmlns:a16="http://schemas.microsoft.com/office/drawing/2014/main" id="{95160098-E99D-2331-9B77-1DB86FAABD0D}"/>
              </a:ext>
            </a:extLst>
          </p:cNvPr>
          <p:cNvPicPr>
            <a:picLocks noGrp="1" noChangeAspect="1"/>
          </p:cNvPicPr>
          <p:nvPr>
            <p:ph idx="1"/>
          </p:nvPr>
        </p:nvPicPr>
        <p:blipFill>
          <a:blip r:embed="rId4"/>
          <a:stretch>
            <a:fillRect/>
          </a:stretch>
        </p:blipFill>
        <p:spPr>
          <a:xfrm>
            <a:off x="4668626" y="1187230"/>
            <a:ext cx="4475374" cy="2770675"/>
          </a:xfrm>
        </p:spPr>
      </p:pic>
      <mc:AlternateContent xmlns:mc="http://schemas.openxmlformats.org/markup-compatibility/2006" xmlns:a14="http://schemas.microsoft.com/office/drawing/2010/main">
        <mc:Choice Requires="a14">
          <p:sp>
            <p:nvSpPr>
              <p:cNvPr id="9" name="TextBox 11">
                <a:extLst>
                  <a:ext uri="{FF2B5EF4-FFF2-40B4-BE49-F238E27FC236}">
                    <a16:creationId xmlns:a16="http://schemas.microsoft.com/office/drawing/2014/main" id="{513C80E4-3B46-66DE-9009-C452A7FC77EF}"/>
                  </a:ext>
                </a:extLst>
              </p:cNvPr>
              <p:cNvSpPr txBox="1">
                <a:spLocks noChangeArrowheads="1"/>
              </p:cNvSpPr>
              <p:nvPr/>
            </p:nvSpPr>
            <p:spPr bwMode="auto">
              <a:xfrm>
                <a:off x="4939366" y="4046860"/>
                <a:ext cx="4025121" cy="210147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600" b="1">
                    <a:solidFill>
                      <a:srgbClr val="822433"/>
                    </a:solidFill>
                  </a:rPr>
                  <a:t>Total dimensions :length=  50 cm     Width= 50 cm       Height = 22 cm </a:t>
                </a:r>
              </a:p>
              <a:p>
                <a:r>
                  <a:rPr lang="en-US" altLang="it-IT" sz="1600" b="1">
                    <a:solidFill>
                      <a:srgbClr val="822433"/>
                    </a:solidFill>
                  </a:rPr>
                  <a:t>Moment of inertia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𝒙𝒙</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𝟏𝟑</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r>
                  <a:rPr lang="en-US" altLang="it-IT" sz="1600" b="1">
                    <a:solidFill>
                      <a:srgbClr val="822433"/>
                    </a:solidFill>
                  </a:rPr>
                  <a:t>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𝒚𝒚</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𝟐𝟏𝟕</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r>
                  <a:rPr lang="en-US" altLang="it-IT" sz="1600" b="1">
                    <a:solidFill>
                      <a:srgbClr val="822433"/>
                    </a:solidFill>
                  </a:rPr>
                  <a:t> = </a:t>
                </a:r>
                <a14:m>
                  <m:oMath xmlns:m="http://schemas.openxmlformats.org/officeDocument/2006/math">
                    <m:sSub>
                      <m:sSubPr>
                        <m:ctrlPr>
                          <a:rPr lang="en-US" altLang="it-IT" sz="1600" b="1" i="1" smtClean="0">
                            <a:solidFill>
                              <a:srgbClr val="822433"/>
                            </a:solidFill>
                            <a:latin typeface="Cambria Math" panose="02040503050406030204" pitchFamily="18" charset="0"/>
                          </a:rPr>
                        </m:ctrlPr>
                      </m:sSubPr>
                      <m:e>
                        <m:r>
                          <a:rPr lang="en-US" altLang="it-IT" sz="1600" b="1" i="1" smtClean="0">
                            <a:solidFill>
                              <a:srgbClr val="822433"/>
                            </a:solidFill>
                            <a:latin typeface="Cambria Math" panose="02040503050406030204" pitchFamily="18" charset="0"/>
                          </a:rPr>
                          <m:t>𝑰</m:t>
                        </m:r>
                      </m:e>
                      <m:sub>
                        <m:r>
                          <a:rPr lang="en-US" altLang="it-IT" sz="1600" b="1" i="1" smtClean="0">
                            <a:solidFill>
                              <a:srgbClr val="822433"/>
                            </a:solidFill>
                            <a:latin typeface="Cambria Math" panose="02040503050406030204" pitchFamily="18" charset="0"/>
                          </a:rPr>
                          <m:t>𝒛𝒛</m:t>
                        </m:r>
                      </m:sub>
                    </m:sSub>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𝟐</m:t>
                    </m:r>
                    <m:r>
                      <a:rPr lang="en-US" altLang="it-IT" sz="1600" b="1" i="1" smtClean="0">
                        <a:solidFill>
                          <a:srgbClr val="822433"/>
                        </a:solidFill>
                        <a:latin typeface="Cambria Math" panose="02040503050406030204" pitchFamily="18" charset="0"/>
                      </a:rPr>
                      <m:t>.</m:t>
                    </m:r>
                    <m:r>
                      <a:rPr lang="en-US" altLang="it-IT" sz="1600" b="1" i="1" smtClean="0">
                        <a:solidFill>
                          <a:srgbClr val="822433"/>
                        </a:solidFill>
                        <a:latin typeface="Cambria Math" panose="02040503050406030204" pitchFamily="18" charset="0"/>
                      </a:rPr>
                      <m:t>𝟖𝟐</m:t>
                    </m:r>
                    <m:r>
                      <a:rPr lang="en-US" altLang="it-IT" sz="1600" b="1" i="1" smtClean="0">
                        <a:solidFill>
                          <a:srgbClr val="822433"/>
                        </a:solidFill>
                        <a:latin typeface="Cambria Math" panose="02040503050406030204" pitchFamily="18" charset="0"/>
                      </a:rPr>
                      <m:t> ×</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𝟏𝟎</m:t>
                        </m:r>
                      </m:e>
                      <m:sup>
                        <m:r>
                          <a:rPr lang="en-US" altLang="it-IT" sz="1600" b="1" i="1" smtClean="0">
                            <a:solidFill>
                              <a:srgbClr val="822433"/>
                            </a:solidFill>
                            <a:latin typeface="Cambria Math" panose="02040503050406030204" pitchFamily="18" charset="0"/>
                            <a:ea typeface="Cambria Math" panose="02040503050406030204" pitchFamily="18" charset="0"/>
                          </a:rPr>
                          <m:t>−</m:t>
                        </m:r>
                        <m:r>
                          <a:rPr lang="en-US" altLang="it-IT" sz="1600" b="1" i="1" smtClean="0">
                            <a:solidFill>
                              <a:srgbClr val="822433"/>
                            </a:solidFill>
                            <a:latin typeface="Cambria Math" panose="02040503050406030204" pitchFamily="18" charset="0"/>
                            <a:ea typeface="Cambria Math" panose="02040503050406030204" pitchFamily="18" charset="0"/>
                          </a:rPr>
                          <m:t>𝟐</m:t>
                        </m:r>
                      </m:sup>
                    </m:sSup>
                    <m:r>
                      <a:rPr lang="en-US" altLang="it-IT" sz="1600" b="1" i="1" smtClean="0">
                        <a:solidFill>
                          <a:srgbClr val="822433"/>
                        </a:solidFill>
                        <a:latin typeface="Cambria Math" panose="02040503050406030204" pitchFamily="18" charset="0"/>
                        <a:ea typeface="Cambria Math" panose="02040503050406030204" pitchFamily="18" charset="0"/>
                      </a:rPr>
                      <m:t> </m:t>
                    </m:r>
                    <m:r>
                      <a:rPr lang="en-US" altLang="it-IT" sz="1600" b="1" i="1" smtClean="0">
                        <a:solidFill>
                          <a:srgbClr val="822433"/>
                        </a:solidFill>
                        <a:latin typeface="Cambria Math" panose="02040503050406030204" pitchFamily="18" charset="0"/>
                        <a:ea typeface="Cambria Math" panose="02040503050406030204" pitchFamily="18" charset="0"/>
                      </a:rPr>
                      <m:t>𝒊𝒏</m:t>
                    </m:r>
                    <m:r>
                      <a:rPr lang="en-US" altLang="it-IT" sz="1600" b="1" i="1" smtClean="0">
                        <a:solidFill>
                          <a:srgbClr val="822433"/>
                        </a:solidFill>
                        <a:latin typeface="Cambria Math" panose="02040503050406030204" pitchFamily="18" charset="0"/>
                        <a:ea typeface="Cambria Math" panose="02040503050406030204" pitchFamily="18" charset="0"/>
                      </a:rPr>
                      <m:t> </m:t>
                    </m:r>
                    <m:r>
                      <a:rPr lang="en-US" altLang="it-IT" sz="1600" b="1" i="1" smtClean="0">
                        <a:solidFill>
                          <a:srgbClr val="822433"/>
                        </a:solidFill>
                        <a:latin typeface="Cambria Math" panose="02040503050406030204" pitchFamily="18" charset="0"/>
                        <a:ea typeface="Cambria Math" panose="02040503050406030204" pitchFamily="18" charset="0"/>
                      </a:rPr>
                      <m:t>𝒌𝒈</m:t>
                    </m:r>
                    <m:r>
                      <a:rPr lang="en-US" altLang="it-IT" sz="1600" b="1" i="1" smtClean="0">
                        <a:solidFill>
                          <a:srgbClr val="822433"/>
                        </a:solidFill>
                        <a:latin typeface="Cambria Math" panose="02040503050406030204" pitchFamily="18" charset="0"/>
                        <a:ea typeface="Cambria Math" panose="02040503050406030204" pitchFamily="18" charset="0"/>
                      </a:rPr>
                      <m:t>.</m:t>
                    </m:r>
                    <m:sSup>
                      <m:sSupPr>
                        <m:ctrlPr>
                          <a:rPr lang="en-US" altLang="it-IT" sz="1600" b="1" i="1" smtClean="0">
                            <a:solidFill>
                              <a:srgbClr val="822433"/>
                            </a:solidFill>
                            <a:latin typeface="Cambria Math" panose="02040503050406030204" pitchFamily="18" charset="0"/>
                            <a:ea typeface="Cambria Math" panose="02040503050406030204" pitchFamily="18" charset="0"/>
                          </a:rPr>
                        </m:ctrlPr>
                      </m:sSupPr>
                      <m:e>
                        <m:r>
                          <a:rPr lang="en-US" altLang="it-IT" sz="1600" b="1" i="1" smtClean="0">
                            <a:solidFill>
                              <a:srgbClr val="822433"/>
                            </a:solidFill>
                            <a:latin typeface="Cambria Math" panose="02040503050406030204" pitchFamily="18" charset="0"/>
                            <a:ea typeface="Cambria Math" panose="02040503050406030204" pitchFamily="18" charset="0"/>
                          </a:rPr>
                          <m:t>𝒎</m:t>
                        </m:r>
                      </m:e>
                      <m:sup>
                        <m:r>
                          <a:rPr lang="en-US" altLang="it-IT" sz="1600" b="1" i="1" smtClean="0">
                            <a:solidFill>
                              <a:srgbClr val="822433"/>
                            </a:solidFill>
                            <a:latin typeface="Cambria Math" panose="02040503050406030204" pitchFamily="18" charset="0"/>
                            <a:ea typeface="Cambria Math" panose="02040503050406030204" pitchFamily="18" charset="0"/>
                          </a:rPr>
                          <m:t>𝟐</m:t>
                        </m:r>
                      </m:sup>
                    </m:sSup>
                  </m:oMath>
                </a14:m>
                <a:endParaRPr lang="en-US" altLang="it-IT" sz="1600" b="1">
                  <a:solidFill>
                    <a:srgbClr val="822433"/>
                  </a:solidFill>
                </a:endParaRPr>
              </a:p>
              <a:p>
                <a:r>
                  <a:rPr lang="en-US" altLang="it-IT" sz="1600" b="1">
                    <a:solidFill>
                      <a:srgbClr val="822433"/>
                    </a:solidFill>
                  </a:rPr>
                  <a:t>CG location = exactly in the middle </a:t>
                </a:r>
              </a:p>
              <a:p>
                <a:r>
                  <a:rPr lang="en-US" altLang="it-IT" sz="1600" b="1">
                    <a:solidFill>
                      <a:srgbClr val="822433"/>
                    </a:solidFill>
                  </a:rPr>
                  <a:t>Total Mass= 1.456 kg </a:t>
                </a:r>
              </a:p>
              <a:p>
                <a:endParaRPr lang="it-IT" altLang="it-IT" sz="1600" b="1">
                  <a:solidFill>
                    <a:schemeClr val="tx1">
                      <a:lumMod val="50000"/>
                    </a:schemeClr>
                  </a:solidFill>
                </a:endParaRPr>
              </a:p>
            </p:txBody>
          </p:sp>
        </mc:Choice>
        <mc:Fallback xmlns="">
          <p:sp>
            <p:nvSpPr>
              <p:cNvPr id="9" name="TextBox 11">
                <a:extLst>
                  <a:ext uri="{FF2B5EF4-FFF2-40B4-BE49-F238E27FC236}">
                    <a16:creationId xmlns:a16="http://schemas.microsoft.com/office/drawing/2014/main" id="{513C80E4-3B46-66DE-9009-C452A7FC77EF}"/>
                  </a:ext>
                </a:extLst>
              </p:cNvPr>
              <p:cNvSpPr txBox="1">
                <a:spLocks noRot="1" noChangeAspect="1" noMove="1" noResize="1" noEditPoints="1" noAdjustHandles="1" noChangeArrowheads="1" noChangeShapeType="1" noTextEdit="1"/>
              </p:cNvSpPr>
              <p:nvPr/>
            </p:nvSpPr>
            <p:spPr bwMode="auto">
              <a:xfrm>
                <a:off x="4939366" y="4046860"/>
                <a:ext cx="4025121" cy="2101473"/>
              </a:xfrm>
              <a:prstGeom prst="rect">
                <a:avLst/>
              </a:prstGeom>
              <a:blipFill>
                <a:blip r:embed="rId5"/>
                <a:stretch>
                  <a:fillRect l="-756" t="-870" r="-30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noFill/>
                  </a:rPr>
                  <a:t> </a:t>
                </a:r>
              </a:p>
            </p:txBody>
          </p:sp>
        </mc:Fallback>
      </mc:AlternateContent>
      <p:sp>
        <p:nvSpPr>
          <p:cNvPr id="11" name="TextBox 4">
            <a:extLst>
              <a:ext uri="{FF2B5EF4-FFF2-40B4-BE49-F238E27FC236}">
                <a16:creationId xmlns:a16="http://schemas.microsoft.com/office/drawing/2014/main" id="{C4D8051D-7766-6061-12F2-C629B069FCE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AA39A8D7-70AE-0EA2-BD0E-86D7FEB88906}"/>
              </a:ext>
            </a:extLst>
          </p:cNvPr>
          <p:cNvSpPr txBox="1"/>
          <p:nvPr/>
        </p:nvSpPr>
        <p:spPr>
          <a:xfrm>
            <a:off x="8313083" y="6198193"/>
            <a:ext cx="66312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17/60</a:t>
            </a:r>
            <a:endParaRPr lang="en-US" sz="1400" b="1" dirty="0">
              <a:cs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AAE108F-9424-653A-AF4A-645633A13592}"/>
              </a:ext>
            </a:extLst>
          </p:cNvPr>
          <p:cNvSpPr>
            <a:spLocks noGrp="1" noChangeArrowheads="1"/>
          </p:cNvSpPr>
          <p:nvPr>
            <p:ph type="title"/>
          </p:nvPr>
        </p:nvSpPr>
        <p:spPr>
          <a:xfrm>
            <a:off x="467544" y="850534"/>
            <a:ext cx="8280920" cy="504825"/>
          </a:xfrm>
        </p:spPr>
        <p:txBody>
          <a:bodyPr/>
          <a:lstStyle/>
          <a:p>
            <a:pPr algn="ctr"/>
            <a:r>
              <a:rPr lang="en-US" altLang="it-IT" dirty="0">
                <a:latin typeface="Calibri" panose="020F0502020204030204" pitchFamily="34" charset="0"/>
              </a:rPr>
              <a:t>Aerodynamic Forces</a:t>
            </a:r>
            <a:endParaRPr lang="it-IT" altLang="it-IT" dirty="0">
              <a:highlight>
                <a:srgbClr val="00FF00"/>
              </a:highlight>
              <a:latin typeface="Calibri" panose="020F0502020204030204" pitchFamily="34" charset="0"/>
            </a:endParaRPr>
          </a:p>
        </p:txBody>
      </p:sp>
      <p:sp>
        <p:nvSpPr>
          <p:cNvPr id="5" name="Content Placeholder 4">
            <a:extLst>
              <a:ext uri="{FF2B5EF4-FFF2-40B4-BE49-F238E27FC236}">
                <a16:creationId xmlns:a16="http://schemas.microsoft.com/office/drawing/2014/main" id="{D40FC092-F790-3B63-B982-05F676DC3418}"/>
              </a:ext>
            </a:extLst>
          </p:cNvPr>
          <p:cNvSpPr txBox="1">
            <a:spLocks noGrp="1"/>
          </p:cNvSpPr>
          <p:nvPr>
            <p:ph idx="1"/>
          </p:nvPr>
        </p:nvSpPr>
        <p:spPr>
          <a:xfrm>
            <a:off x="863600" y="1515616"/>
            <a:ext cx="7416800" cy="1643527"/>
          </a:xfrm>
          <a:prstGeom prst="rect">
            <a:avLst/>
          </a:prstGeom>
          <a:noFill/>
        </p:spPr>
        <p:txBody>
          <a:bodyPr wrap="square" rtlCol="0">
            <a:spAutoFit/>
          </a:bodyPr>
          <a:lstStyle/>
          <a:p>
            <a:pPr algn="just"/>
            <a:r>
              <a:rPr lang="en-US" sz="1400" b="1">
                <a:solidFill>
                  <a:schemeClr val="tx1">
                    <a:lumMod val="50000"/>
                  </a:schemeClr>
                </a:solidFill>
              </a:rPr>
              <a:t>With the geometry, to obtain realistic aerodynamic coefficients  such as drag and lift coefficient.</a:t>
            </a:r>
          </a:p>
          <a:p>
            <a:pPr algn="just"/>
            <a:r>
              <a:rPr lang="en-US" sz="1400" b="1">
                <a:solidFill>
                  <a:schemeClr val="tx1">
                    <a:lumMod val="50000"/>
                  </a:schemeClr>
                </a:solidFill>
              </a:rPr>
              <a:t>we study our model with CFD simulations, with propellers kept fixed  for the sake of simplicity. We decided to perform drag coefficients for the 3 body axis directions, and so with fluid coming from X, then Y and Z, for different kind of velocities: for this kind of geometry, lift coefficient are negligible w.r.t drag. Moreover, the coefficients were more or less constant w.r.t velocity.</a:t>
            </a:r>
            <a:endParaRPr lang="it-IT" sz="1400" b="1">
              <a:solidFill>
                <a:schemeClr val="tx1">
                  <a:lumMod val="50000"/>
                </a:schemeClr>
              </a:solidFill>
            </a:endParaRPr>
          </a:p>
        </p:txBody>
      </p:sp>
      <p:pic>
        <p:nvPicPr>
          <p:cNvPr id="6" name="Picture 5">
            <a:extLst>
              <a:ext uri="{FF2B5EF4-FFF2-40B4-BE49-F238E27FC236}">
                <a16:creationId xmlns:a16="http://schemas.microsoft.com/office/drawing/2014/main" id="{D69E306E-65C7-4483-6659-17BC0430C0A6}"/>
              </a:ext>
            </a:extLst>
          </p:cNvPr>
          <p:cNvPicPr>
            <a:picLocks noChangeAspect="1"/>
          </p:cNvPicPr>
          <p:nvPr/>
        </p:nvPicPr>
        <p:blipFill>
          <a:blip r:embed="rId2"/>
          <a:stretch>
            <a:fillRect/>
          </a:stretch>
        </p:blipFill>
        <p:spPr>
          <a:xfrm>
            <a:off x="7505" y="3621642"/>
            <a:ext cx="3941387" cy="2133411"/>
          </a:xfrm>
          <a:prstGeom prst="rect">
            <a:avLst/>
          </a:prstGeom>
        </p:spPr>
      </p:pic>
      <p:sp>
        <p:nvSpPr>
          <p:cNvPr id="7" name="TextBox 6">
            <a:extLst>
              <a:ext uri="{FF2B5EF4-FFF2-40B4-BE49-F238E27FC236}">
                <a16:creationId xmlns:a16="http://schemas.microsoft.com/office/drawing/2014/main" id="{3292D992-D805-93B7-8E7B-29ABA76E5E54}"/>
              </a:ext>
            </a:extLst>
          </p:cNvPr>
          <p:cNvSpPr txBox="1"/>
          <p:nvPr/>
        </p:nvSpPr>
        <p:spPr>
          <a:xfrm>
            <a:off x="1539293" y="5659141"/>
            <a:ext cx="1584176" cy="230832"/>
          </a:xfrm>
          <a:prstGeom prst="rect">
            <a:avLst/>
          </a:prstGeom>
          <a:noFill/>
        </p:spPr>
        <p:txBody>
          <a:bodyPr wrap="square" rtlCol="0">
            <a:spAutoFit/>
          </a:bodyPr>
          <a:lstStyle/>
          <a:p>
            <a:r>
              <a:rPr lang="en-US" b="1">
                <a:solidFill>
                  <a:schemeClr val="tx2"/>
                </a:solidFill>
              </a:rPr>
              <a:t>Mesh of the simulation </a:t>
            </a:r>
            <a:endParaRPr lang="it-IT" b="1">
              <a:solidFill>
                <a:schemeClr val="tx2"/>
              </a:solidFill>
            </a:endParaRPr>
          </a:p>
        </p:txBody>
      </p:sp>
      <p:pic>
        <p:nvPicPr>
          <p:cNvPr id="3" name="Picture 2">
            <a:extLst>
              <a:ext uri="{FF2B5EF4-FFF2-40B4-BE49-F238E27FC236}">
                <a16:creationId xmlns:a16="http://schemas.microsoft.com/office/drawing/2014/main" id="{B31497E4-2576-7942-55C3-FC2FF2AB8384}"/>
              </a:ext>
            </a:extLst>
          </p:cNvPr>
          <p:cNvPicPr>
            <a:picLocks noChangeAspect="1"/>
          </p:cNvPicPr>
          <p:nvPr/>
        </p:nvPicPr>
        <p:blipFill>
          <a:blip r:embed="rId3"/>
          <a:stretch>
            <a:fillRect/>
          </a:stretch>
        </p:blipFill>
        <p:spPr>
          <a:xfrm>
            <a:off x="4804987" y="3284591"/>
            <a:ext cx="3393059" cy="2408143"/>
          </a:xfrm>
          <a:prstGeom prst="rect">
            <a:avLst/>
          </a:prstGeom>
        </p:spPr>
      </p:pic>
      <p:sp>
        <p:nvSpPr>
          <p:cNvPr id="10" name="TextBox 9">
            <a:extLst>
              <a:ext uri="{FF2B5EF4-FFF2-40B4-BE49-F238E27FC236}">
                <a16:creationId xmlns:a16="http://schemas.microsoft.com/office/drawing/2014/main" id="{88A37FEA-0E76-93A6-1659-5CAC888B95AB}"/>
              </a:ext>
            </a:extLst>
          </p:cNvPr>
          <p:cNvSpPr txBox="1"/>
          <p:nvPr/>
        </p:nvSpPr>
        <p:spPr>
          <a:xfrm>
            <a:off x="4572000" y="5675461"/>
            <a:ext cx="4083789" cy="230832"/>
          </a:xfrm>
          <a:prstGeom prst="rect">
            <a:avLst/>
          </a:prstGeom>
          <a:noFill/>
        </p:spPr>
        <p:txBody>
          <a:bodyPr wrap="square" rtlCol="0">
            <a:spAutoFit/>
          </a:bodyPr>
          <a:lstStyle/>
          <a:p>
            <a:r>
              <a:rPr lang="it-IT" b="1">
                <a:solidFill>
                  <a:schemeClr val="tx2"/>
                </a:solidFill>
              </a:rPr>
              <a:t>Convergenze of the drag force of the </a:t>
            </a:r>
            <a:r>
              <a:rPr lang="it-IT" b="1" err="1">
                <a:solidFill>
                  <a:schemeClr val="tx2"/>
                </a:solidFill>
              </a:rPr>
              <a:t>tricopter</a:t>
            </a:r>
            <a:r>
              <a:rPr lang="it-IT" b="1">
                <a:solidFill>
                  <a:schemeClr val="tx2"/>
                </a:solidFill>
              </a:rPr>
              <a:t> </a:t>
            </a:r>
            <a:r>
              <a:rPr lang="it-IT" b="1" err="1">
                <a:solidFill>
                  <a:schemeClr val="tx2"/>
                </a:solidFill>
              </a:rPr>
              <a:t>at</a:t>
            </a:r>
            <a:r>
              <a:rPr lang="it-IT" b="1">
                <a:solidFill>
                  <a:schemeClr val="tx2"/>
                </a:solidFill>
              </a:rPr>
              <a:t> 3m/s to 0.07 Newton</a:t>
            </a:r>
          </a:p>
        </p:txBody>
      </p:sp>
      <p:sp>
        <p:nvSpPr>
          <p:cNvPr id="12" name="TextBox 4">
            <a:extLst>
              <a:ext uri="{FF2B5EF4-FFF2-40B4-BE49-F238E27FC236}">
                <a16:creationId xmlns:a16="http://schemas.microsoft.com/office/drawing/2014/main" id="{BAF68548-6674-2391-F9D9-1662BCABA26E}"/>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F0964734-57E5-31EA-B6C8-8CF696EE66F6}"/>
              </a:ext>
            </a:extLst>
          </p:cNvPr>
          <p:cNvSpPr txBox="1"/>
          <p:nvPr/>
        </p:nvSpPr>
        <p:spPr>
          <a:xfrm>
            <a:off x="8313083" y="6198193"/>
            <a:ext cx="67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18/60</a:t>
            </a:r>
            <a:endParaRPr lang="en-US" sz="1400" b="1" dirty="0">
              <a:cs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F350443F-108B-C784-C6F6-C1FCC74852E9}"/>
              </a:ext>
            </a:extLst>
          </p:cNvPr>
          <p:cNvSpPr>
            <a:spLocks noGrp="1" noChangeArrowheads="1"/>
          </p:cNvSpPr>
          <p:nvPr>
            <p:ph type="title"/>
          </p:nvPr>
        </p:nvSpPr>
        <p:spPr>
          <a:xfrm>
            <a:off x="1331640" y="892765"/>
            <a:ext cx="7416800" cy="504825"/>
          </a:xfrm>
        </p:spPr>
        <p:txBody>
          <a:bodyPr/>
          <a:lstStyle/>
          <a:p>
            <a:r>
              <a:rPr lang="en-US" altLang="it-IT">
                <a:latin typeface="Calibri" panose="020F0502020204030204" pitchFamily="34" charset="0"/>
              </a:rPr>
              <a:t>Comparison between the aerodynamics Coefficients </a:t>
            </a:r>
            <a:endParaRPr lang="it-IT" altLang="it-IT">
              <a:latin typeface="Calibri" panose="020F0502020204030204" pitchFamily="34" charset="0"/>
            </a:endParaRPr>
          </a:p>
        </p:txBody>
      </p:sp>
      <p:sp>
        <p:nvSpPr>
          <p:cNvPr id="9" name="TextBox 8">
            <a:extLst>
              <a:ext uri="{FF2B5EF4-FFF2-40B4-BE49-F238E27FC236}">
                <a16:creationId xmlns:a16="http://schemas.microsoft.com/office/drawing/2014/main" id="{41F3FACB-95B8-702E-4A2A-140D755237E9}"/>
              </a:ext>
            </a:extLst>
          </p:cNvPr>
          <p:cNvSpPr txBox="1"/>
          <p:nvPr/>
        </p:nvSpPr>
        <p:spPr>
          <a:xfrm>
            <a:off x="5724127" y="4431733"/>
            <a:ext cx="2571217" cy="369332"/>
          </a:xfrm>
          <a:prstGeom prst="rect">
            <a:avLst/>
          </a:prstGeom>
          <a:noFill/>
        </p:spPr>
        <p:txBody>
          <a:bodyPr wrap="square" rtlCol="0">
            <a:spAutoFit/>
          </a:bodyPr>
          <a:lstStyle/>
          <a:p>
            <a:pPr algn="ctr"/>
            <a:r>
              <a:rPr lang="en-US" b="1">
                <a:solidFill>
                  <a:schemeClr val="tx2"/>
                </a:solidFill>
              </a:rPr>
              <a:t>Velocity Contour around the tricopter at 3m/s velocity of  x direction</a:t>
            </a:r>
            <a:endParaRPr lang="it-IT" b="1">
              <a:solidFill>
                <a:schemeClr val="tx2"/>
              </a:solidFill>
            </a:endParaRPr>
          </a:p>
        </p:txBody>
      </p:sp>
      <p:pic>
        <p:nvPicPr>
          <p:cNvPr id="12" name="Picture 11">
            <a:extLst>
              <a:ext uri="{FF2B5EF4-FFF2-40B4-BE49-F238E27FC236}">
                <a16:creationId xmlns:a16="http://schemas.microsoft.com/office/drawing/2014/main" id="{DAA8BE38-2E2D-28AD-4A9F-75B297D25585}"/>
              </a:ext>
            </a:extLst>
          </p:cNvPr>
          <p:cNvPicPr>
            <a:picLocks noChangeAspect="1"/>
          </p:cNvPicPr>
          <p:nvPr/>
        </p:nvPicPr>
        <p:blipFill>
          <a:blip r:embed="rId2"/>
          <a:stretch>
            <a:fillRect/>
          </a:stretch>
        </p:blipFill>
        <p:spPr>
          <a:xfrm>
            <a:off x="4569431" y="1397590"/>
            <a:ext cx="4558247" cy="3024336"/>
          </a:xfrm>
          <a:prstGeom prst="rect">
            <a:avLst/>
          </a:prstGeom>
        </p:spPr>
      </p:pic>
      <p:sp>
        <p:nvSpPr>
          <p:cNvPr id="15" name="TextBox 14">
            <a:extLst>
              <a:ext uri="{FF2B5EF4-FFF2-40B4-BE49-F238E27FC236}">
                <a16:creationId xmlns:a16="http://schemas.microsoft.com/office/drawing/2014/main" id="{F9468A33-EE81-F516-DD41-CB4EF86856EA}"/>
              </a:ext>
            </a:extLst>
          </p:cNvPr>
          <p:cNvSpPr txBox="1"/>
          <p:nvPr/>
        </p:nvSpPr>
        <p:spPr>
          <a:xfrm>
            <a:off x="5204459" y="4878389"/>
            <a:ext cx="3610552" cy="830997"/>
          </a:xfrm>
          <a:prstGeom prst="rect">
            <a:avLst/>
          </a:prstGeom>
          <a:noFill/>
        </p:spPr>
        <p:txBody>
          <a:bodyPr wrap="square" rtlCol="0">
            <a:spAutoFit/>
          </a:bodyPr>
          <a:lstStyle/>
          <a:p>
            <a:pPr algn="ctr"/>
            <a:r>
              <a:rPr lang="en-US" sz="1200" b="1">
                <a:solidFill>
                  <a:schemeClr val="tx1">
                    <a:lumMod val="50000"/>
                  </a:schemeClr>
                </a:solidFill>
              </a:rPr>
              <a:t>The coefficient of drag in X direction = 0.06277</a:t>
            </a:r>
          </a:p>
          <a:p>
            <a:pPr algn="ctr"/>
            <a:r>
              <a:rPr lang="en-US" sz="1200" b="1">
                <a:solidFill>
                  <a:schemeClr val="tx1">
                    <a:lumMod val="50000"/>
                  </a:schemeClr>
                </a:solidFill>
              </a:rPr>
              <a:t>The coefficient of drag in Y direction = 0.03221</a:t>
            </a:r>
          </a:p>
          <a:p>
            <a:pPr algn="ctr"/>
            <a:r>
              <a:rPr lang="en-US" sz="1200" b="1">
                <a:solidFill>
                  <a:schemeClr val="tx1">
                    <a:lumMod val="50000"/>
                  </a:schemeClr>
                </a:solidFill>
              </a:rPr>
              <a:t>The coefficient of drag in Z direction = 0.04952</a:t>
            </a:r>
          </a:p>
          <a:p>
            <a:pPr algn="ctr"/>
            <a:endParaRPr lang="it-IT" sz="1200" b="1">
              <a:solidFill>
                <a:schemeClr val="tx1">
                  <a:lumMod val="50000"/>
                </a:schemeClr>
              </a:solidFill>
            </a:endParaRPr>
          </a:p>
        </p:txBody>
      </p:sp>
      <p:sp>
        <p:nvSpPr>
          <p:cNvPr id="16" name="TextBox 15">
            <a:extLst>
              <a:ext uri="{FF2B5EF4-FFF2-40B4-BE49-F238E27FC236}">
                <a16:creationId xmlns:a16="http://schemas.microsoft.com/office/drawing/2014/main" id="{42851479-1160-F09A-0BCF-C71B23E5D9DA}"/>
              </a:ext>
            </a:extLst>
          </p:cNvPr>
          <p:cNvSpPr txBox="1"/>
          <p:nvPr/>
        </p:nvSpPr>
        <p:spPr>
          <a:xfrm>
            <a:off x="2644295" y="5570886"/>
            <a:ext cx="3610552" cy="276999"/>
          </a:xfrm>
          <a:prstGeom prst="rect">
            <a:avLst/>
          </a:prstGeom>
          <a:noFill/>
        </p:spPr>
        <p:txBody>
          <a:bodyPr wrap="square" rtlCol="0">
            <a:spAutoFit/>
          </a:bodyPr>
          <a:lstStyle/>
          <a:p>
            <a:pPr algn="ctr"/>
            <a:r>
              <a:rPr lang="en-US" sz="1200" b="1">
                <a:solidFill>
                  <a:schemeClr val="tx1">
                    <a:lumMod val="50000"/>
                  </a:schemeClr>
                </a:solidFill>
              </a:rPr>
              <a:t>The Lift coefficient is negligible in both cases </a:t>
            </a:r>
          </a:p>
        </p:txBody>
      </p:sp>
      <p:pic>
        <p:nvPicPr>
          <p:cNvPr id="14" name="Picture 13">
            <a:extLst>
              <a:ext uri="{FF2B5EF4-FFF2-40B4-BE49-F238E27FC236}">
                <a16:creationId xmlns:a16="http://schemas.microsoft.com/office/drawing/2014/main" id="{07CE076E-F05F-FECA-3687-E61434865CF6}"/>
              </a:ext>
            </a:extLst>
          </p:cNvPr>
          <p:cNvPicPr>
            <a:picLocks noChangeAspect="1"/>
          </p:cNvPicPr>
          <p:nvPr/>
        </p:nvPicPr>
        <p:blipFill>
          <a:blip r:embed="rId3"/>
          <a:stretch>
            <a:fillRect/>
          </a:stretch>
        </p:blipFill>
        <p:spPr>
          <a:xfrm>
            <a:off x="0" y="1413088"/>
            <a:ext cx="4472289" cy="3008838"/>
          </a:xfrm>
          <a:prstGeom prst="rect">
            <a:avLst/>
          </a:prstGeom>
        </p:spPr>
      </p:pic>
      <p:sp>
        <p:nvSpPr>
          <p:cNvPr id="19" name="TextBox 18">
            <a:extLst>
              <a:ext uri="{FF2B5EF4-FFF2-40B4-BE49-F238E27FC236}">
                <a16:creationId xmlns:a16="http://schemas.microsoft.com/office/drawing/2014/main" id="{1FB9C230-83BE-78C4-FF5F-87F13847D2C5}"/>
              </a:ext>
            </a:extLst>
          </p:cNvPr>
          <p:cNvSpPr txBox="1"/>
          <p:nvPr/>
        </p:nvSpPr>
        <p:spPr>
          <a:xfrm>
            <a:off x="869347" y="4487885"/>
            <a:ext cx="2571217" cy="369332"/>
          </a:xfrm>
          <a:prstGeom prst="rect">
            <a:avLst/>
          </a:prstGeom>
          <a:noFill/>
        </p:spPr>
        <p:txBody>
          <a:bodyPr wrap="square" rtlCol="0">
            <a:spAutoFit/>
          </a:bodyPr>
          <a:lstStyle/>
          <a:p>
            <a:pPr algn="ctr"/>
            <a:r>
              <a:rPr lang="en-US" b="1">
                <a:solidFill>
                  <a:schemeClr val="tx2"/>
                </a:solidFill>
              </a:rPr>
              <a:t>Velocity Contour around the Quadcopter at 3m/s velocity of X direction  </a:t>
            </a:r>
            <a:endParaRPr lang="it-IT" b="1">
              <a:solidFill>
                <a:schemeClr val="tx2"/>
              </a:solidFill>
            </a:endParaRPr>
          </a:p>
        </p:txBody>
      </p:sp>
      <p:sp>
        <p:nvSpPr>
          <p:cNvPr id="20" name="TextBox 19">
            <a:extLst>
              <a:ext uri="{FF2B5EF4-FFF2-40B4-BE49-F238E27FC236}">
                <a16:creationId xmlns:a16="http://schemas.microsoft.com/office/drawing/2014/main" id="{6B8594BD-3F29-EF7C-862A-C1809805AD95}"/>
              </a:ext>
            </a:extLst>
          </p:cNvPr>
          <p:cNvSpPr txBox="1"/>
          <p:nvPr/>
        </p:nvSpPr>
        <p:spPr>
          <a:xfrm>
            <a:off x="430868" y="4878389"/>
            <a:ext cx="3610552" cy="830997"/>
          </a:xfrm>
          <a:prstGeom prst="rect">
            <a:avLst/>
          </a:prstGeom>
          <a:noFill/>
        </p:spPr>
        <p:txBody>
          <a:bodyPr wrap="square" rtlCol="0">
            <a:spAutoFit/>
          </a:bodyPr>
          <a:lstStyle/>
          <a:p>
            <a:pPr algn="ctr"/>
            <a:r>
              <a:rPr lang="en-US" sz="1200" b="1">
                <a:solidFill>
                  <a:schemeClr val="tx1">
                    <a:lumMod val="50000"/>
                  </a:schemeClr>
                </a:solidFill>
              </a:rPr>
              <a:t>The coefficient of drag in X direction = 0.0736</a:t>
            </a:r>
          </a:p>
          <a:p>
            <a:pPr algn="ctr"/>
            <a:r>
              <a:rPr lang="en-US" sz="1200" b="1">
                <a:solidFill>
                  <a:schemeClr val="tx1">
                    <a:lumMod val="50000"/>
                  </a:schemeClr>
                </a:solidFill>
              </a:rPr>
              <a:t>The coefficient of drag in Y direction = 0.04929</a:t>
            </a:r>
          </a:p>
          <a:p>
            <a:pPr algn="ctr"/>
            <a:r>
              <a:rPr lang="en-US" sz="1200" b="1">
                <a:solidFill>
                  <a:schemeClr val="tx1">
                    <a:lumMod val="50000"/>
                  </a:schemeClr>
                </a:solidFill>
              </a:rPr>
              <a:t>The coefficient of drag in Z direction = 0.0342</a:t>
            </a:r>
          </a:p>
          <a:p>
            <a:pPr algn="ctr"/>
            <a:endParaRPr lang="it-IT" sz="1200" b="1">
              <a:solidFill>
                <a:schemeClr val="tx1">
                  <a:lumMod val="50000"/>
                </a:schemeClr>
              </a:solidFill>
            </a:endParaRPr>
          </a:p>
        </p:txBody>
      </p:sp>
      <p:sp>
        <p:nvSpPr>
          <p:cNvPr id="13" name="TextBox 4">
            <a:extLst>
              <a:ext uri="{FF2B5EF4-FFF2-40B4-BE49-F238E27FC236}">
                <a16:creationId xmlns:a16="http://schemas.microsoft.com/office/drawing/2014/main" id="{8D80E0AB-ADAA-606B-5352-4025747D24CC}"/>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41649733-A4F3-4779-73B0-0439BAD1FB7E}"/>
              </a:ext>
            </a:extLst>
          </p:cNvPr>
          <p:cNvSpPr txBox="1"/>
          <p:nvPr/>
        </p:nvSpPr>
        <p:spPr>
          <a:xfrm>
            <a:off x="8343871" y="6198193"/>
            <a:ext cx="64772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19/60</a:t>
            </a:r>
            <a:endParaRPr lang="en-US" sz="1400" b="1" dirty="0">
              <a:cs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olo 6">
            <a:extLst>
              <a:ext uri="{FF2B5EF4-FFF2-40B4-BE49-F238E27FC236}">
                <a16:creationId xmlns:a16="http://schemas.microsoft.com/office/drawing/2014/main" id="{61E841F9-FCE9-64B2-7090-DDC5E8B44099}"/>
              </a:ext>
            </a:extLst>
          </p:cNvPr>
          <p:cNvSpPr>
            <a:spLocks noGrp="1" noChangeArrowheads="1"/>
          </p:cNvSpPr>
          <p:nvPr>
            <p:ph type="ctrTitle"/>
          </p:nvPr>
        </p:nvSpPr>
        <p:spPr>
          <a:xfrm>
            <a:off x="2915816" y="360595"/>
            <a:ext cx="4244008" cy="648072"/>
          </a:xfrm>
        </p:spPr>
        <p:txBody>
          <a:bodyPr/>
          <a:lstStyle/>
          <a:p>
            <a:pPr eaLnBrk="1" hangingPunct="1"/>
            <a:r>
              <a:rPr lang="en-GB" altLang="it-IT">
                <a:latin typeface="Calibri" panose="020F0502020204030204" pitchFamily="34" charset="0"/>
              </a:rPr>
              <a:t>Contents</a:t>
            </a:r>
          </a:p>
        </p:txBody>
      </p:sp>
      <p:sp>
        <p:nvSpPr>
          <p:cNvPr id="6147" name="Sottotitolo 7">
            <a:extLst>
              <a:ext uri="{FF2B5EF4-FFF2-40B4-BE49-F238E27FC236}">
                <a16:creationId xmlns:a16="http://schemas.microsoft.com/office/drawing/2014/main" id="{018651A6-0630-07DB-3C85-AB1E0289277B}"/>
              </a:ext>
            </a:extLst>
          </p:cNvPr>
          <p:cNvSpPr>
            <a:spLocks noGrp="1" noChangeArrowheads="1"/>
          </p:cNvSpPr>
          <p:nvPr>
            <p:ph type="subTitle" idx="1"/>
          </p:nvPr>
        </p:nvSpPr>
        <p:spPr>
          <a:xfrm>
            <a:off x="1835696" y="836713"/>
            <a:ext cx="5324128" cy="5184575"/>
          </a:xfrm>
          <a:ln/>
        </p:spPr>
        <p:style>
          <a:lnRef idx="2">
            <a:schemeClr val="dk1"/>
          </a:lnRef>
          <a:fillRef idx="1">
            <a:schemeClr val="lt1"/>
          </a:fillRef>
          <a:effectRef idx="0">
            <a:schemeClr val="dk1"/>
          </a:effectRef>
          <a:fontRef idx="minor">
            <a:schemeClr val="dk1"/>
          </a:fontRef>
        </p:style>
        <p:txBody>
          <a:bodyPr/>
          <a:lstStyle/>
          <a:p>
            <a:pPr algn="l" eaLnBrk="1" hangingPunct="1"/>
            <a:r>
              <a:rPr lang="en-GB" altLang="it-IT" sz="1600" b="1">
                <a:latin typeface="Calibri" panose="020F0502020204030204" pitchFamily="34" charset="0"/>
              </a:rPr>
              <a:t>1- Introduction </a:t>
            </a:r>
          </a:p>
          <a:p>
            <a:pPr algn="l" eaLnBrk="1" hangingPunct="1"/>
            <a:r>
              <a:rPr lang="en-GB" altLang="it-IT" sz="1600" b="1">
                <a:latin typeface="Calibri" panose="020F0502020204030204" pitchFamily="34" charset="0"/>
              </a:rPr>
              <a:t>2- Conceptual Design </a:t>
            </a:r>
            <a:br>
              <a:rPr lang="en-GB" altLang="it-IT">
                <a:latin typeface="Calibri" panose="020F0502020204030204" pitchFamily="34" charset="0"/>
              </a:rPr>
            </a:br>
            <a:r>
              <a:rPr lang="en-GB" altLang="it-IT">
                <a:latin typeface="Calibri" panose="020F0502020204030204" pitchFamily="34" charset="0"/>
              </a:rPr>
              <a:t>      </a:t>
            </a:r>
            <a:r>
              <a:rPr lang="en-GB" altLang="it-IT" sz="1400">
                <a:latin typeface="Calibri" panose="020F0502020204030204" pitchFamily="34" charset="0"/>
              </a:rPr>
              <a:t>2.1 Comparison between configurations</a:t>
            </a:r>
            <a:endParaRPr lang="en-GB" altLang="it-IT" sz="1800">
              <a:latin typeface="Calibri" panose="020F0502020204030204" pitchFamily="34" charset="0"/>
            </a:endParaRPr>
          </a:p>
          <a:p>
            <a:pPr algn="l" eaLnBrk="1" hangingPunct="1"/>
            <a:r>
              <a:rPr lang="en-GB" altLang="it-IT" sz="1600" b="1">
                <a:latin typeface="Calibri" panose="020F0502020204030204" pitchFamily="34" charset="0"/>
              </a:rPr>
              <a:t>3- Preliminary Design &amp; Analysis </a:t>
            </a:r>
          </a:p>
          <a:p>
            <a:pPr algn="l" eaLnBrk="1" hangingPunct="1"/>
            <a:r>
              <a:rPr lang="en-GB" altLang="it-IT" sz="1400">
                <a:latin typeface="Calibri" panose="020F0502020204030204" pitchFamily="34" charset="0"/>
              </a:rPr>
              <a:t>       3.1 Initial selection of power system(propeller, motor and battery)</a:t>
            </a:r>
          </a:p>
          <a:p>
            <a:pPr algn="l" eaLnBrk="1" hangingPunct="1"/>
            <a:r>
              <a:rPr lang="en-GB" altLang="it-IT" sz="1400">
                <a:latin typeface="Calibri" panose="020F0502020204030204" pitchFamily="34" charset="0"/>
              </a:rPr>
              <a:t>       3.2 Analysis the Mass breakdown and weight</a:t>
            </a:r>
          </a:p>
          <a:p>
            <a:pPr algn="l" eaLnBrk="1" hangingPunct="1"/>
            <a:r>
              <a:rPr lang="en-GB" altLang="it-IT" sz="1400">
                <a:latin typeface="Calibri" panose="020F0502020204030204" pitchFamily="34" charset="0"/>
              </a:rPr>
              <a:t>       3.3 CAD Design</a:t>
            </a:r>
          </a:p>
          <a:p>
            <a:pPr algn="l" eaLnBrk="1" hangingPunct="1"/>
            <a:r>
              <a:rPr lang="en-GB" altLang="it-IT" sz="1400">
                <a:latin typeface="Calibri" panose="020F0502020204030204" pitchFamily="34" charset="0"/>
              </a:rPr>
              <a:t>       3.4 Aerodynamic forces</a:t>
            </a:r>
          </a:p>
          <a:p>
            <a:pPr algn="l" eaLnBrk="1" hangingPunct="1"/>
            <a:r>
              <a:rPr lang="en-GB" altLang="it-IT" sz="1600" b="1">
                <a:latin typeface="Calibri" panose="020F0502020204030204" pitchFamily="34" charset="0"/>
              </a:rPr>
              <a:t>4- Detailed Design </a:t>
            </a:r>
            <a:br>
              <a:rPr lang="en-GB" altLang="it-IT">
                <a:latin typeface="Calibri" panose="020F0502020204030204" pitchFamily="34" charset="0"/>
              </a:rPr>
            </a:br>
            <a:r>
              <a:rPr lang="en-GB" altLang="it-IT">
                <a:latin typeface="Calibri" panose="020F0502020204030204" pitchFamily="34" charset="0"/>
              </a:rPr>
              <a:t>     </a:t>
            </a:r>
            <a:r>
              <a:rPr lang="en-GB" altLang="it-IT" sz="1400">
                <a:latin typeface="Calibri" panose="020F0502020204030204" pitchFamily="34" charset="0"/>
              </a:rPr>
              <a:t>4.1 Dynamic Model</a:t>
            </a:r>
            <a:br>
              <a:rPr lang="en-GB" altLang="it-IT" sz="1400">
                <a:latin typeface="Calibri" panose="020F0502020204030204" pitchFamily="34" charset="0"/>
              </a:rPr>
            </a:br>
            <a:r>
              <a:rPr lang="en-GB" altLang="it-IT" sz="1400">
                <a:latin typeface="Calibri" panose="020F0502020204030204" pitchFamily="34" charset="0"/>
              </a:rPr>
              <a:t>        4.2 Estimation </a:t>
            </a:r>
          </a:p>
          <a:p>
            <a:pPr algn="l" eaLnBrk="1" hangingPunct="1"/>
            <a:r>
              <a:rPr lang="en-GB" altLang="it-IT" sz="1400">
                <a:latin typeface="Calibri" panose="020F0502020204030204" pitchFamily="34" charset="0"/>
              </a:rPr>
              <a:t>             4.2.1 Sensor Selection</a:t>
            </a:r>
          </a:p>
          <a:p>
            <a:pPr algn="l" eaLnBrk="1" hangingPunct="1"/>
            <a:r>
              <a:rPr lang="en-GB" altLang="it-IT" sz="1400">
                <a:latin typeface="Calibri" panose="020F0502020204030204" pitchFamily="34" charset="0"/>
              </a:rPr>
              <a:t>             4.2.2 Extended Kalman Filter</a:t>
            </a:r>
          </a:p>
          <a:p>
            <a:pPr algn="l" eaLnBrk="1" hangingPunct="1"/>
            <a:r>
              <a:rPr lang="en-GB" altLang="it-IT" sz="1400">
                <a:latin typeface="Calibri" panose="020F0502020204030204" pitchFamily="34" charset="0"/>
              </a:rPr>
              <a:t>             4.2.3 Unscented Kalman Filter</a:t>
            </a:r>
          </a:p>
          <a:p>
            <a:pPr algn="l" eaLnBrk="1" hangingPunct="1"/>
            <a:r>
              <a:rPr lang="en-GB" altLang="it-IT" sz="1600" b="1">
                <a:latin typeface="Calibri" panose="020F0502020204030204" pitchFamily="34" charset="0"/>
              </a:rPr>
              <a:t>5- Control </a:t>
            </a:r>
          </a:p>
          <a:p>
            <a:pPr algn="l" eaLnBrk="1" hangingPunct="1"/>
            <a:r>
              <a:rPr lang="en-GB" altLang="it-IT" sz="1400">
                <a:latin typeface="Calibri" panose="020F0502020204030204" pitchFamily="34" charset="0"/>
              </a:rPr>
              <a:t>        5.1  Backstepping Sliding Mode</a:t>
            </a:r>
          </a:p>
          <a:p>
            <a:pPr algn="l" eaLnBrk="1" hangingPunct="1"/>
            <a:r>
              <a:rPr lang="en-GB" altLang="it-IT" sz="1400">
                <a:latin typeface="Calibri" panose="020F0502020204030204" pitchFamily="34" charset="0"/>
              </a:rPr>
              <a:t>        5.2  Simulation results</a:t>
            </a:r>
            <a:endParaRPr lang="en-GB" altLang="it-IT" sz="1600">
              <a:latin typeface="Calibri" panose="020F0502020204030204" pitchFamily="34" charset="0"/>
            </a:endParaRPr>
          </a:p>
        </p:txBody>
      </p:sp>
      <p:sp>
        <p:nvSpPr>
          <p:cNvPr id="4" name="TextBox 4">
            <a:extLst>
              <a:ext uri="{FF2B5EF4-FFF2-40B4-BE49-F238E27FC236}">
                <a16:creationId xmlns:a16="http://schemas.microsoft.com/office/drawing/2014/main" id="{80CCAD08-C533-8E82-410B-45D10A7C724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2" name="TextBox 1">
            <a:extLst>
              <a:ext uri="{FF2B5EF4-FFF2-40B4-BE49-F238E27FC236}">
                <a16:creationId xmlns:a16="http://schemas.microsoft.com/office/drawing/2014/main" id="{BE922F4D-D1F1-526A-392F-8108B9F1A190}"/>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1/60</a:t>
            </a:r>
            <a:endParaRPr lang="en-US" sz="1400" b="1" dirty="0">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F3D2C3-21DA-0870-E45B-8B29478EC3BF}"/>
              </a:ext>
            </a:extLst>
          </p:cNvPr>
          <p:cNvSpPr>
            <a:spLocks noGrp="1"/>
          </p:cNvSpPr>
          <p:nvPr>
            <p:ph type="ctrTitle"/>
          </p:nvPr>
        </p:nvSpPr>
        <p:spPr>
          <a:xfrm>
            <a:off x="539552" y="1128527"/>
            <a:ext cx="7772400" cy="572281"/>
          </a:xfrm>
        </p:spPr>
        <p:txBody>
          <a:bodyPr/>
          <a:lstStyle/>
          <a:p>
            <a:r>
              <a:rPr lang="en-US" err="1"/>
              <a:t>Tricopter</a:t>
            </a:r>
            <a:r>
              <a:rPr lang="en-US"/>
              <a:t> and Quadcopter Dynamic Modeling</a:t>
            </a:r>
          </a:p>
        </p:txBody>
      </p:sp>
      <p:pic>
        <p:nvPicPr>
          <p:cNvPr id="4" name="Picture 3">
            <a:extLst>
              <a:ext uri="{FF2B5EF4-FFF2-40B4-BE49-F238E27FC236}">
                <a16:creationId xmlns:a16="http://schemas.microsoft.com/office/drawing/2014/main" id="{0DE03EDF-6586-7466-3C85-E08B29F8D7C4}"/>
              </a:ext>
            </a:extLst>
          </p:cNvPr>
          <p:cNvPicPr>
            <a:picLocks noChangeAspect="1"/>
          </p:cNvPicPr>
          <p:nvPr/>
        </p:nvPicPr>
        <p:blipFill>
          <a:blip r:embed="rId2"/>
          <a:stretch>
            <a:fillRect/>
          </a:stretch>
        </p:blipFill>
        <p:spPr>
          <a:xfrm>
            <a:off x="586445" y="2017294"/>
            <a:ext cx="3557483" cy="2685313"/>
          </a:xfrm>
          <a:prstGeom prst="rect">
            <a:avLst/>
          </a:prstGeom>
        </p:spPr>
      </p:pic>
      <p:pic>
        <p:nvPicPr>
          <p:cNvPr id="5" name="Content Placeholder 3">
            <a:extLst>
              <a:ext uri="{FF2B5EF4-FFF2-40B4-BE49-F238E27FC236}">
                <a16:creationId xmlns:a16="http://schemas.microsoft.com/office/drawing/2014/main" id="{EF225B04-A6C2-6679-6221-A41D7A02060F}"/>
              </a:ext>
            </a:extLst>
          </p:cNvPr>
          <p:cNvPicPr>
            <a:picLocks noGrp="1" noChangeAspect="1"/>
          </p:cNvPicPr>
          <p:nvPr>
            <p:ph idx="1"/>
          </p:nvPr>
        </p:nvPicPr>
        <p:blipFill>
          <a:blip r:embed="rId3"/>
          <a:stretch>
            <a:fillRect/>
          </a:stretch>
        </p:blipFill>
        <p:spPr>
          <a:xfrm>
            <a:off x="4425752" y="1972072"/>
            <a:ext cx="4475374" cy="2770675"/>
          </a:xfrm>
        </p:spPr>
      </p:pic>
      <p:sp>
        <p:nvSpPr>
          <p:cNvPr id="8" name="TextBox 4">
            <a:extLst>
              <a:ext uri="{FF2B5EF4-FFF2-40B4-BE49-F238E27FC236}">
                <a16:creationId xmlns:a16="http://schemas.microsoft.com/office/drawing/2014/main" id="{95020EA7-DCC5-5C28-A33B-E372C307CB92}"/>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19AD7DF0-41D4-7253-26B7-F02AC52BB27C}"/>
              </a:ext>
            </a:extLst>
          </p:cNvPr>
          <p:cNvSpPr txBox="1"/>
          <p:nvPr/>
        </p:nvSpPr>
        <p:spPr>
          <a:xfrm>
            <a:off x="8305386" y="6182799"/>
            <a:ext cx="68621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20/60</a:t>
            </a:r>
            <a:endParaRPr lang="en-US" sz="1400" b="1" dirty="0">
              <a:cs typeface="Arial"/>
            </a:endParaRPr>
          </a:p>
        </p:txBody>
      </p:sp>
    </p:spTree>
    <p:extLst>
      <p:ext uri="{BB962C8B-B14F-4D97-AF65-F5344CB8AC3E}">
        <p14:creationId xmlns:p14="http://schemas.microsoft.com/office/powerpoint/2010/main" val="11664998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31857C-6D5C-5ED9-7808-EE29DE43000B}"/>
              </a:ext>
            </a:extLst>
          </p:cNvPr>
          <p:cNvSpPr>
            <a:spLocks noGrp="1"/>
          </p:cNvSpPr>
          <p:nvPr>
            <p:ph type="title"/>
          </p:nvPr>
        </p:nvSpPr>
        <p:spPr>
          <a:xfrm>
            <a:off x="1258888" y="738187"/>
            <a:ext cx="7416800" cy="504825"/>
          </a:xfrm>
        </p:spPr>
        <p:txBody>
          <a:bodyPr/>
          <a:lstStyle/>
          <a:p>
            <a:pPr algn="ctr"/>
            <a:r>
              <a:rPr lang="en-US"/>
              <a:t>Reference frame and Configuration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1438395-E25F-3E3B-54DF-7D5BF7615A92}"/>
                  </a:ext>
                </a:extLst>
              </p:cNvPr>
              <p:cNvSpPr>
                <a:spLocks noGrp="1"/>
              </p:cNvSpPr>
              <p:nvPr>
                <p:ph idx="1"/>
              </p:nvPr>
            </p:nvSpPr>
            <p:spPr>
              <a:xfrm>
                <a:off x="179512" y="1243012"/>
                <a:ext cx="8496176" cy="4624388"/>
              </a:xfrm>
            </p:spPr>
            <p:txBody>
              <a:bodyPr/>
              <a:lstStyle/>
              <a:p>
                <a:pPr marL="0" indent="0" algn="just">
                  <a:buNone/>
                </a:pPr>
                <a:r>
                  <a:rPr lang="en-US" sz="1400" b="1">
                    <a:ea typeface="+mn-lt"/>
                    <a:cs typeface="+mn-lt"/>
                  </a:rPr>
                  <a:t>Inertial frame</a:t>
                </a:r>
                <a:r>
                  <a:rPr lang="en-US" sz="1400">
                    <a:ea typeface="+mn-lt"/>
                    <a:cs typeface="+mn-lt"/>
                  </a:rPr>
                  <a:t>: It is an earth-fixed coordinate system with the origin located on the ground.</a:t>
                </a:r>
              </a:p>
              <a:p>
                <a:pPr marL="0" indent="0" algn="just">
                  <a:buNone/>
                </a:pPr>
                <a:r>
                  <a:rPr lang="en-US" sz="1400" b="1">
                    <a:ea typeface="+mn-lt"/>
                    <a:cs typeface="+mn-lt"/>
                  </a:rPr>
                  <a:t>The body frame</a:t>
                </a:r>
                <a:r>
                  <a:rPr lang="en-US" sz="1400">
                    <a:ea typeface="+mn-lt"/>
                    <a:cs typeface="+mn-lt"/>
                  </a:rPr>
                  <a:t>: Its origin located at the Center Of Gravity (COG) of the multirotor, and its axes aligned with the </a:t>
                </a:r>
                <a:r>
                  <a:rPr lang="en-US" sz="1400" err="1">
                    <a:ea typeface="+mn-lt"/>
                    <a:cs typeface="+mn-lt"/>
                  </a:rPr>
                  <a:t>mulirotor</a:t>
                </a:r>
                <a:r>
                  <a:rPr lang="en-US" sz="1400">
                    <a:ea typeface="+mn-lt"/>
                    <a:cs typeface="+mn-lt"/>
                  </a:rPr>
                  <a:t> structure. </a:t>
                </a:r>
                <a:endParaRPr lang="en-US" sz="1400">
                  <a:cs typeface="Calibri" panose="020F0502020204030204"/>
                </a:endParaRPr>
              </a:p>
              <a:p>
                <a:pPr algn="just" rtl="0" fontAlgn="base">
                  <a:buFont typeface="Wingdings" panose="05000000000000000000" pitchFamily="2" charset="2"/>
                  <a:buChar char="ü"/>
                </a:pPr>
                <a:r>
                  <a:rPr lang="en-US" sz="1400" b="0" i="0" u="none" strike="noStrike">
                    <a:solidFill>
                      <a:srgbClr val="404040"/>
                    </a:solidFill>
                    <a:effectLst/>
                  </a:rPr>
                  <a:t>The Rotation matrix is  a tool to describe the orientation of the drone which can be characterized by the roll, pitch and yaw angles. It is used to transform any point from inertial frame to body frame:</a:t>
                </a:r>
              </a:p>
              <a:p>
                <a:pPr algn="just" rtl="0" fontAlgn="base">
                  <a:buFont typeface="Wingdings" panose="05000000000000000000" pitchFamily="2" charset="2"/>
                  <a:buChar char="ü"/>
                </a:pPr>
                <a:endParaRPr lang="en-US" sz="1400" b="0" i="0">
                  <a:solidFill>
                    <a:srgbClr val="000000"/>
                  </a:solidFill>
                  <a:effectLst/>
                </a:endParaRPr>
              </a:p>
              <a:p>
                <a:pPr marL="0" indent="0" algn="just">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𝑅</m:t>
                          </m:r>
                        </m:e>
                        <m:sub>
                          <m:r>
                            <a:rPr lang="en-US" sz="1400" b="0" i="1" smtClean="0">
                              <a:latin typeface="Cambria Math" panose="02040503050406030204" pitchFamily="18" charset="0"/>
                            </a:rPr>
                            <m:t>𝑔𝑏</m:t>
                          </m:r>
                        </m:sub>
                      </m:sSub>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b="0" i="1" smtClean="0">
                                      <a:latin typeface="Cambria Math" panose="02040503050406030204" pitchFamily="18" charset="0"/>
                                      <a:ea typeface="Cambria Math" panose="02040503050406030204" pitchFamily="18" charset="0"/>
                                    </a:rPr>
                                    <m:t>𝜃</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b="0" i="1" smtClean="0">
                                      <a:latin typeface="Cambria Math" panose="02040503050406030204" pitchFamily="18" charset="0"/>
                                      <a:ea typeface="Cambria Math" panose="02040503050406030204" pitchFamily="18" charset="0"/>
                                    </a:rPr>
                                    <m:t>𝜓</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smtClean="0">
                                      <a:latin typeface="Cambria Math" panose="02040503050406030204" pitchFamily="18" charset="0"/>
                                      <a:ea typeface="Cambria Math" panose="02040503050406030204" pitchFamily="18" charset="0"/>
                                    </a:rPr>
                                    <m:t>𝜃</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𝑠𝑖𝑛</m:t>
                                  </m:r>
                                </m:e>
                                <m:sub>
                                  <m:r>
                                    <a:rPr lang="en-US" sz="1400" i="1" smtClean="0">
                                      <a:latin typeface="Cambria Math" panose="02040503050406030204" pitchFamily="18" charset="0"/>
                                      <a:ea typeface="Cambria Math" panose="02040503050406030204" pitchFamily="18" charset="0"/>
                                    </a:rPr>
                                    <m:t>𝜓</m:t>
                                  </m:r>
                                </m:sub>
                              </m:sSub>
                            </m:e>
                            <m:e>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𝑠𝑖𝑛</m:t>
                                  </m:r>
                                </m:e>
                                <m:sub>
                                  <m:r>
                                    <a:rPr lang="en-US" sz="1400" b="0" i="1" smtClean="0">
                                      <a:latin typeface="Cambria Math" panose="02040503050406030204" pitchFamily="18" charset="0"/>
                                      <a:ea typeface="Cambria Math" panose="02040503050406030204" pitchFamily="18" charset="0"/>
                                    </a:rPr>
                                    <m:t>𝜃</m:t>
                                  </m:r>
                                </m:sub>
                              </m:sSub>
                            </m:e>
                          </m:eqArr>
                          <m:eqArr>
                            <m:eqArrPr>
                              <m:ctrlPr>
                                <a:rPr lang="en-US" sz="1400" i="1">
                                  <a:latin typeface="Cambria Math" panose="02040503050406030204" pitchFamily="18" charset="0"/>
                                </a:rPr>
                              </m:ctrlPr>
                            </m:eqArrPr>
                            <m:e>
                              <m:r>
                                <a:rPr lang="en-US" sz="1400" b="0" i="1" smtClean="0">
                                  <a:latin typeface="Cambria Math" panose="02040503050406030204" pitchFamily="18" charset="0"/>
                                </a:rPr>
                                <m:t>      </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𝑠𝑖𝑛</m:t>
                                  </m:r>
                                </m:e>
                                <m:sub>
                                  <m:r>
                                    <a:rPr lang="en-US" sz="1400" i="1" smtClean="0">
                                      <a:latin typeface="Cambria Math" panose="02040503050406030204" pitchFamily="18" charset="0"/>
                                      <a:ea typeface="Cambria Math" panose="02040503050406030204" pitchFamily="18" charset="0"/>
                                    </a:rPr>
                                    <m:t>𝜃</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smtClean="0">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𝑠𝑖𝑛</m:t>
                                  </m:r>
                                </m:e>
                                <m:sub>
                                  <m:r>
                                    <a:rPr lang="en-US" sz="1400" i="1" smtClean="0">
                                      <a:latin typeface="Cambria Math" panose="02040503050406030204" pitchFamily="18" charset="0"/>
                                      <a:ea typeface="Cambria Math" panose="02040503050406030204" pitchFamily="18" charset="0"/>
                                    </a:rPr>
                                    <m:t>𝜙</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𝑠𝑖𝑛</m:t>
                                  </m:r>
                                </m:e>
                                <m:sub>
                                  <m:r>
                                    <a:rPr lang="en-US" sz="1400" b="0" i="1" smtClean="0">
                                      <a:latin typeface="Cambria Math" panose="02040503050406030204" pitchFamily="18" charset="0"/>
                                      <a:ea typeface="Cambria Math" panose="02040503050406030204" pitchFamily="18" charset="0"/>
                                    </a:rPr>
                                    <m:t>𝜓</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b="0" i="1" smtClean="0">
                                      <a:latin typeface="Cambria Math" panose="02040503050406030204" pitchFamily="18" charset="0"/>
                                      <a:ea typeface="Cambria Math" panose="02040503050406030204" pitchFamily="18" charset="0"/>
                                    </a:rPr>
                                    <m:t>𝜙</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𝜃</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𝜙</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smtClean="0">
                                      <a:latin typeface="Cambria Math" panose="02040503050406030204" pitchFamily="18" charset="0"/>
                                      <a:ea typeface="Cambria Math" panose="02040503050406030204" pitchFamily="18" charset="0"/>
                                    </a:rPr>
                                    <m:t>𝜃</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𝑠𝑖𝑛</m:t>
                                  </m:r>
                                </m:e>
                                <m:sub>
                                  <m:r>
                                    <a:rPr lang="en-US" sz="1400" i="1" smtClean="0">
                                      <a:latin typeface="Cambria Math" panose="02040503050406030204" pitchFamily="18" charset="0"/>
                                      <a:ea typeface="Cambria Math" panose="02040503050406030204" pitchFamily="18" charset="0"/>
                                    </a:rPr>
                                    <m:t>𝜙</m:t>
                                  </m:r>
                                </m:sub>
                              </m:sSub>
                            </m:e>
                          </m:eqArr>
                          <m:r>
                            <a:rPr lang="en-US" sz="1400" b="0" i="1" smtClean="0">
                              <a:latin typeface="Cambria Math" panose="02040503050406030204" pitchFamily="18" charset="0"/>
                            </a:rPr>
                            <m:t>       </m:t>
                          </m:r>
                          <m:eqArr>
                            <m:eqArrPr>
                              <m:ctrlPr>
                                <a:rPr lang="en-US" sz="1400" i="1">
                                  <a:latin typeface="Cambria Math" panose="02040503050406030204" pitchFamily="18" charset="0"/>
                                </a:rPr>
                              </m:ctrlPr>
                            </m:eqArrPr>
                            <m:e>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𝜃</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𝜙</m:t>
                                  </m:r>
                                </m:sub>
                              </m:sSub>
                            </m:e>
                            <m:e>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𝜃</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𝑠𝑖𝑛</m:t>
                                  </m:r>
                                </m:e>
                                <m:sub>
                                  <m:r>
                                    <a:rPr lang="en-US" sz="1400" i="1">
                                      <a:latin typeface="Cambria Math" panose="02040503050406030204" pitchFamily="18" charset="0"/>
                                      <a:ea typeface="Cambria Math" panose="02040503050406030204" pitchFamily="18" charset="0"/>
                                    </a:rPr>
                                    <m:t>𝜓</m:t>
                                  </m:r>
                                </m:sub>
                              </m:sSub>
                              <m:sSub>
                                <m:sSubPr>
                                  <m:ctrlPr>
                                    <a:rPr lang="en-US" sz="1400" i="1">
                                      <a:latin typeface="Cambria Math" panose="02040503050406030204" pitchFamily="18" charset="0"/>
                                    </a:rPr>
                                  </m:ctrlPr>
                                </m:sSubPr>
                                <m:e>
                                  <m:r>
                                    <a:rPr lang="en-US" sz="1400" i="1">
                                      <a:latin typeface="Cambria Math" panose="02040503050406030204" pitchFamily="18" charset="0"/>
                                    </a:rPr>
                                    <m:t>𝑐𝑜𝑠</m:t>
                                  </m:r>
                                </m:e>
                                <m:sub>
                                  <m:r>
                                    <a:rPr lang="en-US" sz="1400" i="1">
                                      <a:latin typeface="Cambria Math" panose="02040503050406030204" pitchFamily="18" charset="0"/>
                                      <a:ea typeface="Cambria Math" panose="02040503050406030204" pitchFamily="18" charset="0"/>
                                    </a:rPr>
                                    <m:t>𝜙</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smtClean="0">
                                      <a:latin typeface="Cambria Math" panose="02040503050406030204" pitchFamily="18" charset="0"/>
                                      <a:ea typeface="Cambria Math" panose="02040503050406030204" pitchFamily="18" charset="0"/>
                                    </a:rPr>
                                    <m:t>𝜃</m:t>
                                  </m:r>
                                </m:sub>
                              </m:sSub>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𝑐𝑜𝑠</m:t>
                                  </m:r>
                                </m:e>
                                <m:sub>
                                  <m:r>
                                    <a:rPr lang="en-US" sz="1400" i="1" smtClean="0">
                                      <a:latin typeface="Cambria Math" panose="02040503050406030204" pitchFamily="18" charset="0"/>
                                      <a:ea typeface="Cambria Math" panose="02040503050406030204" pitchFamily="18" charset="0"/>
                                    </a:rPr>
                                    <m:t>𝜙</m:t>
                                  </m:r>
                                </m:sub>
                              </m:sSub>
                            </m:e>
                          </m:eqArr>
                        </m:e>
                      </m:d>
                    </m:oMath>
                  </m:oMathPara>
                </a14:m>
                <a:endParaRPr lang="en-US" sz="1400"/>
              </a:p>
            </p:txBody>
          </p:sp>
        </mc:Choice>
        <mc:Fallback xmlns="">
          <p:sp>
            <p:nvSpPr>
              <p:cNvPr id="3" name="Content Placeholder 2">
                <a:extLst>
                  <a:ext uri="{FF2B5EF4-FFF2-40B4-BE49-F238E27FC236}">
                    <a16:creationId xmlns:a16="http://schemas.microsoft.com/office/drawing/2014/main" id="{91438395-E25F-3E3B-54DF-7D5BF7615A92}"/>
                  </a:ext>
                </a:extLst>
              </p:cNvPr>
              <p:cNvSpPr>
                <a:spLocks noGrp="1" noRot="1" noChangeAspect="1" noMove="1" noResize="1" noEditPoints="1" noAdjustHandles="1" noChangeArrowheads="1" noChangeShapeType="1" noTextEdit="1"/>
              </p:cNvSpPr>
              <p:nvPr>
                <p:ph idx="1"/>
              </p:nvPr>
            </p:nvSpPr>
            <p:spPr>
              <a:xfrm>
                <a:off x="179512" y="1243012"/>
                <a:ext cx="8496176" cy="4624388"/>
              </a:xfrm>
              <a:blipFill>
                <a:blip r:embed="rId3"/>
                <a:stretch>
                  <a:fillRect l="-215" t="-264" r="-215"/>
                </a:stretch>
              </a:blipFill>
            </p:spPr>
            <p:txBody>
              <a:bodyPr/>
              <a:lstStyle/>
              <a:p>
                <a:r>
                  <a:rPr lang="en-US">
                    <a:noFill/>
                  </a:rPr>
                  <a:t> </a:t>
                </a:r>
              </a:p>
            </p:txBody>
          </p:sp>
        </mc:Fallback>
      </mc:AlternateContent>
      <p:pic>
        <p:nvPicPr>
          <p:cNvPr id="4" name="Picture 7" descr="Diagram&#10;&#10;Description automatically generated">
            <a:extLst>
              <a:ext uri="{FF2B5EF4-FFF2-40B4-BE49-F238E27FC236}">
                <a16:creationId xmlns:a16="http://schemas.microsoft.com/office/drawing/2014/main" id="{E7BA90B8-8072-518C-6492-3810ED751EE6}"/>
              </a:ext>
            </a:extLst>
          </p:cNvPr>
          <p:cNvPicPr>
            <a:picLocks noChangeAspect="1"/>
          </p:cNvPicPr>
          <p:nvPr/>
        </p:nvPicPr>
        <p:blipFill>
          <a:blip r:embed="rId4"/>
          <a:stretch>
            <a:fillRect/>
          </a:stretch>
        </p:blipFill>
        <p:spPr>
          <a:xfrm>
            <a:off x="179512" y="3555206"/>
            <a:ext cx="3749022" cy="2407004"/>
          </a:xfrm>
          <a:prstGeom prst="rect">
            <a:avLst/>
          </a:prstGeom>
        </p:spPr>
      </p:pic>
      <p:pic>
        <p:nvPicPr>
          <p:cNvPr id="5" name="Picture 7" descr="Diagram&#10;&#10;Description automatically generated">
            <a:extLst>
              <a:ext uri="{FF2B5EF4-FFF2-40B4-BE49-F238E27FC236}">
                <a16:creationId xmlns:a16="http://schemas.microsoft.com/office/drawing/2014/main" id="{3CE7459E-A21C-21BD-0008-A2F6FC6F30D7}"/>
              </a:ext>
            </a:extLst>
          </p:cNvPr>
          <p:cNvPicPr>
            <a:picLocks noChangeAspect="1"/>
          </p:cNvPicPr>
          <p:nvPr/>
        </p:nvPicPr>
        <p:blipFill>
          <a:blip r:embed="rId5"/>
          <a:stretch>
            <a:fillRect/>
          </a:stretch>
        </p:blipFill>
        <p:spPr>
          <a:xfrm>
            <a:off x="5042673" y="3555206"/>
            <a:ext cx="3579647" cy="2422228"/>
          </a:xfrm>
          <a:prstGeom prst="rect">
            <a:avLst/>
          </a:prstGeom>
        </p:spPr>
      </p:pic>
      <p:sp>
        <p:nvSpPr>
          <p:cNvPr id="7" name="TextBox 4">
            <a:extLst>
              <a:ext uri="{FF2B5EF4-FFF2-40B4-BE49-F238E27FC236}">
                <a16:creationId xmlns:a16="http://schemas.microsoft.com/office/drawing/2014/main" id="{310FE925-74B0-40D6-8330-A33402DBF667}"/>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8" name="TextBox 7">
            <a:extLst>
              <a:ext uri="{FF2B5EF4-FFF2-40B4-BE49-F238E27FC236}">
                <a16:creationId xmlns:a16="http://schemas.microsoft.com/office/drawing/2014/main" id="{80738EDA-0145-F840-BA69-131AAEBEDEDB}"/>
              </a:ext>
            </a:extLst>
          </p:cNvPr>
          <p:cNvSpPr txBox="1"/>
          <p:nvPr/>
        </p:nvSpPr>
        <p:spPr>
          <a:xfrm>
            <a:off x="8297689" y="6298252"/>
            <a:ext cx="6939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21/60</a:t>
            </a:r>
            <a:endParaRPr lang="en-US" sz="1400" b="1" dirty="0">
              <a:cs typeface="Arial"/>
            </a:endParaRPr>
          </a:p>
        </p:txBody>
      </p:sp>
    </p:spTree>
    <p:extLst>
      <p:ext uri="{BB962C8B-B14F-4D97-AF65-F5344CB8AC3E}">
        <p14:creationId xmlns:p14="http://schemas.microsoft.com/office/powerpoint/2010/main" val="2646082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A10427-ECB5-100B-F25C-0EB0527CD963}"/>
              </a:ext>
            </a:extLst>
          </p:cNvPr>
          <p:cNvSpPr>
            <a:spLocks noGrp="1"/>
          </p:cNvSpPr>
          <p:nvPr>
            <p:ph type="title"/>
          </p:nvPr>
        </p:nvSpPr>
        <p:spPr>
          <a:xfrm>
            <a:off x="1258888" y="620688"/>
            <a:ext cx="7416800" cy="504825"/>
          </a:xfrm>
        </p:spPr>
        <p:txBody>
          <a:bodyPr/>
          <a:lstStyle/>
          <a:p>
            <a:pPr algn="ctr"/>
            <a:r>
              <a:rPr lang="en-US"/>
              <a:t>Modeling the </a:t>
            </a:r>
            <a:r>
              <a:rPr lang="en-US" err="1"/>
              <a:t>multirotors</a:t>
            </a:r>
            <a:endParaRPr lang="en-US"/>
          </a:p>
        </p:txBody>
      </p:sp>
      <p:sp>
        <p:nvSpPr>
          <p:cNvPr id="3" name="Content Placeholder 2">
            <a:extLst>
              <a:ext uri="{FF2B5EF4-FFF2-40B4-BE49-F238E27FC236}">
                <a16:creationId xmlns:a16="http://schemas.microsoft.com/office/drawing/2014/main" id="{D214AFD1-6164-B0DD-532B-D7CBF761767D}"/>
              </a:ext>
            </a:extLst>
          </p:cNvPr>
          <p:cNvSpPr>
            <a:spLocks noGrp="1"/>
          </p:cNvSpPr>
          <p:nvPr>
            <p:ph idx="1"/>
          </p:nvPr>
        </p:nvSpPr>
        <p:spPr>
          <a:xfrm>
            <a:off x="323528" y="1263495"/>
            <a:ext cx="8352160" cy="4603905"/>
          </a:xfrm>
        </p:spPr>
        <p:txBody>
          <a:bodyPr/>
          <a:lstStyle/>
          <a:p>
            <a:pPr marL="0" indent="0" algn="just">
              <a:buNone/>
            </a:pPr>
            <a:r>
              <a:rPr lang="en-US" sz="1600">
                <a:cs typeface="Calibri"/>
              </a:rPr>
              <a:t>Dynamics of a rigid body with mass </a:t>
            </a:r>
            <a:r>
              <a:rPr lang="en-US" sz="1600" i="1">
                <a:cs typeface="Calibri"/>
              </a:rPr>
              <a:t>m </a:t>
            </a:r>
            <a:r>
              <a:rPr lang="en-US" sz="1600">
                <a:cs typeface="Calibri"/>
              </a:rPr>
              <a:t>subject to external forces applied to the center of mass according to Newton-Euler.</a:t>
            </a:r>
            <a:endParaRPr lang="en-US" sz="1600"/>
          </a:p>
        </p:txBody>
      </p:sp>
      <p:pic>
        <p:nvPicPr>
          <p:cNvPr id="5" name="Picture 4">
            <a:extLst>
              <a:ext uri="{FF2B5EF4-FFF2-40B4-BE49-F238E27FC236}">
                <a16:creationId xmlns:a16="http://schemas.microsoft.com/office/drawing/2014/main" id="{C126593F-C696-875E-5500-246C0D970265}"/>
              </a:ext>
            </a:extLst>
          </p:cNvPr>
          <p:cNvPicPr>
            <a:picLocks noChangeAspect="1"/>
          </p:cNvPicPr>
          <p:nvPr/>
        </p:nvPicPr>
        <p:blipFill>
          <a:blip r:embed="rId3"/>
          <a:stretch>
            <a:fillRect/>
          </a:stretch>
        </p:blipFill>
        <p:spPr>
          <a:xfrm>
            <a:off x="611561" y="3707542"/>
            <a:ext cx="3312368" cy="2288852"/>
          </a:xfrm>
          <a:prstGeom prst="rect">
            <a:avLst/>
          </a:prstGeom>
        </p:spPr>
      </p:pic>
      <p:pic>
        <p:nvPicPr>
          <p:cNvPr id="7" name="Picture 6">
            <a:extLst>
              <a:ext uri="{FF2B5EF4-FFF2-40B4-BE49-F238E27FC236}">
                <a16:creationId xmlns:a16="http://schemas.microsoft.com/office/drawing/2014/main" id="{86406D60-A2FD-C434-D1D0-7801602DB121}"/>
              </a:ext>
            </a:extLst>
          </p:cNvPr>
          <p:cNvPicPr>
            <a:picLocks noChangeAspect="1"/>
          </p:cNvPicPr>
          <p:nvPr/>
        </p:nvPicPr>
        <p:blipFill>
          <a:blip r:embed="rId4"/>
          <a:stretch>
            <a:fillRect/>
          </a:stretch>
        </p:blipFill>
        <p:spPr>
          <a:xfrm>
            <a:off x="4604555" y="3951175"/>
            <a:ext cx="3711862" cy="1928762"/>
          </a:xfrm>
          <a:prstGeom prst="rect">
            <a:avLst/>
          </a:prstGeom>
        </p:spPr>
      </p:pic>
      <p:pic>
        <p:nvPicPr>
          <p:cNvPr id="13" name="Picture 12">
            <a:extLst>
              <a:ext uri="{FF2B5EF4-FFF2-40B4-BE49-F238E27FC236}">
                <a16:creationId xmlns:a16="http://schemas.microsoft.com/office/drawing/2014/main" id="{4C6C7E88-8E1A-43FD-4DA4-1D863B4F1D1B}"/>
              </a:ext>
            </a:extLst>
          </p:cNvPr>
          <p:cNvPicPr>
            <a:picLocks noChangeAspect="1"/>
          </p:cNvPicPr>
          <p:nvPr/>
        </p:nvPicPr>
        <p:blipFill>
          <a:blip r:embed="rId5"/>
          <a:stretch>
            <a:fillRect/>
          </a:stretch>
        </p:blipFill>
        <p:spPr>
          <a:xfrm>
            <a:off x="1094442" y="1844824"/>
            <a:ext cx="6955116" cy="2034903"/>
          </a:xfrm>
          <a:prstGeom prst="rect">
            <a:avLst/>
          </a:prstGeom>
        </p:spPr>
      </p:pic>
      <p:sp>
        <p:nvSpPr>
          <p:cNvPr id="8" name="TextBox 4">
            <a:extLst>
              <a:ext uri="{FF2B5EF4-FFF2-40B4-BE49-F238E27FC236}">
                <a16:creationId xmlns:a16="http://schemas.microsoft.com/office/drawing/2014/main" id="{D497E61F-5B68-FE51-15D4-68CFAA5AC3CB}"/>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4F68E634-1D57-B6F2-9492-E42362DE691A}"/>
              </a:ext>
            </a:extLst>
          </p:cNvPr>
          <p:cNvSpPr txBox="1"/>
          <p:nvPr/>
        </p:nvSpPr>
        <p:spPr>
          <a:xfrm>
            <a:off x="8266901" y="6175102"/>
            <a:ext cx="7246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22/60</a:t>
            </a:r>
            <a:endParaRPr lang="en-US" sz="1400" b="1" dirty="0">
              <a:cs typeface="Arial"/>
            </a:endParaRPr>
          </a:p>
        </p:txBody>
      </p:sp>
    </p:spTree>
    <p:extLst>
      <p:ext uri="{BB962C8B-B14F-4D97-AF65-F5344CB8AC3E}">
        <p14:creationId xmlns:p14="http://schemas.microsoft.com/office/powerpoint/2010/main" val="40734883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29DD1-AC55-AE6D-D28F-1E7C8DFFF545}"/>
              </a:ext>
            </a:extLst>
          </p:cNvPr>
          <p:cNvSpPr>
            <a:spLocks noGrp="1"/>
          </p:cNvSpPr>
          <p:nvPr>
            <p:ph type="title"/>
          </p:nvPr>
        </p:nvSpPr>
        <p:spPr>
          <a:xfrm>
            <a:off x="2699792" y="317397"/>
            <a:ext cx="5328592" cy="436910"/>
          </a:xfrm>
        </p:spPr>
        <p:txBody>
          <a:bodyPr/>
          <a:lstStyle/>
          <a:p>
            <a:pPr algn="ctr"/>
            <a:r>
              <a:rPr lang="en-US"/>
              <a:t>Modeling </a:t>
            </a:r>
            <a:r>
              <a:rPr lang="it-IT"/>
              <a:t>Quadcopter vs Tricopter </a:t>
            </a:r>
            <a:endParaRPr lang="en-US"/>
          </a:p>
        </p:txBody>
      </p:sp>
      <p:sp>
        <p:nvSpPr>
          <p:cNvPr id="3" name="Text Placeholder 2">
            <a:extLst>
              <a:ext uri="{FF2B5EF4-FFF2-40B4-BE49-F238E27FC236}">
                <a16:creationId xmlns:a16="http://schemas.microsoft.com/office/drawing/2014/main" id="{46F7E480-D775-62B5-B6B4-AC41370F729F}"/>
              </a:ext>
            </a:extLst>
          </p:cNvPr>
          <p:cNvSpPr>
            <a:spLocks noGrp="1"/>
          </p:cNvSpPr>
          <p:nvPr>
            <p:ph type="body" idx="1"/>
          </p:nvPr>
        </p:nvSpPr>
        <p:spPr>
          <a:xfrm>
            <a:off x="395536" y="894981"/>
            <a:ext cx="3600400" cy="229763"/>
          </a:xfrm>
        </p:spPr>
        <p:txBody>
          <a:bodyPr/>
          <a:lstStyle/>
          <a:p>
            <a:pPr algn="ctr"/>
            <a:r>
              <a:rPr lang="en-US">
                <a:solidFill>
                  <a:srgbClr val="7030A0"/>
                </a:solidFill>
              </a:rPr>
              <a:t>Quadcopter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6FFFF1AF-6112-1199-4CF2-B09D41F59DD1}"/>
                  </a:ext>
                </a:extLst>
              </p:cNvPr>
              <p:cNvSpPr>
                <a:spLocks noGrp="1"/>
              </p:cNvSpPr>
              <p:nvPr>
                <p:ph sz="half" idx="2"/>
              </p:nvPr>
            </p:nvSpPr>
            <p:spPr>
              <a:xfrm>
                <a:off x="179512" y="1124744"/>
                <a:ext cx="4320480" cy="4965212"/>
              </a:xfrm>
            </p:spPr>
            <p:style>
              <a:lnRef idx="2">
                <a:schemeClr val="dk1"/>
              </a:lnRef>
              <a:fillRef idx="1">
                <a:schemeClr val="lt1"/>
              </a:fillRef>
              <a:effectRef idx="0">
                <a:schemeClr val="dk1"/>
              </a:effectRef>
              <a:fontRef idx="minor">
                <a:schemeClr val="dk1"/>
              </a:fontRef>
            </p:style>
            <p:txBody>
              <a:bodyPr/>
              <a:lstStyle/>
              <a:p>
                <a:pPr marL="0" indent="0">
                  <a:buNone/>
                </a:pPr>
                <a:r>
                  <a:rPr lang="en-US" sz="1400" b="1" dirty="0">
                    <a:solidFill>
                      <a:srgbClr val="7030A0"/>
                    </a:solidFill>
                    <a:latin typeface="+mn-lt"/>
                  </a:rPr>
                  <a:t>Variables descriptions:</a:t>
                </a:r>
                <a:endParaRPr lang="en-US" sz="1400" i="1" dirty="0">
                  <a:latin typeface="Cambria Math" panose="02040503050406030204" pitchFamily="18" charset="0"/>
                </a:endParaRPr>
              </a:p>
              <a:p>
                <a:pPr>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𝑖</m:t>
                        </m:r>
                      </m:sub>
                    </m:sSub>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4</m:t>
                        </m:r>
                      </m:e>
                    </m:d>
                  </m:oMath>
                </a14:m>
                <a:r>
                  <a:rPr lang="en-US" sz="1400" dirty="0">
                    <a:solidFill>
                      <a:srgbClr val="000000"/>
                    </a:solidFill>
                  </a:rPr>
                  <a:t> are rotational speed of 4 rotors</a:t>
                </a:r>
              </a:p>
              <a:p>
                <a:pPr>
                  <a:buFont typeface="Wingdings" panose="05000000000000000000" pitchFamily="2" charset="2"/>
                  <a:buChar char="ü"/>
                </a:pPr>
                <a:r>
                  <a:rPr lang="en-US" sz="1400" dirty="0">
                    <a:solidFill>
                      <a:srgbClr val="000000"/>
                    </a:solidFill>
                  </a:rPr>
                  <a:t>F is the net force acting on quadcopter</a:t>
                </a:r>
              </a:p>
              <a:p>
                <a:pPr>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1</m:t>
                        </m:r>
                      </m:e>
                      <m:sub>
                        <m:r>
                          <a:rPr lang="en-US" sz="1400" b="0" i="1" smtClean="0">
                            <a:solidFill>
                              <a:srgbClr val="000000"/>
                            </a:solidFill>
                            <a:latin typeface="Cambria Math" panose="02040503050406030204" pitchFamily="18" charset="0"/>
                          </a:rPr>
                          <m:t>3</m:t>
                        </m:r>
                        <m:r>
                          <a:rPr lang="en-US" sz="1400" b="0" i="1" smtClean="0">
                            <a:solidFill>
                              <a:srgbClr val="000000"/>
                            </a:solidFill>
                            <a:latin typeface="Cambria Math" panose="02040503050406030204" pitchFamily="18" charset="0"/>
                          </a:rPr>
                          <m:t> </m:t>
                        </m:r>
                      </m:sub>
                    </m:sSub>
                    <m:r>
                      <m:rPr>
                        <m:sty m:val="p"/>
                      </m:rPr>
                      <a:rPr lang="en-US" sz="1400" b="0" i="0" smtClean="0">
                        <a:solidFill>
                          <a:srgbClr val="000000"/>
                        </a:solidFill>
                        <a:latin typeface="Cambria Math" panose="02040503050406030204" pitchFamily="18" charset="0"/>
                      </a:rPr>
                      <m:t>i</m:t>
                    </m:r>
                  </m:oMath>
                </a14:m>
                <a:r>
                  <a:rPr lang="en-US" sz="1400" dirty="0">
                    <a:solidFill>
                      <a:srgbClr val="000000"/>
                    </a:solidFill>
                  </a:rPr>
                  <a:t>s the identity matrix</a:t>
                </a:r>
              </a:p>
              <a:p>
                <a:pPr>
                  <a:buFont typeface="Wingdings" panose="05000000000000000000" pitchFamily="2" charset="2"/>
                  <a:buChar char="ü"/>
                </a:pPr>
                <a:r>
                  <a:rPr lang="en-US" sz="1400" dirty="0">
                    <a:solidFill>
                      <a:srgbClr val="000000"/>
                    </a:solidFill>
                  </a:rPr>
                  <a:t>a is the linear acceleration</a:t>
                </a:r>
              </a:p>
              <a:p>
                <a:pPr>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𝐼</m:t>
                        </m:r>
                      </m:e>
                      <m:sub>
                        <m:r>
                          <a:rPr lang="en-US" sz="1400" b="0" i="1" smtClean="0">
                            <a:solidFill>
                              <a:srgbClr val="000000"/>
                            </a:solidFill>
                            <a:latin typeface="Cambria Math" panose="02040503050406030204" pitchFamily="18" charset="0"/>
                          </a:rPr>
                          <m:t>3</m:t>
                        </m:r>
                      </m:sub>
                    </m:sSub>
                  </m:oMath>
                </a14:m>
                <a:r>
                  <a:rPr lang="en-US" sz="1400" dirty="0">
                    <a:solidFill>
                      <a:srgbClr val="000000"/>
                    </a:solidFill>
                  </a:rPr>
                  <a:t> is the moment of inertia</a:t>
                </a:r>
              </a:p>
              <a:p>
                <a:pPr>
                  <a:buFont typeface="Wingdings" panose="05000000000000000000" pitchFamily="2" charset="2"/>
                  <a:buChar char="ü"/>
                </a:pPr>
                <a14:m>
                  <m:oMath xmlns:m="http://schemas.openxmlformats.org/officeDocument/2006/math">
                    <m:r>
                      <a:rPr lang="en-US" sz="1400" b="0" i="1" smtClean="0">
                        <a:solidFill>
                          <a:srgbClr val="000000"/>
                        </a:solidFill>
                        <a:latin typeface="Cambria Math" panose="02040503050406030204" pitchFamily="18" charset="0"/>
                      </a:rPr>
                      <m:t>𝑣</m:t>
                    </m:r>
                    <m:r>
                      <a:rPr lang="en-US" sz="1400" b="0" i="1" smtClean="0">
                        <a:solidFill>
                          <a:srgbClr val="000000"/>
                        </a:solidFill>
                        <a:latin typeface="Cambria Math" panose="02040503050406030204" pitchFamily="18" charset="0"/>
                      </a:rPr>
                      <m:t> </m:t>
                    </m:r>
                  </m:oMath>
                </a14:m>
                <a:r>
                  <a:rPr lang="en-US" sz="1400" dirty="0">
                    <a:solidFill>
                      <a:srgbClr val="000000"/>
                    </a:solidFill>
                  </a:rPr>
                  <a:t>is the linear velocity</a:t>
                </a:r>
              </a:p>
              <a:p>
                <a:pPr>
                  <a:buFont typeface="Wingdings" panose="05000000000000000000" pitchFamily="2" charset="2"/>
                  <a:buChar char="ü"/>
                </a:pPr>
                <a14:m>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rPr>
                      <m:t>𝜏</m:t>
                    </m:r>
                  </m:oMath>
                </a14:m>
                <a:r>
                  <a:rPr lang="en-US" sz="1400" dirty="0">
                    <a:solidFill>
                      <a:srgbClr val="000000"/>
                    </a:solidFill>
                  </a:rPr>
                  <a:t> is the net torque</a:t>
                </a:r>
              </a:p>
              <a:p>
                <a:pPr>
                  <a:buFont typeface="Wingdings" panose="05000000000000000000" pitchFamily="2" charset="2"/>
                  <a:buChar char="ü"/>
                </a:pPr>
                <a14:m>
                  <m:oMath xmlns:m="http://schemas.openxmlformats.org/officeDocument/2006/math">
                    <m:r>
                      <a:rPr lang="en-US" sz="1400" i="1" smtClean="0">
                        <a:solidFill>
                          <a:srgbClr val="000000"/>
                        </a:solidFill>
                        <a:latin typeface="Cambria Math" panose="02040503050406030204" pitchFamily="18" charset="0"/>
                        <a:ea typeface="Cambria Math" panose="02040503050406030204" pitchFamily="18" charset="0"/>
                      </a:rPr>
                      <m:t>𝛼</m:t>
                    </m:r>
                  </m:oMath>
                </a14:m>
                <a:r>
                  <a:rPr lang="en-US" sz="1400" dirty="0">
                    <a:solidFill>
                      <a:srgbClr val="000000"/>
                    </a:solidFill>
                  </a:rPr>
                  <a:t> is angular acceleration</a:t>
                </a:r>
              </a:p>
              <a:p>
                <a:pPr marL="0" indent="0">
                  <a:buNone/>
                </a:pPr>
                <a14:m>
                  <m:oMath xmlns:m="http://schemas.openxmlformats.org/officeDocument/2006/math">
                    <m:d>
                      <m:dPr>
                        <m:begChr m:val="["/>
                        <m:endChr m:val="]"/>
                        <m:ctrlPr>
                          <a:rPr lang="en-US" sz="1400" i="1" smtClean="0">
                            <a:solidFill>
                              <a:srgbClr val="000000"/>
                            </a:solidFill>
                            <a:latin typeface="Cambria Math" panose="02040503050406030204" pitchFamily="18" charset="0"/>
                          </a:rPr>
                        </m:ctrlPr>
                      </m:dPr>
                      <m:e>
                        <m:eqArr>
                          <m:eqArrPr>
                            <m:ctrlPr>
                              <a:rPr lang="en-US" sz="1400" i="1" smtClean="0">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𝐹</m:t>
                            </m:r>
                          </m:e>
                          <m:e>
                            <m:r>
                              <a:rPr lang="en-US" sz="1400" i="1" smtClean="0">
                                <a:solidFill>
                                  <a:srgbClr val="000000"/>
                                </a:solidFill>
                                <a:latin typeface="Cambria Math" panose="02040503050406030204" pitchFamily="18" charset="0"/>
                                <a:ea typeface="Cambria Math" panose="02040503050406030204" pitchFamily="18" charset="0"/>
                              </a:rPr>
                              <m:t>𝜏</m:t>
                            </m:r>
                          </m:e>
                        </m:eqArr>
                      </m:e>
                    </m:d>
                  </m:oMath>
                </a14:m>
                <a:r>
                  <a:rPr lang="en-US" sz="1400" dirty="0">
                    <a:solidFill>
                      <a:srgbClr val="000000"/>
                    </a:solidFill>
                  </a:rPr>
                  <a:t>=</a:t>
                </a:r>
                <a14:m>
                  <m:oMath xmlns:m="http://schemas.openxmlformats.org/officeDocument/2006/math">
                    <m:d>
                      <m:dPr>
                        <m:begChr m:val="["/>
                        <m:endChr m:val="]"/>
                        <m:ctrlPr>
                          <a:rPr lang="en-US" sz="1400" i="1" dirty="0" smtClean="0">
                            <a:solidFill>
                              <a:srgbClr val="000000"/>
                            </a:solidFill>
                            <a:latin typeface="Cambria Math" panose="02040503050406030204" pitchFamily="18" charset="0"/>
                          </a:rPr>
                        </m:ctrlPr>
                      </m:dPr>
                      <m:e>
                        <m:m>
                          <m:mPr>
                            <m:mcs>
                              <m:mc>
                                <m:mcPr>
                                  <m:count m:val="2"/>
                                  <m:mcJc m:val="center"/>
                                </m:mcPr>
                              </m:mc>
                            </m:mcs>
                            <m:ctrlPr>
                              <a:rPr lang="en-US" sz="1400" i="1" dirty="0" smtClean="0">
                                <a:solidFill>
                                  <a:srgbClr val="000000"/>
                                </a:solidFill>
                                <a:latin typeface="Cambria Math" panose="02040503050406030204" pitchFamily="18" charset="0"/>
                              </a:rPr>
                            </m:ctrlPr>
                          </m:mPr>
                          <m:mr>
                            <m:e>
                              <m:r>
                                <m:rPr>
                                  <m:brk m:alnAt="7"/>
                                </m:rPr>
                                <a:rPr lang="en-US" sz="1400" b="0" i="1" dirty="0" smtClean="0">
                                  <a:solidFill>
                                    <a:srgbClr val="000000"/>
                                  </a:solidFill>
                                  <a:latin typeface="Cambria Math" panose="02040503050406030204" pitchFamily="18" charset="0"/>
                                </a:rPr>
                                <m:t>𝑚</m:t>
                              </m:r>
                              <m:sSub>
                                <m:sSubPr>
                                  <m:ctrlPr>
                                    <a:rPr lang="en-US" sz="1400" b="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1</m:t>
                                  </m:r>
                                </m:e>
                                <m:sub>
                                  <m:r>
                                    <a:rPr lang="en-US" sz="1400" b="0" i="1" dirty="0" smtClean="0">
                                      <a:solidFill>
                                        <a:srgbClr val="000000"/>
                                      </a:solidFill>
                                      <a:latin typeface="Cambria Math" panose="02040503050406030204" pitchFamily="18" charset="0"/>
                                    </a:rPr>
                                    <m:t>3</m:t>
                                  </m:r>
                                </m:sub>
                              </m:sSub>
                            </m:e>
                            <m:e>
                              <m:sSub>
                                <m:sSubPr>
                                  <m:ctrlPr>
                                    <a:rPr lang="en-US" sz="140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0</m:t>
                                  </m:r>
                                </m:e>
                                <m:sub>
                                  <m:r>
                                    <a:rPr lang="en-US" sz="1400" b="0" i="1" dirty="0" smtClean="0">
                                      <a:solidFill>
                                        <a:srgbClr val="000000"/>
                                      </a:solidFill>
                                      <a:latin typeface="Cambria Math" panose="02040503050406030204" pitchFamily="18" charset="0"/>
                                    </a:rPr>
                                    <m:t>3</m:t>
                                  </m:r>
                                </m:sub>
                              </m:sSub>
                            </m:e>
                          </m:mr>
                          <m:mr>
                            <m:e>
                              <m:sSub>
                                <m:sSubPr>
                                  <m:ctrlPr>
                                    <a:rPr lang="en-US" sz="140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0</m:t>
                                  </m:r>
                                </m:e>
                                <m:sub>
                                  <m:r>
                                    <a:rPr lang="en-US" sz="1400" b="0" i="1" dirty="0" smtClean="0">
                                      <a:solidFill>
                                        <a:srgbClr val="000000"/>
                                      </a:solidFill>
                                      <a:latin typeface="Cambria Math" panose="02040503050406030204" pitchFamily="18" charset="0"/>
                                    </a:rPr>
                                    <m:t>3</m:t>
                                  </m:r>
                                </m:sub>
                              </m:sSub>
                            </m:e>
                            <m:e>
                              <m:sSub>
                                <m:sSubPr>
                                  <m:ctrlPr>
                                    <a:rPr lang="en-US" sz="1400" i="1" dirty="0" smtClean="0">
                                      <a:solidFill>
                                        <a:srgbClr val="000000"/>
                                      </a:solidFill>
                                      <a:latin typeface="Cambria Math" panose="02040503050406030204" pitchFamily="18" charset="0"/>
                                    </a:rPr>
                                  </m:ctrlPr>
                                </m:sSubPr>
                                <m:e>
                                  <m:r>
                                    <a:rPr lang="en-US" sz="1400" b="0" i="1" dirty="0" smtClean="0">
                                      <a:solidFill>
                                        <a:srgbClr val="000000"/>
                                      </a:solidFill>
                                      <a:latin typeface="Cambria Math" panose="02040503050406030204" pitchFamily="18" charset="0"/>
                                    </a:rPr>
                                    <m:t>𝐼</m:t>
                                  </m:r>
                                </m:e>
                                <m:sub>
                                  <m:r>
                                    <a:rPr lang="en-US" sz="1400" b="0" i="1" dirty="0" smtClean="0">
                                      <a:solidFill>
                                        <a:srgbClr val="000000"/>
                                      </a:solidFill>
                                      <a:latin typeface="Cambria Math" panose="02040503050406030204" pitchFamily="18" charset="0"/>
                                    </a:rPr>
                                    <m:t>3</m:t>
                                  </m:r>
                                </m:sub>
                              </m:sSub>
                            </m:e>
                          </m:mr>
                        </m:m>
                      </m:e>
                    </m:d>
                    <m:d>
                      <m:dPr>
                        <m:begChr m:val="["/>
                        <m:endChr m:val="]"/>
                        <m:ctrlPr>
                          <a:rPr lang="en-US" sz="1400" i="1" dirty="0" smtClean="0">
                            <a:solidFill>
                              <a:srgbClr val="000000"/>
                            </a:solidFill>
                            <a:latin typeface="Cambria Math" panose="02040503050406030204" pitchFamily="18" charset="0"/>
                          </a:rPr>
                        </m:ctrlPr>
                      </m:dPr>
                      <m:e>
                        <m:eqArr>
                          <m:eqArrPr>
                            <m:ctrlPr>
                              <a:rPr lang="en-US" sz="1400" i="1" dirty="0" smtClean="0">
                                <a:solidFill>
                                  <a:srgbClr val="000000"/>
                                </a:solidFill>
                                <a:latin typeface="Cambria Math" panose="02040503050406030204" pitchFamily="18" charset="0"/>
                              </a:rPr>
                            </m:ctrlPr>
                          </m:eqArrPr>
                          <m:e>
                            <m:r>
                              <a:rPr lang="en-US" sz="1400" b="0" i="1" dirty="0" smtClean="0">
                                <a:solidFill>
                                  <a:srgbClr val="000000"/>
                                </a:solidFill>
                                <a:latin typeface="Cambria Math" panose="02040503050406030204" pitchFamily="18" charset="0"/>
                              </a:rPr>
                              <m:t>𝑎</m:t>
                            </m:r>
                          </m:e>
                          <m:e>
                            <m:r>
                              <a:rPr lang="en-US" sz="1400" i="1" smtClean="0">
                                <a:solidFill>
                                  <a:srgbClr val="000000"/>
                                </a:solidFill>
                                <a:latin typeface="Cambria Math" panose="02040503050406030204" pitchFamily="18" charset="0"/>
                                <a:ea typeface="Cambria Math" panose="02040503050406030204" pitchFamily="18" charset="0"/>
                              </a:rPr>
                              <m:t>𝛼</m:t>
                            </m:r>
                          </m:e>
                        </m:eqArr>
                      </m:e>
                    </m:d>
                    <m:r>
                      <a:rPr lang="en-US" sz="1400" b="0" i="1" dirty="0" smtClean="0">
                        <a:solidFill>
                          <a:srgbClr val="000000"/>
                        </a:solidFill>
                        <a:latin typeface="Cambria Math" panose="02040503050406030204" pitchFamily="18" charset="0"/>
                      </a:rPr>
                      <m:t>+</m:t>
                    </m:r>
                    <m:d>
                      <m:dPr>
                        <m:begChr m:val="["/>
                        <m:endChr m:val="]"/>
                        <m:ctrlPr>
                          <a:rPr lang="en-US" sz="1400" b="0" i="1" dirty="0" smtClean="0">
                            <a:solidFill>
                              <a:srgbClr val="000000"/>
                            </a:solidFill>
                            <a:latin typeface="Cambria Math" panose="02040503050406030204" pitchFamily="18" charset="0"/>
                          </a:rPr>
                        </m:ctrlPr>
                      </m:dPr>
                      <m:e>
                        <m:eqArr>
                          <m:eqArrPr>
                            <m:ctrlPr>
                              <a:rPr lang="en-US" sz="1400" b="0" i="1" dirty="0" smtClean="0">
                                <a:solidFill>
                                  <a:srgbClr val="000000"/>
                                </a:solidFill>
                                <a:latin typeface="Cambria Math" panose="02040503050406030204" pitchFamily="18" charset="0"/>
                              </a:rPr>
                            </m:ctrlPr>
                          </m:eqArrPr>
                          <m:e>
                            <m:r>
                              <a:rPr lang="en-US" sz="1400" b="0" i="1" dirty="0" smtClean="0">
                                <a:solidFill>
                                  <a:srgbClr val="000000"/>
                                </a:solidFill>
                                <a:latin typeface="Cambria Math" panose="02040503050406030204" pitchFamily="18" charset="0"/>
                              </a:rPr>
                              <m:t>0</m:t>
                            </m:r>
                          </m:e>
                          <m:e>
                            <m:r>
                              <a:rPr lang="en-US" sz="1400" i="1" smtClean="0">
                                <a:solidFill>
                                  <a:srgbClr val="000000"/>
                                </a:solidFill>
                                <a:latin typeface="Cambria Math" panose="02040503050406030204" pitchFamily="18" charset="0"/>
                                <a:ea typeface="Cambria Math" panose="02040503050406030204" pitchFamily="18" charset="0"/>
                              </a:rPr>
                              <m:t>𝜔</m:t>
                            </m:r>
                            <m:r>
                              <a:rPr lang="en-US" sz="1400" i="1" smtClean="0">
                                <a:solidFill>
                                  <a:srgbClr val="000000"/>
                                </a:solidFill>
                                <a:latin typeface="Cambria Math" panose="02040503050406030204" pitchFamily="18" charset="0"/>
                                <a:ea typeface="Cambria Math" panose="02040503050406030204" pitchFamily="18" charset="0"/>
                              </a:rPr>
                              <m:t>×</m:t>
                            </m:r>
                            <m:sSub>
                              <m:sSubPr>
                                <m:ctrlPr>
                                  <a:rPr lang="en-US" sz="140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𝐼</m:t>
                                </m:r>
                              </m:e>
                              <m:sub>
                                <m:r>
                                  <a:rPr lang="en-US" sz="1400" b="0" i="1" smtClean="0">
                                    <a:solidFill>
                                      <a:srgbClr val="000000"/>
                                    </a:solidFill>
                                    <a:latin typeface="Cambria Math" panose="02040503050406030204" pitchFamily="18" charset="0"/>
                                    <a:ea typeface="Cambria Math" panose="02040503050406030204" pitchFamily="18" charset="0"/>
                                  </a:rPr>
                                  <m:t>3</m:t>
                                </m:r>
                              </m:sub>
                            </m:sSub>
                            <m:r>
                              <a:rPr lang="en-US" sz="1400" i="1" smtClean="0">
                                <a:solidFill>
                                  <a:srgbClr val="000000"/>
                                </a:solidFill>
                                <a:latin typeface="Cambria Math" panose="02040503050406030204" pitchFamily="18" charset="0"/>
                                <a:ea typeface="Cambria Math" panose="02040503050406030204" pitchFamily="18" charset="0"/>
                              </a:rPr>
                              <m:t>𝜔</m:t>
                            </m:r>
                          </m:e>
                        </m:eqArr>
                      </m:e>
                    </m:d>
                  </m:oMath>
                </a14:m>
                <a:endParaRPr lang="en-US" sz="1400" dirty="0"/>
              </a:p>
              <a:p>
                <a:pPr marL="0" indent="0">
                  <a:buNone/>
                </a:pPr>
                <a14:m>
                  <m:oMath xmlns:m="http://schemas.openxmlformats.org/officeDocument/2006/math">
                    <m:r>
                      <a:rPr lang="en-US" sz="1400" b="0" i="1" smtClean="0">
                        <a:solidFill>
                          <a:srgbClr val="000000"/>
                        </a:solidFill>
                        <a:latin typeface="Cambria Math" panose="02040503050406030204" pitchFamily="18" charset="0"/>
                      </a:rPr>
                      <m:t>𝑇</m:t>
                    </m:r>
                  </m:oMath>
                </a14:m>
                <a:r>
                  <a:rPr lang="en-US" sz="1400" dirty="0">
                    <a:solidFill>
                      <a:srgbClr val="000000"/>
                    </a:solidFill>
                    <a:latin typeface="+mn-lt"/>
                  </a:rPr>
                  <a:t>=</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3</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4</m:t>
                        </m:r>
                      </m:sub>
                    </m:sSub>
                  </m:oMath>
                </a14:m>
                <a:r>
                  <a:rPr lang="en-US" sz="1400" dirty="0">
                    <a:solidFill>
                      <a:srgbClr val="000000"/>
                    </a:solidFill>
                    <a:latin typeface="+mn-lt"/>
                  </a:rPr>
                  <a:t>,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𝑓</m:t>
                        </m:r>
                      </m:e>
                      <m:sub>
                        <m:r>
                          <a:rPr lang="en-US" sz="1400" i="1">
                            <a:solidFill>
                              <a:srgbClr val="000000"/>
                            </a:solidFill>
                            <a:latin typeface="Cambria Math" panose="02040503050406030204" pitchFamily="18" charset="0"/>
                          </a:rPr>
                          <m:t>𝑖</m:t>
                        </m:r>
                      </m:sub>
                    </m:sSub>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𝑏</m:t>
                    </m:r>
                    <m:sSup>
                      <m:sSupPr>
                        <m:ctrlPr>
                          <a:rPr lang="en-US" sz="1400" i="1">
                            <a:solidFill>
                              <a:srgbClr val="000000"/>
                            </a:solidFill>
                            <a:latin typeface="Cambria Math" panose="02040503050406030204" pitchFamily="18" charset="0"/>
                          </a:rPr>
                        </m:ctrlPr>
                      </m:sSup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𝑤</m:t>
                            </m:r>
                          </m:e>
                          <m:sub>
                            <m:r>
                              <a:rPr lang="en-US" sz="1400" i="1">
                                <a:solidFill>
                                  <a:srgbClr val="000000"/>
                                </a:solidFill>
                                <a:latin typeface="Cambria Math" panose="02040503050406030204" pitchFamily="18" charset="0"/>
                              </a:rPr>
                              <m:t>𝑖</m:t>
                            </m:r>
                          </m:sub>
                        </m:sSub>
                      </m:e>
                      <m:sup>
                        <m:r>
                          <a:rPr lang="en-US" sz="1400" i="1">
                            <a:solidFill>
                              <a:srgbClr val="000000"/>
                            </a:solidFill>
                            <a:latin typeface="Cambria Math" panose="02040503050406030204" pitchFamily="18" charset="0"/>
                          </a:rPr>
                          <m:t>2</m:t>
                        </m:r>
                      </m:sup>
                    </m:sSup>
                    <m:r>
                      <a:rPr lang="en-US" sz="1400" i="1">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𝑖</m:t>
                    </m:r>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1</m:t>
                    </m:r>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4</m:t>
                    </m:r>
                  </m:oMath>
                </a14:m>
                <a:r>
                  <a:rPr lang="en-US" sz="1400" dirty="0">
                    <a:solidFill>
                      <a:srgbClr val="000000"/>
                    </a:solidFill>
                  </a:rPr>
                  <a:t> (b is a thrust factor) and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𝑅</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𝑖</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𝑑</m:t>
                    </m:r>
                    <m:sSubSup>
                      <m:sSubSupPr>
                        <m:ctrlPr>
                          <a:rPr lang="en-US" sz="1400" b="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𝑖</m:t>
                        </m:r>
                      </m:sub>
                      <m:sup>
                        <m:r>
                          <a:rPr lang="en-US" sz="1400" b="0" i="1" smtClean="0">
                            <a:solidFill>
                              <a:srgbClr val="000000"/>
                            </a:solidFill>
                            <a:latin typeface="Cambria Math" panose="02040503050406030204" pitchFamily="18" charset="0"/>
                          </a:rPr>
                          <m:t>2</m:t>
                        </m:r>
                      </m:sup>
                    </m:sSubSup>
                  </m:oMath>
                </a14:m>
                <a:r>
                  <a:rPr lang="en-US" sz="1400" dirty="0">
                    <a:solidFill>
                      <a:srgbClr val="000000"/>
                    </a:solidFill>
                    <a:latin typeface="+mn-lt"/>
                  </a:rPr>
                  <a:t>  in which d is drag factor</a:t>
                </a: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1200" i="1" smtClean="0">
                              <a:solidFill>
                                <a:srgbClr val="000000"/>
                              </a:solidFill>
                              <a:latin typeface="Cambria Math" panose="02040503050406030204" pitchFamily="18" charset="0"/>
                            </a:rPr>
                          </m:ctrlPr>
                        </m:naryPr>
                        <m:sub/>
                        <m:sup/>
                        <m:e>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𝐹</m:t>
                              </m:r>
                            </m:e>
                            <m:sub>
                              <m:r>
                                <a:rPr lang="en-US" sz="1200" b="0" i="1" smtClean="0">
                                  <a:solidFill>
                                    <a:srgbClr val="000000"/>
                                  </a:solidFill>
                                  <a:latin typeface="Cambria Math" panose="02040503050406030204" pitchFamily="18" charset="0"/>
                                </a:rPr>
                                <m:t>𝐼</m:t>
                              </m:r>
                            </m:sub>
                          </m:sSub>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eqArr>
                                <m:eqArrPr>
                                  <m:ctrlPr>
                                    <a:rPr lang="en-US" sz="1200" b="0" i="1" smtClean="0">
                                      <a:solidFill>
                                        <a:srgbClr val="000000"/>
                                      </a:solidFill>
                                      <a:latin typeface="Cambria Math" panose="02040503050406030204" pitchFamily="18" charset="0"/>
                                    </a:rPr>
                                  </m:ctrlPr>
                                </m:eqArrPr>
                                <m:e>
                                  <m:r>
                                    <a:rPr lang="en-US" sz="1200" b="0" i="1" smtClean="0">
                                      <a:solidFill>
                                        <a:srgbClr val="000000"/>
                                      </a:solidFill>
                                      <a:latin typeface="Cambria Math" panose="02040503050406030204" pitchFamily="18" charset="0"/>
                                    </a:rPr>
                                    <m:t>0</m:t>
                                  </m:r>
                                </m:e>
                                <m:e>
                                  <m:r>
                                    <a:rPr lang="en-US" sz="1200" b="0" i="1" smtClean="0">
                                      <a:solidFill>
                                        <a:srgbClr val="000000"/>
                                      </a:solidFill>
                                      <a:latin typeface="Cambria Math" panose="02040503050406030204" pitchFamily="18" charset="0"/>
                                    </a:rPr>
                                    <m:t>0</m:t>
                                  </m:r>
                                </m:e>
                                <m:e>
                                  <m:r>
                                    <a:rPr lang="en-US" sz="1200" b="0" i="1" smtClean="0">
                                      <a:solidFill>
                                        <a:srgbClr val="000000"/>
                                      </a:solidFill>
                                      <a:latin typeface="Cambria Math" panose="02040503050406030204" pitchFamily="18" charset="0"/>
                                    </a:rPr>
                                    <m:t>𝑚𝑔</m:t>
                                  </m:r>
                                </m:e>
                              </m:eqArr>
                            </m:e>
                          </m:d>
                        </m:e>
                      </m:nary>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𝐼</m:t>
                          </m:r>
                        </m:e>
                        <m: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𝑅</m:t>
                              </m:r>
                            </m:e>
                            <m:sub>
                              <m:r>
                                <a:rPr lang="en-US" sz="1200" b="0" i="1" smtClean="0">
                                  <a:solidFill>
                                    <a:srgbClr val="000000"/>
                                  </a:solidFill>
                                  <a:latin typeface="Cambria Math" panose="02040503050406030204" pitchFamily="18" charset="0"/>
                                </a:rPr>
                                <m:t>𝐵</m:t>
                              </m:r>
                            </m:sub>
                          </m:sSub>
                        </m:sub>
                      </m:sSub>
                      <m:d>
                        <m:dPr>
                          <m:ctrlPr>
                            <a:rPr lang="en-US" sz="1200" b="0" i="1" smtClean="0">
                              <a:solidFill>
                                <a:srgbClr val="000000"/>
                              </a:solidFill>
                              <a:latin typeface="Cambria Math" panose="02040503050406030204" pitchFamily="18" charset="0"/>
                            </a:rPr>
                          </m:ctrlPr>
                        </m:dPr>
                        <m:e>
                          <m:r>
                            <a:rPr lang="en-US" sz="1200" b="0" i="1" smtClean="0">
                              <a:solidFill>
                                <a:srgbClr val="000000"/>
                              </a:solidFill>
                              <a:latin typeface="Cambria Math" panose="02040503050406030204" pitchFamily="18" charset="0"/>
                              <a:ea typeface="Cambria Math" panose="02040503050406030204" pitchFamily="18" charset="0"/>
                            </a:rPr>
                            <m:t>𝜑</m:t>
                          </m:r>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𝜓</m:t>
                          </m:r>
                        </m:e>
                      </m:d>
                      <m:d>
                        <m:dPr>
                          <m:ctrlPr>
                            <a:rPr lang="en-US" sz="1200" b="0" i="1" smtClean="0">
                              <a:solidFill>
                                <a:srgbClr val="000000"/>
                              </a:solidFill>
                              <a:latin typeface="Cambria Math" panose="02040503050406030204" pitchFamily="18" charset="0"/>
                              <a:ea typeface="Cambria Math" panose="02040503050406030204" pitchFamily="18" charset="0"/>
                            </a:rPr>
                          </m:ctrlPr>
                        </m:dPr>
                        <m:e>
                          <m:eqArr>
                            <m:eqArrPr>
                              <m:ctrlPr>
                                <a:rPr lang="en-US" sz="1200" b="0" i="1" smtClean="0">
                                  <a:solidFill>
                                    <a:srgbClr val="000000"/>
                                  </a:solidFill>
                                  <a:latin typeface="Cambria Math" panose="02040503050406030204" pitchFamily="18" charset="0"/>
                                  <a:ea typeface="Cambria Math" panose="02040503050406030204" pitchFamily="18" charset="0"/>
                                </a:rPr>
                              </m:ctrlPr>
                            </m:eqArrPr>
                            <m:e>
                              <m:r>
                                <a:rPr lang="en-US" sz="1200" b="0" i="1" smtClean="0">
                                  <a:solidFill>
                                    <a:srgbClr val="000000"/>
                                  </a:solidFill>
                                  <a:latin typeface="Cambria Math" panose="02040503050406030204" pitchFamily="18" charset="0"/>
                                  <a:ea typeface="Cambria Math" panose="02040503050406030204" pitchFamily="18" charset="0"/>
                                </a:rPr>
                                <m:t>0</m:t>
                              </m:r>
                            </m:e>
                            <m:e>
                              <m:r>
                                <a:rPr lang="en-US" sz="1200" b="0" i="1" smtClean="0">
                                  <a:solidFill>
                                    <a:srgbClr val="000000"/>
                                  </a:solidFill>
                                  <a:latin typeface="Cambria Math" panose="02040503050406030204" pitchFamily="18" charset="0"/>
                                </a:rPr>
                                <m:t>0</m:t>
                              </m:r>
                            </m:e>
                            <m:e>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𝑇</m:t>
                              </m:r>
                            </m:e>
                          </m:eqArr>
                        </m:e>
                      </m:d>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𝐹</m:t>
                          </m:r>
                        </m:e>
                        <m:sub>
                          <m:r>
                            <a:rPr lang="en-US" sz="1200" i="1">
                              <a:solidFill>
                                <a:srgbClr val="000000"/>
                              </a:solidFill>
                              <a:latin typeface="Cambria Math" panose="02040503050406030204" pitchFamily="18" charset="0"/>
                            </a:rPr>
                            <m:t>𝐴</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𝐹</m:t>
                          </m:r>
                        </m:e>
                        <m:sub>
                          <m:r>
                            <a:rPr lang="en-US" sz="1200" i="1">
                              <a:solidFill>
                                <a:srgbClr val="000000"/>
                              </a:solidFill>
                              <a:latin typeface="Cambria Math" panose="02040503050406030204" pitchFamily="18" charset="0"/>
                            </a:rPr>
                            <m:t>𝐷</m:t>
                          </m:r>
                        </m:sub>
                      </m:sSub>
                    </m:oMath>
                  </m:oMathPara>
                </a14:m>
                <a:endParaRPr lang="en-US" sz="1200" dirty="0">
                  <a:solidFill>
                    <a:srgbClr val="000000"/>
                  </a:solidFill>
                </a:endParaRPr>
              </a:p>
              <a:p>
                <a:pPr marL="0" indent="0">
                  <a:buNone/>
                </a:pPr>
                <a14:m>
                  <m:oMathPara xmlns:m="http://schemas.openxmlformats.org/officeDocument/2006/math">
                    <m:oMathParaPr>
                      <m:jc m:val="left"/>
                    </m:oMathParaPr>
                    <m:oMath xmlns:m="http://schemas.openxmlformats.org/officeDocument/2006/math">
                      <m:nary>
                        <m:naryPr>
                          <m:chr m:val="∑"/>
                          <m:subHide m:val="on"/>
                          <m:supHide m:val="on"/>
                          <m:ctrlPr>
                            <a:rPr lang="en-US" sz="1200" i="1" smtClean="0">
                              <a:solidFill>
                                <a:srgbClr val="000000"/>
                              </a:solidFill>
                              <a:latin typeface="Cambria Math" panose="02040503050406030204" pitchFamily="18" charset="0"/>
                            </a:rPr>
                          </m:ctrlPr>
                        </m:naryPr>
                        <m:sub/>
                        <m:sup/>
                        <m:e>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𝐹</m:t>
                              </m:r>
                            </m:e>
                            <m:sub>
                              <m:r>
                                <a:rPr lang="en-US" sz="1200" b="0" i="1" smtClean="0">
                                  <a:solidFill>
                                    <a:srgbClr val="000000"/>
                                  </a:solidFill>
                                  <a:latin typeface="Cambria Math" panose="02040503050406030204" pitchFamily="18" charset="0"/>
                                </a:rPr>
                                <m:t>𝐼</m:t>
                              </m:r>
                            </m:sub>
                          </m:sSub>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eqArr>
                                <m:eqArrPr>
                                  <m:ctrlPr>
                                    <a:rPr lang="en-US" sz="1200" b="0" i="1" smtClean="0">
                                      <a:solidFill>
                                        <a:srgbClr val="000000"/>
                                      </a:solidFill>
                                      <a:latin typeface="Cambria Math" panose="02040503050406030204" pitchFamily="18" charset="0"/>
                                    </a:rPr>
                                  </m:ctrlPr>
                                </m:eqArrPr>
                                <m:e>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𝐿</m:t>
                                      </m:r>
                                    </m:e>
                                    <m:sub>
                                      <m:r>
                                        <a:rPr lang="en-US" sz="1200" b="0" i="1" smtClean="0">
                                          <a:solidFill>
                                            <a:srgbClr val="000000"/>
                                          </a:solidFill>
                                          <a:latin typeface="Cambria Math" panose="02040503050406030204" pitchFamily="18" charset="0"/>
                                          <a:ea typeface="Cambria Math" panose="02040503050406030204" pitchFamily="18" charset="0"/>
                                        </a:rPr>
                                        <m:t>𝜑</m:t>
                                      </m:r>
                                    </m:sub>
                                  </m:sSub>
                                </m:e>
                                <m:e>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𝐿</m:t>
                                      </m:r>
                                    </m:e>
                                    <m:sub>
                                      <m:r>
                                        <a:rPr lang="en-US" sz="1200" b="0" i="1" smtClean="0">
                                          <a:solidFill>
                                            <a:srgbClr val="000000"/>
                                          </a:solidFill>
                                          <a:latin typeface="Cambria Math" panose="02040503050406030204" pitchFamily="18" charset="0"/>
                                          <a:ea typeface="Cambria Math" panose="02040503050406030204" pitchFamily="18" charset="0"/>
                                        </a:rPr>
                                        <m:t>𝜃</m:t>
                                      </m:r>
                                    </m:sub>
                                  </m:sSub>
                                </m:e>
                                <m:e>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𝐿</m:t>
                                      </m:r>
                                    </m:e>
                                    <m:sub>
                                      <m:r>
                                        <a:rPr lang="en-US" sz="1200" b="0" i="1" smtClean="0">
                                          <a:solidFill>
                                            <a:srgbClr val="000000"/>
                                          </a:solidFill>
                                          <a:latin typeface="Cambria Math" panose="02040503050406030204" pitchFamily="18" charset="0"/>
                                          <a:ea typeface="Cambria Math" panose="02040503050406030204" pitchFamily="18" charset="0"/>
                                        </a:rPr>
                                        <m:t>𝜓</m:t>
                                      </m:r>
                                    </m:sub>
                                  </m:sSub>
                                </m:e>
                              </m:eqArr>
                            </m:e>
                          </m:d>
                        </m:e>
                      </m:nary>
                      <m:r>
                        <a:rPr lang="en-US" sz="1200" b="0" i="1" smtClean="0">
                          <a:solidFill>
                            <a:srgbClr val="000000"/>
                          </a:solidFill>
                          <a:latin typeface="Cambria Math" panose="02040503050406030204" pitchFamily="18" charset="0"/>
                        </a:rPr>
                        <m:t>+</m:t>
                      </m:r>
                      <m:d>
                        <m:dPr>
                          <m:ctrlPr>
                            <a:rPr lang="en-US" sz="1200" i="1">
                              <a:solidFill>
                                <a:srgbClr val="000000"/>
                              </a:solidFill>
                              <a:latin typeface="Cambria Math" panose="02040503050406030204" pitchFamily="18" charset="0"/>
                            </a:rPr>
                          </m:ctrlPr>
                        </m:dPr>
                        <m:e>
                          <m:eqArr>
                            <m:eqArrPr>
                              <m:ctrlPr>
                                <a:rPr lang="en-US" sz="1200" i="1">
                                  <a:solidFill>
                                    <a:srgbClr val="000000"/>
                                  </a:solidFill>
                                  <a:latin typeface="Cambria Math" panose="02040503050406030204" pitchFamily="18" charset="0"/>
                                </a:rPr>
                              </m:ctrlPr>
                            </m:eqArrPr>
                            <m:e>
                              <m:sSub>
                                <m:sSubPr>
                                  <m:ctrlPr>
                                    <a:rPr lang="en-US" sz="1200" i="1">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i="1" smtClean="0">
                                      <a:solidFill>
                                        <a:srgbClr val="000000"/>
                                      </a:solidFill>
                                      <a:latin typeface="Cambria Math" panose="02040503050406030204" pitchFamily="18" charset="0"/>
                                      <a:ea typeface="Cambria Math" panose="02040503050406030204" pitchFamily="18" charset="0"/>
                                    </a:rPr>
                                    <m:t>𝜑</m:t>
                                  </m:r>
                                </m:sub>
                              </m:sSub>
                            </m:e>
                            <m:e>
                              <m:sSub>
                                <m:sSubPr>
                                  <m:ctrlPr>
                                    <a:rPr lang="en-US" sz="1200" i="1">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i="1" smtClean="0">
                                      <a:solidFill>
                                        <a:srgbClr val="000000"/>
                                      </a:solidFill>
                                      <a:latin typeface="Cambria Math" panose="02040503050406030204" pitchFamily="18" charset="0"/>
                                      <a:ea typeface="Cambria Math" panose="02040503050406030204" pitchFamily="18" charset="0"/>
                                    </a:rPr>
                                    <m:t>𝜃</m:t>
                                  </m:r>
                                </m:sub>
                              </m:sSub>
                            </m:e>
                            <m:e>
                              <m:sSub>
                                <m:sSubPr>
                                  <m:ctrlPr>
                                    <a:rPr lang="en-US" sz="1200" i="1">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i="1" smtClean="0">
                                      <a:solidFill>
                                        <a:srgbClr val="000000"/>
                                      </a:solidFill>
                                      <a:latin typeface="Cambria Math" panose="02040503050406030204" pitchFamily="18" charset="0"/>
                                      <a:ea typeface="Cambria Math" panose="02040503050406030204" pitchFamily="18" charset="0"/>
                                    </a:rPr>
                                    <m:t>𝜓</m:t>
                                  </m:r>
                                </m:sub>
                              </m:sSub>
                            </m:e>
                          </m:eqArr>
                        </m:e>
                      </m:d>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i="1">
                              <a:solidFill>
                                <a:srgbClr val="000000"/>
                              </a:solidFill>
                              <a:latin typeface="Cambria Math" panose="02040503050406030204" pitchFamily="18" charset="0"/>
                            </a:rPr>
                            <m:t>𝐴</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i="1">
                              <a:solidFill>
                                <a:srgbClr val="000000"/>
                              </a:solidFill>
                              <a:latin typeface="Cambria Math" panose="02040503050406030204" pitchFamily="18" charset="0"/>
                            </a:rPr>
                            <m:t>𝐷</m:t>
                          </m:r>
                        </m:sub>
                      </m:sSub>
                    </m:oMath>
                  </m:oMathPara>
                </a14:m>
                <a:endParaRPr lang="en-US" sz="1200" dirty="0">
                  <a:solidFill>
                    <a:srgbClr val="000000"/>
                  </a:solidFill>
                </a:endParaRPr>
              </a:p>
              <a:p>
                <a:pPr algn="just">
                  <a:buFont typeface="Wingdings" panose="05000000000000000000" pitchFamily="2" charset="2"/>
                  <a:buChar char="Ø"/>
                </a:pPr>
                <a:r>
                  <a:rPr lang="en-US" sz="1200" dirty="0">
                    <a:solidFill>
                      <a:srgbClr val="7030A0"/>
                    </a:solidFill>
                  </a:rPr>
                  <a:t>In quadcopter we have 4 control  inputs which are F in z direction and 3 moment inputs.</a:t>
                </a:r>
              </a:p>
              <a:p>
                <a:pPr marL="0" indent="0">
                  <a:buNone/>
                </a:pPr>
                <a:endParaRPr lang="en-US" sz="1400" dirty="0"/>
              </a:p>
              <a:p>
                <a:pPr marL="0" indent="0">
                  <a:buNone/>
                </a:pPr>
                <a:endParaRPr lang="en-US" sz="1400" dirty="0"/>
              </a:p>
            </p:txBody>
          </p:sp>
        </mc:Choice>
        <mc:Fallback xmlns="">
          <p:sp>
            <p:nvSpPr>
              <p:cNvPr id="4" name="Content Placeholder 3">
                <a:extLst>
                  <a:ext uri="{FF2B5EF4-FFF2-40B4-BE49-F238E27FC236}">
                    <a16:creationId xmlns:a16="http://schemas.microsoft.com/office/drawing/2014/main" id="{6FFFF1AF-6112-1199-4CF2-B09D41F59DD1}"/>
                  </a:ext>
                </a:extLst>
              </p:cNvPr>
              <p:cNvSpPr>
                <a:spLocks noGrp="1" noRot="1" noChangeAspect="1" noMove="1" noResize="1" noEditPoints="1" noAdjustHandles="1" noChangeArrowheads="1" noChangeShapeType="1" noTextEdit="1"/>
              </p:cNvSpPr>
              <p:nvPr>
                <p:ph sz="half" idx="2"/>
              </p:nvPr>
            </p:nvSpPr>
            <p:spPr>
              <a:xfrm>
                <a:off x="179512" y="1124744"/>
                <a:ext cx="4320480" cy="4965212"/>
              </a:xfrm>
              <a:blipFill>
                <a:blip r:embed="rId3"/>
                <a:stretch>
                  <a:fillRect l="-140"/>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4B988228-0EAA-F6C2-4E3A-6D7AD14A23D2}"/>
              </a:ext>
            </a:extLst>
          </p:cNvPr>
          <p:cNvSpPr>
            <a:spLocks noGrp="1"/>
          </p:cNvSpPr>
          <p:nvPr>
            <p:ph type="body" sz="quarter" idx="3"/>
          </p:nvPr>
        </p:nvSpPr>
        <p:spPr>
          <a:xfrm>
            <a:off x="4716016" y="894981"/>
            <a:ext cx="3754760" cy="229763"/>
          </a:xfrm>
        </p:spPr>
        <p:txBody>
          <a:bodyPr/>
          <a:lstStyle/>
          <a:p>
            <a:pPr algn="ctr"/>
            <a:r>
              <a:rPr lang="en-US" err="1">
                <a:solidFill>
                  <a:srgbClr val="7030A0"/>
                </a:solidFill>
              </a:rPr>
              <a:t>Tricopter</a:t>
            </a:r>
            <a:endParaRPr lang="en-US">
              <a:solidFill>
                <a:srgbClr val="7030A0"/>
              </a:solidFill>
            </a:endParaRP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863C5EA1-2598-DF63-7AC8-37D2DB527E17}"/>
                  </a:ext>
                </a:extLst>
              </p:cNvPr>
              <p:cNvSpPr>
                <a:spLocks noGrp="1"/>
              </p:cNvSpPr>
              <p:nvPr>
                <p:ph sz="quarter" idx="4"/>
              </p:nvPr>
            </p:nvSpPr>
            <p:spPr>
              <a:xfrm>
                <a:off x="4644010" y="1124744"/>
                <a:ext cx="4355976" cy="4926533"/>
              </a:xfrm>
            </p:spPr>
            <p:style>
              <a:lnRef idx="2">
                <a:schemeClr val="dk1"/>
              </a:lnRef>
              <a:fillRef idx="1">
                <a:schemeClr val="lt1"/>
              </a:fillRef>
              <a:effectRef idx="0">
                <a:schemeClr val="dk1"/>
              </a:effectRef>
              <a:fontRef idx="minor">
                <a:schemeClr val="dk1"/>
              </a:fontRef>
            </p:style>
            <p:txBody>
              <a:bodyPr/>
              <a:lstStyle/>
              <a:p>
                <a:pPr marL="0" indent="0" algn="just">
                  <a:buNone/>
                </a:pPr>
                <a:r>
                  <a:rPr lang="en-US" sz="1400" b="1" dirty="0">
                    <a:solidFill>
                      <a:srgbClr val="7030A0"/>
                    </a:solidFill>
                    <a:latin typeface="+mn-lt"/>
                  </a:rPr>
                  <a:t>Variables descriptions:</a:t>
                </a:r>
              </a:p>
              <a:p>
                <a:pPr algn="just">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𝑖</m:t>
                        </m:r>
                      </m:sub>
                    </m:sSub>
                    <m:d>
                      <m:dPr>
                        <m:ctrlPr>
                          <a:rPr lang="en-US" sz="1400" b="0" i="1" smtClean="0">
                            <a:solidFill>
                              <a:srgbClr val="000000"/>
                            </a:solidFill>
                            <a:latin typeface="Cambria Math" panose="02040503050406030204" pitchFamily="18" charset="0"/>
                          </a:rPr>
                        </m:ctrlPr>
                      </m:dPr>
                      <m:e>
                        <m:r>
                          <a:rPr lang="en-US" sz="1400" b="0" i="1" smtClean="0">
                            <a:solidFill>
                              <a:srgbClr val="000000"/>
                            </a:solidFill>
                            <a:latin typeface="Cambria Math" panose="02040503050406030204" pitchFamily="18" charset="0"/>
                          </a:rPr>
                          <m:t>𝑖</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1</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5</m:t>
                        </m:r>
                      </m:e>
                    </m:d>
                  </m:oMath>
                </a14:m>
                <a:r>
                  <a:rPr lang="en-US" sz="1400" dirty="0">
                    <a:solidFill>
                      <a:srgbClr val="000000"/>
                    </a:solidFill>
                    <a:latin typeface="+mn-lt"/>
                  </a:rPr>
                  <a:t> are rotational speed of 5 rotors</a:t>
                </a:r>
              </a:p>
              <a:p>
                <a:pPr marL="0" indent="0" algn="just">
                  <a:buNone/>
                </a:pPr>
                <a14:m>
                  <m:oMathPara xmlns:m="http://schemas.openxmlformats.org/officeDocument/2006/math">
                    <m:oMathParaPr>
                      <m:jc m:val="center"/>
                    </m:oMathParaPr>
                    <m:oMath xmlns:m="http://schemas.openxmlformats.org/officeDocument/2006/math">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𝑤</m:t>
                          </m:r>
                        </m:e>
                        <m:sub>
                          <m:r>
                            <a:rPr lang="en-US" sz="1400" b="0" i="1" smtClean="0">
                              <a:solidFill>
                                <a:srgbClr val="7030A0"/>
                              </a:solidFill>
                              <a:latin typeface="Cambria Math" panose="02040503050406030204" pitchFamily="18" charset="0"/>
                            </a:rPr>
                            <m:t>2</m:t>
                          </m:r>
                        </m:sub>
                      </m:sSub>
                      <m:r>
                        <a:rPr lang="en-US" sz="1400" b="0" i="1" smtClean="0">
                          <a:solidFill>
                            <a:srgbClr val="7030A0"/>
                          </a:solidFill>
                          <a:latin typeface="Cambria Math" panose="02040503050406030204" pitchFamily="18" charset="0"/>
                        </a:rPr>
                        <m:t>=</m:t>
                      </m:r>
                      <m:sSub>
                        <m:sSubPr>
                          <m:ctrlPr>
                            <a:rPr lang="en-US" sz="1400" b="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𝑤</m:t>
                          </m:r>
                        </m:e>
                        <m:sub>
                          <m:r>
                            <a:rPr lang="en-US" sz="1400" b="0" i="1" smtClean="0">
                              <a:solidFill>
                                <a:srgbClr val="7030A0"/>
                              </a:solidFill>
                              <a:latin typeface="Cambria Math" panose="02040503050406030204" pitchFamily="18" charset="0"/>
                            </a:rPr>
                            <m:t>3</m:t>
                          </m:r>
                        </m:sub>
                      </m:sSub>
                      <m:r>
                        <a:rPr lang="en-US" sz="1400" b="0" i="1" smtClean="0">
                          <a:solidFill>
                            <a:srgbClr val="7030A0"/>
                          </a:solidFill>
                          <a:latin typeface="Cambria Math" panose="02040503050406030204" pitchFamily="18" charset="0"/>
                        </a:rPr>
                        <m:t>, </m:t>
                      </m:r>
                      <m:sSub>
                        <m:sSubPr>
                          <m:ctrlPr>
                            <a:rPr lang="en-US" sz="1400" b="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𝑤</m:t>
                          </m:r>
                        </m:e>
                        <m:sub>
                          <m:r>
                            <a:rPr lang="en-US" sz="1400" b="0" i="1" smtClean="0">
                              <a:solidFill>
                                <a:srgbClr val="7030A0"/>
                              </a:solidFill>
                              <a:latin typeface="Cambria Math" panose="02040503050406030204" pitchFamily="18" charset="0"/>
                            </a:rPr>
                            <m:t>4</m:t>
                          </m:r>
                        </m:sub>
                      </m:sSub>
                      <m:r>
                        <a:rPr lang="en-US" sz="1400" b="0" i="1" smtClean="0">
                          <a:solidFill>
                            <a:srgbClr val="7030A0"/>
                          </a:solidFill>
                          <a:latin typeface="Cambria Math" panose="02040503050406030204" pitchFamily="18" charset="0"/>
                        </a:rPr>
                        <m:t>=</m:t>
                      </m:r>
                      <m:sSub>
                        <m:sSubPr>
                          <m:ctrlPr>
                            <a:rPr lang="en-US" sz="1400" b="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𝑤</m:t>
                          </m:r>
                        </m:e>
                        <m:sub>
                          <m:r>
                            <a:rPr lang="en-US" sz="1400" b="0" i="1" smtClean="0">
                              <a:solidFill>
                                <a:srgbClr val="7030A0"/>
                              </a:solidFill>
                              <a:latin typeface="Cambria Math" panose="02040503050406030204" pitchFamily="18" charset="0"/>
                            </a:rPr>
                            <m:t>5</m:t>
                          </m:r>
                        </m:sub>
                      </m:sSub>
                    </m:oMath>
                  </m:oMathPara>
                </a14:m>
                <a:endParaRPr lang="en-US" sz="1400" dirty="0">
                  <a:solidFill>
                    <a:srgbClr val="000000"/>
                  </a:solidFill>
                  <a:latin typeface="+mn-lt"/>
                </a:endParaRPr>
              </a:p>
              <a:p>
                <a:pPr algn="just">
                  <a:buFont typeface="Wingdings" panose="05000000000000000000" pitchFamily="2" charset="2"/>
                  <a:buChar char="ü"/>
                </a:pP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ea typeface="Cambria Math" panose="02040503050406030204" pitchFamily="18" charset="0"/>
                          </a:rPr>
                          <m:t>𝑟</m:t>
                        </m:r>
                      </m:sub>
                    </m:sSub>
                    <m:r>
                      <a:rPr lang="en-US" sz="1400" b="0" i="1" smtClean="0">
                        <a:solidFill>
                          <a:srgbClr val="000000"/>
                        </a:solidFill>
                        <a:latin typeface="Cambria Math" panose="02040503050406030204" pitchFamily="18" charset="0"/>
                      </a:rPr>
                      <m:t>𝑎𝑛𝑑</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rPr>
                          <m:t>𝑙</m:t>
                        </m:r>
                      </m:sub>
                    </m:sSub>
                  </m:oMath>
                </a14:m>
                <a:r>
                  <a:rPr lang="en-US" sz="1400" dirty="0">
                    <a:solidFill>
                      <a:srgbClr val="000000"/>
                    </a:solidFill>
                    <a:latin typeface="+mn-lt"/>
                  </a:rPr>
                  <a:t> are tilt angles of right and left coaxial rotors</a:t>
                </a:r>
              </a:p>
              <a:p>
                <a:pPr algn="just">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ea typeface="Cambria Math" panose="02040503050406030204" pitchFamily="18" charset="0"/>
                          </a:rPr>
                          <m:t>𝑡</m:t>
                        </m:r>
                      </m:sub>
                    </m:sSub>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rPr>
                      <m:t>𝑎𝑛𝑑</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ea typeface="Cambria Math" panose="02040503050406030204" pitchFamily="18" charset="0"/>
                          </a:rPr>
                          <m:t>𝑚</m:t>
                        </m:r>
                      </m:sub>
                    </m:sSub>
                  </m:oMath>
                </a14:m>
                <a:r>
                  <a:rPr lang="en-US" sz="1400" dirty="0">
                    <a:solidFill>
                      <a:srgbClr val="000000"/>
                    </a:solidFill>
                    <a:latin typeface="+mn-lt"/>
                  </a:rPr>
                  <a:t> are thrust and torque coefficient</a:t>
                </a:r>
              </a:p>
              <a:p>
                <a:pPr algn="just">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𝑏𝑥</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𝑎𝑛𝑑</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𝑏𝑧</m:t>
                        </m:r>
                      </m:sub>
                    </m:sSub>
                  </m:oMath>
                </a14:m>
                <a:r>
                  <a:rPr lang="en-US" sz="1400" dirty="0">
                    <a:solidFill>
                      <a:srgbClr val="000000"/>
                    </a:solidFill>
                    <a:latin typeface="+mn-lt"/>
                  </a:rPr>
                  <a:t>are forces along direction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en-US" sz="1400" b="0" i="1" smtClean="0">
                            <a:solidFill>
                              <a:srgbClr val="000000"/>
                            </a:solidFill>
                            <a:latin typeface="Cambria Math" panose="02040503050406030204" pitchFamily="18" charset="0"/>
                          </a:rPr>
                          <m:t>𝑏</m:t>
                        </m:r>
                      </m:sub>
                    </m:sSub>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𝑎𝑛𝑑</m:t>
                    </m:r>
                    <m:r>
                      <a:rPr lang="en-US" sz="1400" b="0" i="1" smtClean="0">
                        <a:solidFill>
                          <a:srgbClr val="000000"/>
                        </a:solidFill>
                        <a:latin typeface="Cambria Math" panose="02040503050406030204" pitchFamily="18" charset="0"/>
                      </a:rPr>
                      <m:t> </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𝑧</m:t>
                        </m:r>
                      </m:e>
                      <m:sub>
                        <m:r>
                          <a:rPr lang="en-US" sz="1400" b="0" i="1" smtClean="0">
                            <a:solidFill>
                              <a:srgbClr val="000000"/>
                            </a:solidFill>
                            <a:latin typeface="Cambria Math" panose="02040503050406030204" pitchFamily="18" charset="0"/>
                          </a:rPr>
                          <m:t>𝑏</m:t>
                        </m:r>
                      </m:sub>
                    </m:sSub>
                    <m:r>
                      <a:rPr lang="en-US" sz="1400" b="0" i="1" smtClean="0">
                        <a:solidFill>
                          <a:srgbClr val="000000"/>
                        </a:solidFill>
                        <a:latin typeface="Cambria Math" panose="02040503050406030204" pitchFamily="18" charset="0"/>
                      </a:rPr>
                      <m:t>, </m:t>
                    </m:r>
                    <m:r>
                      <m:rPr>
                        <m:sty m:val="p"/>
                      </m:rPr>
                      <a:rPr lang="en-US" sz="1400" b="0" i="0" smtClean="0">
                        <a:solidFill>
                          <a:srgbClr val="000000"/>
                        </a:solidFill>
                        <a:latin typeface="Cambria Math" panose="02040503050406030204" pitchFamily="18" charset="0"/>
                      </a:rPr>
                      <m:t>respectively</m:t>
                    </m:r>
                  </m:oMath>
                </a14:m>
                <a:endParaRPr lang="en-US" sz="1400" dirty="0">
                  <a:solidFill>
                    <a:srgbClr val="000000"/>
                  </a:solidFill>
                  <a:latin typeface="+mn-lt"/>
                </a:endParaRPr>
              </a:p>
              <a:p>
                <a:pPr algn="just">
                  <a:buFont typeface="Wingdings" panose="05000000000000000000" pitchFamily="2" charset="2"/>
                  <a:buChar char="ü"/>
                </a:pP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𝑏𝑥</m:t>
                        </m:r>
                      </m:sub>
                    </m:sSub>
                    <m:r>
                      <a:rPr lang="en-US" sz="1400" b="0" i="0"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𝜏</m:t>
                        </m:r>
                      </m:e>
                      <m:sub>
                        <m:r>
                          <a:rPr lang="en-US" sz="1400" i="1">
                            <a:solidFill>
                              <a:srgbClr val="000000"/>
                            </a:solidFill>
                            <a:latin typeface="Cambria Math" panose="02040503050406030204" pitchFamily="18" charset="0"/>
                          </a:rPr>
                          <m:t>𝑏𝑦</m:t>
                        </m:r>
                      </m:sub>
                    </m:sSub>
                  </m:oMath>
                </a14:m>
                <a:r>
                  <a:rPr lang="en-US" sz="1400" dirty="0">
                    <a:solidFill>
                      <a:srgbClr val="000000"/>
                    </a:solidFill>
                    <a:latin typeface="+mn-lt"/>
                  </a:rPr>
                  <a:t> and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𝜏</m:t>
                        </m:r>
                      </m:e>
                      <m:sub>
                        <m:r>
                          <a:rPr lang="en-US" sz="1400" i="1">
                            <a:solidFill>
                              <a:srgbClr val="000000"/>
                            </a:solidFill>
                            <a:latin typeface="Cambria Math" panose="02040503050406030204" pitchFamily="18" charset="0"/>
                          </a:rPr>
                          <m:t>𝑏</m:t>
                        </m:r>
                        <m:r>
                          <a:rPr lang="en-US" sz="1400" b="0" i="1" smtClean="0">
                            <a:solidFill>
                              <a:srgbClr val="000000"/>
                            </a:solidFill>
                            <a:latin typeface="Cambria Math" panose="02040503050406030204" pitchFamily="18" charset="0"/>
                          </a:rPr>
                          <m:t>𝑧</m:t>
                        </m:r>
                      </m:sub>
                    </m:sSub>
                  </m:oMath>
                </a14:m>
                <a:r>
                  <a:rPr lang="en-US" sz="1400" dirty="0">
                    <a:solidFill>
                      <a:srgbClr val="000000"/>
                    </a:solidFill>
                    <a:latin typeface="+mn-lt"/>
                  </a:rPr>
                  <a:t> are torques generated by imbalance of the thrust w.r.t body frame.</a:t>
                </a:r>
              </a:p>
              <a:p>
                <a:pPr marL="0" indent="0" algn="just">
                  <a:buNone/>
                </a:pPr>
                <a:r>
                  <a:rPr lang="en-US" sz="1400" dirty="0">
                    <a:solidFill>
                      <a:srgbClr val="000000"/>
                    </a:solidFill>
                    <a:latin typeface="+mn-lt"/>
                  </a:rPr>
                  <a:t>The control allocation is given by:</a:t>
                </a:r>
              </a:p>
              <a:p>
                <a:pPr marL="0" indent="0" algn="just">
                  <a:buNone/>
                </a:pPr>
                <a14:m>
                  <m:oMathPara xmlns:m="http://schemas.openxmlformats.org/officeDocument/2006/math">
                    <m:oMathParaPr>
                      <m:jc m:val="centerGroup"/>
                    </m:oMathParaPr>
                    <m:oMath xmlns:m="http://schemas.openxmlformats.org/officeDocument/2006/math">
                      <m:d>
                        <m:dPr>
                          <m:begChr m:val="["/>
                          <m:endChr m:val="]"/>
                          <m:ctrlPr>
                            <a:rPr lang="en-US" sz="1400" i="1" smtClean="0">
                              <a:solidFill>
                                <a:srgbClr val="000000"/>
                              </a:solidFill>
                              <a:latin typeface="Cambria Math" panose="02040503050406030204" pitchFamily="18" charset="0"/>
                            </a:rPr>
                          </m:ctrlPr>
                        </m:dPr>
                        <m:e>
                          <m:eqArr>
                            <m:eqArrPr>
                              <m:ctrlPr>
                                <a:rPr lang="en-US" sz="1400" i="1" smtClean="0">
                                  <a:solidFill>
                                    <a:srgbClr val="000000"/>
                                  </a:solidFill>
                                  <a:latin typeface="Cambria Math" panose="02040503050406030204" pitchFamily="18" charset="0"/>
                                </a:rPr>
                              </m:ctrlPr>
                            </m:eqArr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𝑏𝑥</m:t>
                                  </m:r>
                                </m:sub>
                              </m:sSub>
                            </m:e>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𝑏𝑧</m:t>
                                  </m:r>
                                </m:sub>
                              </m:sSub>
                            </m:e>
                            <m:e>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𝑏𝑥</m:t>
                                  </m:r>
                                </m:sub>
                              </m:sSub>
                            </m:e>
                            <m:e>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𝑏𝑦</m:t>
                                  </m:r>
                                </m:sub>
                              </m:sSub>
                            </m:e>
                            <m:e>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𝑏𝑧</m:t>
                                  </m:r>
                                </m:sub>
                              </m:sSub>
                            </m:e>
                          </m:eqArr>
                        </m:e>
                      </m:d>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𝑡</m:t>
                                  </m:r>
                                </m:sub>
                              </m:sSub>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1</m:t>
                                  </m:r>
                                </m:sub>
                              </m:sSub>
                            </m:e>
                            <m:e>
                              <m:r>
                                <a:rPr lang="en-US" sz="1400" b="0" i="1" smtClean="0">
                                  <a:solidFill>
                                    <a:srgbClr val="000000"/>
                                  </a:solidFill>
                                  <a:latin typeface="Cambria Math" panose="02040503050406030204" pitchFamily="18" charset="0"/>
                                </a:rPr>
                                <m:t>0</m:t>
                              </m:r>
                            </m:e>
                          </m:eqArr>
                          <m:eqArr>
                            <m:eqArrPr>
                              <m:ctrlPr>
                                <a:rPr lang="en-US" sz="1400" i="1">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𝑡</m:t>
                                  </m:r>
                                </m:sub>
                              </m:sSub>
                            </m:e>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3</m:t>
                                  </m:r>
                                </m:sub>
                              </m:sSub>
                            </m:e>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2</m:t>
                                  </m:r>
                                </m:sub>
                              </m:sSub>
                            </m:e>
                            <m:e>
                              <m:r>
                                <a:rPr lang="en-US" sz="1400" b="0" i="1" smtClean="0">
                                  <a:solidFill>
                                    <a:srgbClr val="000000"/>
                                  </a:solidFill>
                                  <a:latin typeface="Cambria Math" panose="02040503050406030204" pitchFamily="18" charset="0"/>
                                </a:rPr>
                                <m:t>0</m:t>
                              </m:r>
                            </m:e>
                          </m:eqArr>
                          <m:eqArr>
                            <m:eqArrPr>
                              <m:ctrlPr>
                                <a:rPr lang="en-US" sz="1400" i="1">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𝑡</m:t>
                                  </m:r>
                                </m:sub>
                              </m:sSub>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3</m:t>
                                  </m:r>
                                </m:sub>
                              </m:sSub>
                            </m:e>
                          </m:eqArr>
                          <m:eqArr>
                            <m:eqArrPr>
                              <m:ctrlPr>
                                <a:rPr lang="en-US" sz="1400" i="1">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𝑡</m:t>
                                  </m:r>
                                </m:sub>
                              </m:sSub>
                            </m:e>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3</m:t>
                                  </m:r>
                                </m:sub>
                              </m:sSub>
                            </m:e>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3</m:t>
                                  </m:r>
                                </m:sub>
                              </m:sSub>
                            </m:e>
                            <m:e>
                              <m:r>
                                <a:rPr lang="en-US" sz="1400" b="0" i="1" smtClean="0">
                                  <a:solidFill>
                                    <a:srgbClr val="000000"/>
                                  </a:solidFill>
                                  <a:latin typeface="Cambria Math" panose="02040503050406030204" pitchFamily="18" charset="0"/>
                                </a:rPr>
                                <m:t>0</m:t>
                              </m:r>
                            </m:e>
                          </m:eqArr>
                          <m:eqArr>
                            <m:eqArrPr>
                              <m:ctrlPr>
                                <a:rPr lang="en-US" sz="1400" i="1">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𝑡</m:t>
                                  </m:r>
                                </m:sub>
                              </m:sSub>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2</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m:t>
                                  </m:r>
                                </m:e>
                                <m:sub>
                                  <m:r>
                                    <a:rPr lang="en-US" sz="1400" b="0" i="1" smtClean="0">
                                      <a:solidFill>
                                        <a:srgbClr val="000000"/>
                                      </a:solidFill>
                                      <a:latin typeface="Cambria Math" panose="02040503050406030204" pitchFamily="18" charset="0"/>
                                    </a:rPr>
                                    <m:t>𝑚</m:t>
                                  </m:r>
                                </m:sub>
                              </m:sSub>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𝑙</m:t>
                                  </m:r>
                                </m:e>
                                <m:sub>
                                  <m:r>
                                    <a:rPr lang="en-US" sz="1400" b="0" i="1" smtClean="0">
                                      <a:solidFill>
                                        <a:srgbClr val="000000"/>
                                      </a:solidFill>
                                      <a:latin typeface="Cambria Math" panose="02040503050406030204" pitchFamily="18" charset="0"/>
                                    </a:rPr>
                                    <m:t>3</m:t>
                                  </m:r>
                                </m:sub>
                              </m:sSub>
                            </m:e>
                          </m:eqArr>
                        </m:e>
                      </m:d>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sSubSup>
                                <m:sSubSupPr>
                                  <m:ctrlPr>
                                    <a:rPr lang="en-US" sz="1400" b="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1</m:t>
                                  </m:r>
                                </m:sub>
                                <m:sup>
                                  <m:r>
                                    <a:rPr lang="en-US" sz="1400" b="0" i="1" smtClean="0">
                                      <a:solidFill>
                                        <a:srgbClr val="000000"/>
                                      </a:solidFill>
                                      <a:latin typeface="Cambria Math" panose="02040503050406030204" pitchFamily="18" charset="0"/>
                                    </a:rPr>
                                    <m:t>2</m:t>
                                  </m:r>
                                </m:sup>
                              </m:sSubSup>
                            </m:e>
                            <m:e>
                              <m:sSubSup>
                                <m:sSubSupPr>
                                  <m:ctrlPr>
                                    <a:rPr lang="en-US" sz="140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2</m:t>
                                  </m:r>
                                </m:sub>
                                <m:sup>
                                  <m:r>
                                    <a:rPr lang="en-US" sz="1400" b="0" i="1" smtClean="0">
                                      <a:solidFill>
                                        <a:srgbClr val="000000"/>
                                      </a:solidFill>
                                      <a:latin typeface="Cambria Math" panose="02040503050406030204" pitchFamily="18" charset="0"/>
                                    </a:rPr>
                                    <m:t>2</m:t>
                                  </m:r>
                                </m:sup>
                              </m:sSubSup>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rPr>
                                        <m:t>𝑟</m:t>
                                      </m:r>
                                    </m:sub>
                                  </m:sSub>
                                </m:sub>
                              </m:sSub>
                            </m:e>
                            <m:e>
                              <m:sSubSup>
                                <m:sSubSupPr>
                                  <m:ctrlPr>
                                    <a:rPr lang="en-US" sz="140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2</m:t>
                                  </m:r>
                                </m:sub>
                                <m:sup>
                                  <m:r>
                                    <a:rPr lang="en-US" sz="1400" b="0" i="1" smtClean="0">
                                      <a:solidFill>
                                        <a:srgbClr val="000000"/>
                                      </a:solidFill>
                                      <a:latin typeface="Cambria Math" panose="02040503050406030204" pitchFamily="18" charset="0"/>
                                    </a:rPr>
                                    <m:t>2</m:t>
                                  </m:r>
                                </m:sup>
                              </m:sSubSup>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𝛼</m:t>
                                      </m:r>
                                    </m:e>
                                    <m:sub>
                                      <m:r>
                                        <a:rPr lang="en-US" sz="1400" i="1">
                                          <a:solidFill>
                                            <a:srgbClr val="000000"/>
                                          </a:solidFill>
                                          <a:latin typeface="Cambria Math" panose="02040503050406030204" pitchFamily="18" charset="0"/>
                                        </a:rPr>
                                        <m:t>𝑟</m:t>
                                      </m:r>
                                    </m:sub>
                                  </m:sSub>
                                </m:sub>
                              </m:sSub>
                            </m:e>
                            <m:e>
                              <m:sSubSup>
                                <m:sSubSupPr>
                                  <m:ctrlPr>
                                    <a:rPr lang="en-US" sz="140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4</m:t>
                                  </m:r>
                                </m:sub>
                                <m:sup>
                                  <m:r>
                                    <a:rPr lang="en-US" sz="1400" b="0" i="1" smtClean="0">
                                      <a:solidFill>
                                        <a:srgbClr val="000000"/>
                                      </a:solidFill>
                                      <a:latin typeface="Cambria Math" panose="02040503050406030204" pitchFamily="18" charset="0"/>
                                    </a:rPr>
                                    <m:t>2</m:t>
                                  </m:r>
                                </m:sup>
                              </m:sSubSup>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ea typeface="Cambria Math" panose="02040503050406030204" pitchFamily="18" charset="0"/>
                                        </a:rPr>
                                        <m:t>𝑙</m:t>
                                      </m:r>
                                    </m:sub>
                                  </m:sSub>
                                </m:sub>
                              </m:sSub>
                            </m:e>
                            <m:e>
                              <m:sSubSup>
                                <m:sSubSupPr>
                                  <m:ctrlPr>
                                    <a:rPr lang="en-US" sz="1400" i="1" smtClean="0">
                                      <a:solidFill>
                                        <a:srgbClr val="000000"/>
                                      </a:solidFill>
                                      <a:latin typeface="Cambria Math" panose="02040503050406030204" pitchFamily="18" charset="0"/>
                                    </a:rPr>
                                  </m:ctrlPr>
                                </m:sSubSupPr>
                                <m:e>
                                  <m:r>
                                    <a:rPr lang="en-US" sz="1400" b="0" i="1" smtClean="0">
                                      <a:solidFill>
                                        <a:srgbClr val="000000"/>
                                      </a:solidFill>
                                      <a:latin typeface="Cambria Math" panose="02040503050406030204" pitchFamily="18" charset="0"/>
                                    </a:rPr>
                                    <m:t>𝑤</m:t>
                                  </m:r>
                                </m:e>
                                <m:sub>
                                  <m:r>
                                    <a:rPr lang="en-US" sz="1400" b="0" i="1" smtClean="0">
                                      <a:solidFill>
                                        <a:srgbClr val="000000"/>
                                      </a:solidFill>
                                      <a:latin typeface="Cambria Math" panose="02040503050406030204" pitchFamily="18" charset="0"/>
                                    </a:rPr>
                                    <m:t>4</m:t>
                                  </m:r>
                                </m:sub>
                                <m:sup>
                                  <m:r>
                                    <a:rPr lang="en-US" sz="1400" b="0" i="1" smtClean="0">
                                      <a:solidFill>
                                        <a:srgbClr val="000000"/>
                                      </a:solidFill>
                                      <a:latin typeface="Cambria Math" panose="02040503050406030204" pitchFamily="18" charset="0"/>
                                    </a:rPr>
                                    <m:t>2</m:t>
                                  </m:r>
                                </m:sup>
                              </m:sSubSup>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𝛼</m:t>
                                      </m:r>
                                    </m:e>
                                    <m:sub>
                                      <m:r>
                                        <a:rPr lang="en-US" sz="1400" b="0" i="1" smtClean="0">
                                          <a:solidFill>
                                            <a:srgbClr val="000000"/>
                                          </a:solidFill>
                                          <a:latin typeface="Cambria Math" panose="02040503050406030204" pitchFamily="18" charset="0"/>
                                          <a:ea typeface="Cambria Math" panose="02040503050406030204" pitchFamily="18" charset="0"/>
                                        </a:rPr>
                                        <m:t>𝑙</m:t>
                                      </m:r>
                                    </m:sub>
                                  </m:sSub>
                                </m:sub>
                              </m:sSub>
                            </m:e>
                          </m:eqArr>
                        </m:e>
                      </m:d>
                    </m:oMath>
                  </m:oMathPara>
                </a14:m>
                <a:endParaRPr lang="en-US" sz="1400" dirty="0">
                  <a:solidFill>
                    <a:srgbClr val="000000"/>
                  </a:solidFill>
                  <a:latin typeface="+mn-lt"/>
                </a:endParaRPr>
              </a:p>
              <a:p>
                <a:pPr algn="just">
                  <a:buFont typeface="Wingdings" panose="05000000000000000000" pitchFamily="2" charset="2"/>
                  <a:buChar char="Ø"/>
                </a:pPr>
                <a:r>
                  <a:rPr lang="en-US" sz="1400" dirty="0">
                    <a:solidFill>
                      <a:srgbClr val="7030A0"/>
                    </a:solidFill>
                    <a:latin typeface="+mn-lt"/>
                  </a:rPr>
                  <a:t>In </a:t>
                </a:r>
                <a:r>
                  <a:rPr lang="en-US" sz="1400" dirty="0" err="1">
                    <a:solidFill>
                      <a:srgbClr val="7030A0"/>
                    </a:solidFill>
                    <a:latin typeface="+mn-lt"/>
                  </a:rPr>
                  <a:t>tricopter</a:t>
                </a:r>
                <a:r>
                  <a:rPr lang="en-US" sz="1400" dirty="0">
                    <a:solidFill>
                      <a:srgbClr val="7030A0"/>
                    </a:solidFill>
                    <a:latin typeface="+mn-lt"/>
                  </a:rPr>
                  <a:t> we have 5 control inputs which are </a:t>
                </a:r>
                <a14:m>
                  <m:oMath xmlns:m="http://schemas.openxmlformats.org/officeDocument/2006/math">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𝑏𝑥</m:t>
                        </m:r>
                      </m:sub>
                    </m:sSub>
                    <m:r>
                      <a:rPr lang="en-US" sz="1400" b="0" i="1" smtClean="0">
                        <a:solidFill>
                          <a:srgbClr val="7030A0"/>
                        </a:solidFill>
                        <a:latin typeface="Cambria Math" panose="02040503050406030204" pitchFamily="18" charset="0"/>
                      </a:rPr>
                      <m:t> </m:t>
                    </m:r>
                    <m:r>
                      <a:rPr lang="en-US" sz="1400" b="0" i="1" smtClean="0">
                        <a:solidFill>
                          <a:srgbClr val="7030A0"/>
                        </a:solidFill>
                        <a:latin typeface="Cambria Math" panose="02040503050406030204" pitchFamily="18" charset="0"/>
                      </a:rPr>
                      <m:t>𝑎𝑛𝑑</m:t>
                    </m:r>
                    <m:r>
                      <a:rPr lang="en-US" sz="1400" b="0" i="1" smtClean="0">
                        <a:solidFill>
                          <a:srgbClr val="7030A0"/>
                        </a:solidFill>
                        <a:latin typeface="Cambria Math" panose="02040503050406030204" pitchFamily="18" charset="0"/>
                      </a:rPr>
                      <m:t> </m:t>
                    </m:r>
                    <m:sSub>
                      <m:sSubPr>
                        <m:ctrlPr>
                          <a:rPr lang="en-US" sz="1400" b="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𝑏𝑧</m:t>
                        </m:r>
                      </m:sub>
                    </m:sSub>
                  </m:oMath>
                </a14:m>
                <a:r>
                  <a:rPr lang="en-US" sz="1400" dirty="0">
                    <a:solidFill>
                      <a:srgbClr val="7030A0"/>
                    </a:solidFill>
                    <a:latin typeface="+mn-lt"/>
                  </a:rPr>
                  <a:t> and 3 moment inputs. </a:t>
                </a:r>
                <a14:m>
                  <m:oMath xmlns:m="http://schemas.openxmlformats.org/officeDocument/2006/math">
                    <m:sSub>
                      <m:sSubPr>
                        <m:ctrlPr>
                          <a:rPr lang="en-US" sz="1400" i="1">
                            <a:solidFill>
                              <a:srgbClr val="7030A0"/>
                            </a:solidFill>
                            <a:latin typeface="Cambria Math" panose="02040503050406030204" pitchFamily="18" charset="0"/>
                          </a:rPr>
                        </m:ctrlPr>
                      </m:sSubPr>
                      <m:e>
                        <m:r>
                          <a:rPr lang="en-US" sz="1400" i="1">
                            <a:solidFill>
                              <a:srgbClr val="7030A0"/>
                            </a:solidFill>
                            <a:latin typeface="Cambria Math" panose="02040503050406030204" pitchFamily="18" charset="0"/>
                          </a:rPr>
                          <m:t>𝐹</m:t>
                        </m:r>
                      </m:e>
                      <m:sub>
                        <m:r>
                          <a:rPr lang="en-US" sz="1400" i="1">
                            <a:solidFill>
                              <a:srgbClr val="7030A0"/>
                            </a:solidFill>
                            <a:latin typeface="Cambria Math" panose="02040503050406030204" pitchFamily="18" charset="0"/>
                          </a:rPr>
                          <m:t>𝑏𝑥</m:t>
                        </m:r>
                      </m:sub>
                    </m:sSub>
                    <m:r>
                      <a:rPr lang="en-US" sz="1400" i="1">
                        <a:solidFill>
                          <a:srgbClr val="7030A0"/>
                        </a:solidFill>
                        <a:latin typeface="Cambria Math" panose="02040503050406030204" pitchFamily="18" charset="0"/>
                      </a:rPr>
                      <m:t> </m:t>
                    </m:r>
                  </m:oMath>
                </a14:m>
                <a:r>
                  <a:rPr lang="en-US" sz="1400" dirty="0">
                    <a:solidFill>
                      <a:srgbClr val="7030A0"/>
                    </a:solidFill>
                    <a:latin typeface="+mn-lt"/>
                  </a:rPr>
                  <a:t> coming from the tilting of the rotors</a:t>
                </a:r>
              </a:p>
              <a:p>
                <a:pPr marL="0" indent="0" algn="just">
                  <a:buNone/>
                </a:pPr>
                <a:endParaRPr lang="en-US" sz="1400" dirty="0">
                  <a:latin typeface="+mn-lt"/>
                </a:endParaRPr>
              </a:p>
            </p:txBody>
          </p:sp>
        </mc:Choice>
        <mc:Fallback>
          <p:sp>
            <p:nvSpPr>
              <p:cNvPr id="6" name="Content Placeholder 5">
                <a:extLst>
                  <a:ext uri="{FF2B5EF4-FFF2-40B4-BE49-F238E27FC236}">
                    <a16:creationId xmlns:a16="http://schemas.microsoft.com/office/drawing/2014/main" id="{863C5EA1-2598-DF63-7AC8-37D2DB527E17}"/>
                  </a:ext>
                </a:extLst>
              </p:cNvPr>
              <p:cNvSpPr>
                <a:spLocks noGrp="1" noRot="1" noChangeAspect="1" noMove="1" noResize="1" noEditPoints="1" noAdjustHandles="1" noChangeArrowheads="1" noChangeShapeType="1" noTextEdit="1"/>
              </p:cNvSpPr>
              <p:nvPr>
                <p:ph sz="quarter" idx="4"/>
              </p:nvPr>
            </p:nvSpPr>
            <p:spPr>
              <a:xfrm>
                <a:off x="4644010" y="1124744"/>
                <a:ext cx="4355976" cy="4926533"/>
              </a:xfrm>
              <a:blipFill>
                <a:blip r:embed="rId4"/>
                <a:stretch>
                  <a:fillRect l="-139" r="-139"/>
                </a:stretch>
              </a:blipFill>
            </p:spPr>
            <p:txBody>
              <a:bodyPr/>
              <a:lstStyle/>
              <a:p>
                <a:r>
                  <a:rPr lang="en-US">
                    <a:noFill/>
                  </a:rPr>
                  <a:t> </a:t>
                </a:r>
              </a:p>
            </p:txBody>
          </p:sp>
        </mc:Fallback>
      </mc:AlternateContent>
      <p:sp>
        <p:nvSpPr>
          <p:cNvPr id="8" name="TextBox 4">
            <a:extLst>
              <a:ext uri="{FF2B5EF4-FFF2-40B4-BE49-F238E27FC236}">
                <a16:creationId xmlns:a16="http://schemas.microsoft.com/office/drawing/2014/main" id="{9349257A-8046-51B0-66E1-C4FE48727489}"/>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9" name="TextBox 8">
            <a:extLst>
              <a:ext uri="{FF2B5EF4-FFF2-40B4-BE49-F238E27FC236}">
                <a16:creationId xmlns:a16="http://schemas.microsoft.com/office/drawing/2014/main" id="{0C4721F2-2EB5-BCA0-2589-A6BEF868793D}"/>
              </a:ext>
            </a:extLst>
          </p:cNvPr>
          <p:cNvSpPr txBox="1"/>
          <p:nvPr/>
        </p:nvSpPr>
        <p:spPr>
          <a:xfrm>
            <a:off x="8313083" y="6205890"/>
            <a:ext cx="68621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23/60</a:t>
            </a:r>
            <a:endParaRPr lang="en-US" sz="1400" b="1" dirty="0">
              <a:cs typeface="Arial"/>
            </a:endParaRPr>
          </a:p>
        </p:txBody>
      </p:sp>
    </p:spTree>
    <p:extLst>
      <p:ext uri="{BB962C8B-B14F-4D97-AF65-F5344CB8AC3E}">
        <p14:creationId xmlns:p14="http://schemas.microsoft.com/office/powerpoint/2010/main" val="5129863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ACE26-A9CF-9BD8-0251-9803246C3DD7}"/>
              </a:ext>
            </a:extLst>
          </p:cNvPr>
          <p:cNvSpPr>
            <a:spLocks noGrp="1"/>
          </p:cNvSpPr>
          <p:nvPr>
            <p:ph type="title"/>
          </p:nvPr>
        </p:nvSpPr>
        <p:spPr>
          <a:xfrm>
            <a:off x="1115616" y="980728"/>
            <a:ext cx="7571184" cy="436910"/>
          </a:xfrm>
        </p:spPr>
        <p:txBody>
          <a:bodyPr/>
          <a:lstStyle/>
          <a:p>
            <a:pPr algn="ctr"/>
            <a:r>
              <a:rPr lang="it-IT"/>
              <a:t>Quadcopter vs Tricopter </a:t>
            </a:r>
            <a:r>
              <a:rPr lang="it-IT">
                <a:solidFill>
                  <a:srgbClr val="7030A0"/>
                </a:solidFill>
              </a:rPr>
              <a:t>Translational Dynamic Modeling</a:t>
            </a:r>
            <a:endParaRPr lang="en-US">
              <a:solidFill>
                <a:srgbClr val="7030A0"/>
              </a:solidFill>
            </a:endParaRPr>
          </a:p>
        </p:txBody>
      </p:sp>
      <p:sp>
        <p:nvSpPr>
          <p:cNvPr id="3" name="Text Placeholder 2">
            <a:extLst>
              <a:ext uri="{FF2B5EF4-FFF2-40B4-BE49-F238E27FC236}">
                <a16:creationId xmlns:a16="http://schemas.microsoft.com/office/drawing/2014/main" id="{E819669D-C1ED-642B-EE09-25712BD0A49F}"/>
              </a:ext>
            </a:extLst>
          </p:cNvPr>
          <p:cNvSpPr>
            <a:spLocks noGrp="1"/>
          </p:cNvSpPr>
          <p:nvPr>
            <p:ph type="body" idx="1"/>
          </p:nvPr>
        </p:nvSpPr>
        <p:spPr>
          <a:xfrm>
            <a:off x="611561" y="1595302"/>
            <a:ext cx="3600400" cy="417412"/>
          </a:xfrm>
        </p:spPr>
        <p:txBody>
          <a:bodyPr/>
          <a:lstStyle/>
          <a:p>
            <a:pPr algn="ctr"/>
            <a:r>
              <a:rPr lang="en-US">
                <a:solidFill>
                  <a:srgbClr val="7030A0"/>
                </a:solidFill>
              </a:rPr>
              <a:t>Quadcopter</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C44CBEEF-D3F1-6E17-7599-AB1ABEAC1BAF}"/>
                  </a:ext>
                </a:extLst>
              </p:cNvPr>
              <p:cNvSpPr>
                <a:spLocks noGrp="1"/>
              </p:cNvSpPr>
              <p:nvPr>
                <p:ph sz="half" idx="2"/>
              </p:nvPr>
            </p:nvSpPr>
            <p:spPr>
              <a:xfrm>
                <a:off x="251520" y="2012714"/>
                <a:ext cx="4536504" cy="4038563"/>
              </a:xfrm>
            </p:spPr>
            <p:style>
              <a:lnRef idx="2">
                <a:schemeClr val="dk1"/>
              </a:lnRef>
              <a:fillRef idx="1">
                <a:schemeClr val="lt1"/>
              </a:fillRef>
              <a:effectRef idx="0">
                <a:schemeClr val="dk1"/>
              </a:effectRef>
              <a:fontRef idx="minor">
                <a:schemeClr val="dk1"/>
              </a:fontRef>
            </p:style>
            <p:txBody>
              <a:bodyPr/>
              <a:lstStyle/>
              <a:p>
                <a:pPr marL="0" indent="0">
                  <a:buNone/>
                </a:pPr>
                <a14:m>
                  <m:oMathPara xmlns:m="http://schemas.openxmlformats.org/officeDocument/2006/math">
                    <m:oMathParaPr>
                      <m:jc m:val="left"/>
                    </m:oMathParaPr>
                    <m:oMath xmlns:m="http://schemas.openxmlformats.org/officeDocument/2006/math">
                      <m:r>
                        <a:rPr lang="en-US" sz="1400" b="0" i="1" smtClean="0">
                          <a:solidFill>
                            <a:srgbClr val="000000"/>
                          </a:solidFill>
                          <a:latin typeface="Cambria Math" panose="02040503050406030204" pitchFamily="18" charset="0"/>
                        </a:rPr>
                        <m:t>𝑚</m:t>
                      </m:r>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𝑃</m:t>
                          </m:r>
                        </m:e>
                      </m:acc>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𝑚𝑔</m:t>
                              </m:r>
                            </m:e>
                          </m:eqArr>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𝑔𝑏</m:t>
                          </m:r>
                        </m:sub>
                      </m:sSub>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7030A0"/>
                                  </a:solidFill>
                                  <a:latin typeface="Cambria Math" panose="02040503050406030204" pitchFamily="18" charset="0"/>
                                </a:rPr>
                              </m:ctrlPr>
                            </m:eqArrPr>
                            <m:e>
                              <m:r>
                                <a:rPr lang="en-US" sz="1400" b="0" i="1" smtClean="0">
                                  <a:solidFill>
                                    <a:srgbClr val="7030A0"/>
                                  </a:solidFill>
                                  <a:latin typeface="Cambria Math" panose="02040503050406030204" pitchFamily="18" charset="0"/>
                                </a:rPr>
                                <m:t>0</m:t>
                              </m:r>
                            </m:e>
                            <m:e>
                              <m:r>
                                <a:rPr lang="en-US" sz="1400" b="0" i="1" smtClean="0">
                                  <a:solidFill>
                                    <a:srgbClr val="7030A0"/>
                                  </a:solidFill>
                                  <a:latin typeface="Cambria Math" panose="02040503050406030204" pitchFamily="18" charset="0"/>
                                </a:rPr>
                                <m:t>0</m:t>
                              </m:r>
                            </m:e>
                            <m:e>
                              <m:r>
                                <a:rPr lang="en-US" sz="1400" b="0" i="1" smtClean="0">
                                  <a:solidFill>
                                    <a:srgbClr val="7030A0"/>
                                  </a:solidFill>
                                  <a:latin typeface="Cambria Math" panose="02040503050406030204" pitchFamily="18" charset="0"/>
                                </a:rPr>
                                <m:t>−</m:t>
                              </m:r>
                              <m:r>
                                <a:rPr lang="en-US" sz="1400" b="0" i="1" smtClean="0">
                                  <a:solidFill>
                                    <a:srgbClr val="7030A0"/>
                                  </a:solidFill>
                                  <a:latin typeface="Cambria Math" panose="02040503050406030204" pitchFamily="18" charset="0"/>
                                </a:rPr>
                                <m:t>𝑇</m:t>
                              </m:r>
                            </m:e>
                          </m:eqArr>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𝐴</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𝐷</m:t>
                          </m:r>
                        </m:sub>
                      </m:sSub>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𝑥</m:t>
                          </m:r>
                        </m:e>
                      </m:acc>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𝜃</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f>
                        <m:fPr>
                          <m:ctrlPr>
                            <a:rPr lang="en-US" sz="140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𝑇</m:t>
                          </m:r>
                        </m:num>
                        <m:den>
                          <m:r>
                            <a:rPr lang="en-US" sz="1400" b="0" i="1" smtClean="0">
                              <a:solidFill>
                                <a:srgbClr val="7030A0"/>
                              </a:solidFill>
                              <a:latin typeface="Cambria Math" panose="02040503050406030204" pitchFamily="18" charset="0"/>
                            </a:rPr>
                            <m:t>𝑚</m:t>
                          </m:r>
                        </m:den>
                      </m:f>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𝑦</m:t>
                          </m:r>
                        </m:e>
                      </m:acc>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𝜃</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f>
                        <m:fPr>
                          <m:ctrlPr>
                            <a:rPr lang="en-US" sz="140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𝑇</m:t>
                          </m:r>
                        </m:num>
                        <m:den>
                          <m:r>
                            <a:rPr lang="en-US" sz="1400" b="0" i="1" smtClean="0">
                              <a:solidFill>
                                <a:srgbClr val="7030A0"/>
                              </a:solidFill>
                              <a:latin typeface="Cambria Math" panose="02040503050406030204" pitchFamily="18" charset="0"/>
                            </a:rPr>
                            <m:t>𝑚</m:t>
                          </m:r>
                        </m:den>
                      </m:f>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𝑧</m:t>
                          </m:r>
                        </m:e>
                      </m:acc>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𝑔</m:t>
                      </m:r>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𝜃</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f>
                        <m:fPr>
                          <m:ctrlPr>
                            <a:rPr lang="en-US" sz="1400" i="1" smtClean="0">
                              <a:solidFill>
                                <a:srgbClr val="7030A0"/>
                              </a:solidFill>
                              <a:latin typeface="Cambria Math" panose="02040503050406030204" pitchFamily="18" charset="0"/>
                            </a:rPr>
                          </m:ctrlPr>
                        </m:fPr>
                        <m:num>
                          <m:r>
                            <a:rPr lang="en-US" sz="1400" b="0" i="1" smtClean="0">
                              <a:solidFill>
                                <a:srgbClr val="7030A0"/>
                              </a:solidFill>
                              <a:latin typeface="Cambria Math" panose="02040503050406030204" pitchFamily="18" charset="0"/>
                            </a:rPr>
                            <m:t>𝑇</m:t>
                          </m:r>
                        </m:num>
                        <m:den>
                          <m:r>
                            <a:rPr lang="en-US" sz="1400" b="0" i="1" smtClean="0">
                              <a:solidFill>
                                <a:srgbClr val="7030A0"/>
                              </a:solidFill>
                              <a:latin typeface="Cambria Math" panose="02040503050406030204" pitchFamily="18" charset="0"/>
                            </a:rPr>
                            <m:t>𝑚</m:t>
                          </m:r>
                        </m:den>
                      </m:f>
                    </m:oMath>
                  </m:oMathPara>
                </a14:m>
                <a:endParaRPr lang="en-US" sz="1400">
                  <a:solidFill>
                    <a:srgbClr val="000000"/>
                  </a:solidFill>
                </a:endParaRPr>
              </a:p>
              <a:p>
                <a:pPr marL="0" indent="0">
                  <a:buNone/>
                </a:pPr>
                <a14:m>
                  <m:oMath xmlns:m="http://schemas.openxmlformats.org/officeDocument/2006/math">
                    <m:r>
                      <a:rPr lang="en-US" sz="1400" b="0" i="1" smtClean="0">
                        <a:solidFill>
                          <a:srgbClr val="000000"/>
                        </a:solidFill>
                        <a:latin typeface="Cambria Math" panose="02040503050406030204" pitchFamily="18" charset="0"/>
                      </a:rPr>
                      <m:t>𝑃</m:t>
                    </m:r>
                    <m:r>
                      <a:rPr lang="en-US" sz="1400" b="0" i="1" smtClean="0">
                        <a:solidFill>
                          <a:srgbClr val="000000"/>
                        </a:solidFill>
                        <a:latin typeface="Cambria Math" panose="02040503050406030204" pitchFamily="18" charset="0"/>
                      </a:rPr>
                      <m:t>=</m:t>
                    </m:r>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𝑥</m:t>
                        </m:r>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𝑦</m:t>
                        </m:r>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𝑧</m:t>
                        </m:r>
                        <m:r>
                          <a:rPr lang="en-US" sz="1400" b="0" i="1" smtClean="0">
                            <a:solidFill>
                              <a:srgbClr val="000000"/>
                            </a:solidFill>
                            <a:latin typeface="Cambria Math" panose="02040503050406030204" pitchFamily="18" charset="0"/>
                          </a:rPr>
                          <m:t>]</m:t>
                        </m:r>
                      </m:e>
                      <m:sup>
                        <m:r>
                          <a:rPr lang="en-US" sz="1400" b="0" i="1" smtClean="0">
                            <a:solidFill>
                              <a:srgbClr val="000000"/>
                            </a:solidFill>
                            <a:latin typeface="Cambria Math" panose="02040503050406030204" pitchFamily="18" charset="0"/>
                          </a:rPr>
                          <m:t>𝑇</m:t>
                        </m:r>
                      </m:sup>
                    </m:sSup>
                  </m:oMath>
                </a14:m>
                <a:r>
                  <a:rPr lang="en-US" sz="1400" b="0" i="1">
                    <a:solidFill>
                      <a:srgbClr val="000000"/>
                    </a:solidFill>
                    <a:latin typeface="Cambria Math" panose="02040503050406030204" pitchFamily="18" charset="0"/>
                    <a:ea typeface="Cambria Math" panose="02040503050406030204" pitchFamily="18" charset="0"/>
                  </a:rPr>
                  <a:t> , </a:t>
                </a:r>
                <a:r>
                  <a:rPr lang="en-US" sz="1400" b="0">
                    <a:solidFill>
                      <a:srgbClr val="000000"/>
                    </a:solidFill>
                    <a:latin typeface="Cambria Math" panose="02040503050406030204" pitchFamily="18" charset="0"/>
                    <a:ea typeface="Cambria Math" panose="02040503050406030204" pitchFamily="18" charset="0"/>
                  </a:rPr>
                  <a:t>P denotes the position w.r.t inertia frame</a:t>
                </a:r>
              </a:p>
              <a:p>
                <a:pPr marL="0" indent="0">
                  <a:buNone/>
                </a:pPr>
                <a14:m>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𝜙</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𝜃</m:t>
                    </m:r>
                    <m:r>
                      <a:rPr lang="en-US" sz="1400" b="0" i="1" smtClean="0">
                        <a:solidFill>
                          <a:srgbClr val="000000"/>
                        </a:solidFill>
                        <a:latin typeface="Cambria Math" panose="02040503050406030204" pitchFamily="18" charset="0"/>
                        <a:ea typeface="Cambria Math" panose="02040503050406030204" pitchFamily="18" charset="0"/>
                      </a:rPr>
                      <m:t> </m:t>
                    </m:r>
                  </m:oMath>
                </a14:m>
                <a:r>
                  <a:rPr lang="en-US" sz="1400">
                    <a:solidFill>
                      <a:srgbClr val="000000"/>
                    </a:solidFill>
                    <a:latin typeface="+mn-lt"/>
                  </a:rPr>
                  <a:t>and </a:t>
                </a:r>
                <a14:m>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𝜓</m:t>
                    </m:r>
                  </m:oMath>
                </a14:m>
                <a:r>
                  <a:rPr lang="en-US" sz="1400">
                    <a:solidFill>
                      <a:srgbClr val="000000"/>
                    </a:solidFill>
                    <a:latin typeface="+mn-lt"/>
                  </a:rPr>
                  <a:t> denote the angle of roll, pitch and yaw w.r.t the inertial frame, respectively.</a:t>
                </a:r>
              </a:p>
              <a:p>
                <a:pPr marL="0" indent="0">
                  <a:buNone/>
                </a:pPr>
                <a:r>
                  <a:rPr lang="en-US" sz="1400">
                    <a:solidFill>
                      <a:srgbClr val="000000"/>
                    </a:solidFill>
                    <a:latin typeface="+mn-lt"/>
                  </a:rPr>
                  <a:t>m is mass and g is gravity</a:t>
                </a:r>
              </a:p>
              <a:p>
                <a:pPr marL="0" indent="0">
                  <a:buNone/>
                </a:pPr>
                <a14:m>
                  <m:oMath xmlns:m="http://schemas.openxmlformats.org/officeDocument/2006/math">
                    <m:r>
                      <a:rPr lang="en-US" sz="1400" b="0" i="1" smtClean="0">
                        <a:solidFill>
                          <a:srgbClr val="000000"/>
                        </a:solidFill>
                        <a:latin typeface="Cambria Math" panose="02040503050406030204" pitchFamily="18" charset="0"/>
                      </a:rPr>
                      <m:t>𝑇</m:t>
                    </m:r>
                  </m:oMath>
                </a14:m>
                <a:r>
                  <a:rPr lang="en-US" sz="1400">
                    <a:solidFill>
                      <a:srgbClr val="000000"/>
                    </a:solidFill>
                    <a:latin typeface="+mn-lt"/>
                  </a:rPr>
                  <a:t>=</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2</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3</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𝑓</m:t>
                        </m:r>
                      </m:e>
                      <m:sub>
                        <m:r>
                          <a:rPr lang="en-US" sz="1400" b="0" i="1" smtClean="0">
                            <a:solidFill>
                              <a:srgbClr val="000000"/>
                            </a:solidFill>
                            <a:latin typeface="Cambria Math" panose="02040503050406030204" pitchFamily="18" charset="0"/>
                          </a:rPr>
                          <m:t>4</m:t>
                        </m:r>
                      </m:sub>
                    </m:sSub>
                  </m:oMath>
                </a14:m>
                <a:endParaRPr lang="en-US" sz="1400">
                  <a:solidFill>
                    <a:srgbClr val="000000"/>
                  </a:solidFill>
                  <a:latin typeface="+mn-lt"/>
                </a:endParaRPr>
              </a:p>
              <a:p>
                <a:pPr marL="0" indent="0">
                  <a:buNone/>
                </a:pPr>
                <a:r>
                  <a:rPr lang="en-US" sz="1400" b="1">
                    <a:solidFill>
                      <a:srgbClr val="7030A0"/>
                    </a:solidFill>
                  </a:rPr>
                  <a:t>Assumptions: </a:t>
                </a:r>
                <a:r>
                  <a:rPr lang="en-US" sz="1400">
                    <a:solidFill>
                      <a:srgbClr val="000000"/>
                    </a:solidFill>
                  </a:rPr>
                  <a:t>there are aerodynamics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𝐴</m:t>
                        </m:r>
                      </m:sub>
                    </m:sSub>
                  </m:oMath>
                </a14:m>
                <a:r>
                  <a:rPr lang="en-US" sz="1400">
                    <a:solidFill>
                      <a:srgbClr val="000000"/>
                    </a:solidFill>
                  </a:rPr>
                  <a:t>) and disturbances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𝐷</m:t>
                        </m:r>
                      </m:sub>
                    </m:sSub>
                  </m:oMath>
                </a14:m>
                <a:r>
                  <a:rPr lang="en-US" sz="1400">
                    <a:solidFill>
                      <a:srgbClr val="000000"/>
                    </a:solidFill>
                  </a:rPr>
                  <a:t>)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𝐴</m:t>
                        </m:r>
                      </m:sub>
                    </m:sSub>
                  </m:oMath>
                </a14:m>
                <a:r>
                  <a:rPr lang="en-US" sz="1400">
                    <a:solidFill>
                      <a:srgbClr val="000000"/>
                    </a:solidFill>
                    <a:latin typeface="+mn-lt"/>
                  </a:rPr>
                  <a:t>=</a:t>
                </a:r>
                <a14:m>
                  <m:oMath xmlns:m="http://schemas.openxmlformats.org/officeDocument/2006/math">
                    <m:f>
                      <m:fPr>
                        <m:ctrlPr>
                          <a:rPr lang="en-US" sz="1400" i="1" dirty="0" smtClean="0">
                            <a:solidFill>
                              <a:srgbClr val="000000"/>
                            </a:solidFill>
                            <a:latin typeface="Cambria Math" panose="02040503050406030204" pitchFamily="18" charset="0"/>
                          </a:rPr>
                        </m:ctrlPr>
                      </m:fPr>
                      <m:num>
                        <m:r>
                          <a:rPr lang="en-US" sz="1400" b="0" i="1" dirty="0" smtClean="0">
                            <a:solidFill>
                              <a:srgbClr val="000000"/>
                            </a:solidFill>
                            <a:latin typeface="Cambria Math" panose="02040503050406030204" pitchFamily="18" charset="0"/>
                          </a:rPr>
                          <m:t>1</m:t>
                        </m:r>
                      </m:num>
                      <m:den>
                        <m:r>
                          <a:rPr lang="en-US" sz="1400" b="0" i="1" dirty="0" smtClean="0">
                            <a:solidFill>
                              <a:srgbClr val="000000"/>
                            </a:solidFill>
                            <a:latin typeface="Cambria Math" panose="02040503050406030204" pitchFamily="18" charset="0"/>
                          </a:rPr>
                          <m:t>2</m:t>
                        </m:r>
                      </m:den>
                    </m:f>
                    <m:r>
                      <a:rPr lang="en-US" sz="1400" i="1" dirty="0" smtClean="0">
                        <a:solidFill>
                          <a:srgbClr val="000000"/>
                        </a:solidFill>
                        <a:latin typeface="Cambria Math" panose="02040503050406030204" pitchFamily="18" charset="0"/>
                        <a:ea typeface="Cambria Math" panose="02040503050406030204" pitchFamily="18" charset="0"/>
                      </a:rPr>
                      <m:t>𝜌</m:t>
                    </m:r>
                    <m:r>
                      <a:rPr lang="en-US" sz="1400" b="0" i="1" dirty="0" smtClean="0">
                        <a:solidFill>
                          <a:srgbClr val="000000"/>
                        </a:solidFill>
                        <a:latin typeface="Cambria Math" panose="02040503050406030204" pitchFamily="18" charset="0"/>
                      </a:rPr>
                      <m:t>𝐴</m:t>
                    </m:r>
                    <m:sSup>
                      <m:sSupPr>
                        <m:ctrlPr>
                          <a:rPr lang="en-US" sz="1400" b="0" i="1" dirty="0" smtClean="0">
                            <a:solidFill>
                              <a:srgbClr val="000000"/>
                            </a:solidFill>
                            <a:latin typeface="Cambria Math" panose="02040503050406030204" pitchFamily="18" charset="0"/>
                          </a:rPr>
                        </m:ctrlPr>
                      </m:sSupPr>
                      <m:e>
                        <m:r>
                          <a:rPr lang="en-US" sz="1400" b="0" i="1" dirty="0" smtClean="0">
                            <a:solidFill>
                              <a:srgbClr val="000000"/>
                            </a:solidFill>
                            <a:latin typeface="Cambria Math" panose="02040503050406030204" pitchFamily="18" charset="0"/>
                          </a:rPr>
                          <m:t>𝑣</m:t>
                        </m:r>
                      </m:e>
                      <m:sup>
                        <m:r>
                          <a:rPr lang="en-US" sz="1400" b="0" i="1" dirty="0" smtClean="0">
                            <a:solidFill>
                              <a:srgbClr val="000000"/>
                            </a:solidFill>
                            <a:latin typeface="Cambria Math" panose="02040503050406030204" pitchFamily="18" charset="0"/>
                          </a:rPr>
                          <m:t>2</m:t>
                        </m:r>
                      </m:sup>
                    </m:sSup>
                  </m:oMath>
                </a14:m>
                <a:endParaRPr lang="en-US" sz="1400">
                  <a:solidFill>
                    <a:srgbClr val="000000"/>
                  </a:solidFill>
                  <a:latin typeface="+mn-lt"/>
                </a:endParaRPr>
              </a:p>
              <a:p>
                <a:pPr marL="0" indent="0">
                  <a:buNone/>
                </a:pPr>
                <a:endParaRPr lang="en-US" sz="1400">
                  <a:solidFill>
                    <a:srgbClr val="000000"/>
                  </a:solidFill>
                </a:endParaRPr>
              </a:p>
            </p:txBody>
          </p:sp>
        </mc:Choice>
        <mc:Fallback xmlns="">
          <p:sp>
            <p:nvSpPr>
              <p:cNvPr id="4" name="Content Placeholder 3">
                <a:extLst>
                  <a:ext uri="{FF2B5EF4-FFF2-40B4-BE49-F238E27FC236}">
                    <a16:creationId xmlns:a16="http://schemas.microsoft.com/office/drawing/2014/main" id="{C44CBEEF-D3F1-6E17-7599-AB1ABEAC1BAF}"/>
                  </a:ext>
                </a:extLst>
              </p:cNvPr>
              <p:cNvSpPr>
                <a:spLocks noGrp="1" noRot="1" noChangeAspect="1" noMove="1" noResize="1" noEditPoints="1" noAdjustHandles="1" noChangeArrowheads="1" noChangeShapeType="1" noTextEdit="1"/>
              </p:cNvSpPr>
              <p:nvPr>
                <p:ph sz="half" idx="2"/>
              </p:nvPr>
            </p:nvSpPr>
            <p:spPr>
              <a:xfrm>
                <a:off x="251520" y="2012714"/>
                <a:ext cx="4536504" cy="4038563"/>
              </a:xfrm>
              <a:blipFill>
                <a:blip r:embed="rId3"/>
                <a:stretch>
                  <a:fillRect l="-134"/>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6F7F0422-8432-9ABF-C4FC-B0AA7F974047}"/>
              </a:ext>
            </a:extLst>
          </p:cNvPr>
          <p:cNvSpPr>
            <a:spLocks noGrp="1"/>
          </p:cNvSpPr>
          <p:nvPr>
            <p:ph type="body" sz="quarter" idx="3"/>
          </p:nvPr>
        </p:nvSpPr>
        <p:spPr>
          <a:xfrm>
            <a:off x="4932040" y="1575804"/>
            <a:ext cx="3754760" cy="436910"/>
          </a:xfrm>
        </p:spPr>
        <p:txBody>
          <a:bodyPr/>
          <a:lstStyle/>
          <a:p>
            <a:pPr algn="ctr"/>
            <a:r>
              <a:rPr lang="en-US">
                <a:solidFill>
                  <a:srgbClr val="7030A0"/>
                </a:solidFill>
              </a:rPr>
              <a:t>Tricopter</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9407E7B1-D466-BA40-B4BF-E7035433D071}"/>
                  </a:ext>
                </a:extLst>
              </p:cNvPr>
              <p:cNvSpPr>
                <a:spLocks noGrp="1"/>
              </p:cNvSpPr>
              <p:nvPr>
                <p:ph sz="quarter" idx="4"/>
              </p:nvPr>
            </p:nvSpPr>
            <p:spPr>
              <a:xfrm>
                <a:off x="4788024" y="2012714"/>
                <a:ext cx="4176464" cy="4038563"/>
              </a:xfrm>
              <a:ln/>
            </p:spPr>
            <p:style>
              <a:lnRef idx="2">
                <a:schemeClr val="dk1"/>
              </a:lnRef>
              <a:fillRef idx="1">
                <a:schemeClr val="lt1"/>
              </a:fillRef>
              <a:effectRef idx="0">
                <a:schemeClr val="dk1"/>
              </a:effectRef>
              <a:fontRef idx="minor">
                <a:schemeClr val="dk1"/>
              </a:fontRef>
            </p:style>
            <p:txBody>
              <a:bodyPr/>
              <a:lstStyle/>
              <a:p>
                <a:pPr marL="0" indent="0" algn="l">
                  <a:buNone/>
                </a:pPr>
                <a14:m>
                  <m:oMathPara xmlns:m="http://schemas.openxmlformats.org/officeDocument/2006/math">
                    <m:oMathParaPr>
                      <m:jc m:val="left"/>
                    </m:oMathParaPr>
                    <m:oMath xmlns:m="http://schemas.openxmlformats.org/officeDocument/2006/math">
                      <m:r>
                        <a:rPr lang="en-US" sz="1400" b="0" i="1" smtClean="0">
                          <a:solidFill>
                            <a:srgbClr val="000000"/>
                          </a:solidFill>
                          <a:latin typeface="Cambria Math" panose="02040503050406030204" pitchFamily="18" charset="0"/>
                        </a:rPr>
                        <m:t>𝑚</m:t>
                      </m:r>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𝑃</m:t>
                          </m:r>
                        </m:e>
                      </m:acc>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0</m:t>
                              </m:r>
                            </m:e>
                            <m:e>
                              <m:r>
                                <a:rPr lang="en-US" sz="1400" b="0" i="1" smtClean="0">
                                  <a:solidFill>
                                    <a:srgbClr val="000000"/>
                                  </a:solidFill>
                                  <a:latin typeface="Cambria Math" panose="02040503050406030204" pitchFamily="18" charset="0"/>
                                </a:rPr>
                                <m:t>𝑚𝑔</m:t>
                              </m:r>
                            </m:e>
                          </m:eqArr>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𝑅</m:t>
                          </m:r>
                        </m:e>
                        <m:sub>
                          <m:r>
                            <a:rPr lang="en-US" sz="1400" b="0" i="1" smtClean="0">
                              <a:solidFill>
                                <a:srgbClr val="000000"/>
                              </a:solidFill>
                              <a:latin typeface="Cambria Math" panose="02040503050406030204" pitchFamily="18" charset="0"/>
                            </a:rPr>
                            <m:t>𝑔𝑏</m:t>
                          </m:r>
                        </m:sub>
                      </m:sSub>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7030A0"/>
                                  </a:solidFill>
                                  <a:latin typeface="Cambria Math" panose="02040503050406030204" pitchFamily="18" charset="0"/>
                                </a:rPr>
                              </m:ctrlPr>
                            </m:eqArrPr>
                            <m:e>
                              <m:sSub>
                                <m:sSubPr>
                                  <m:ctrlPr>
                                    <a:rPr lang="en-US" sz="1400" b="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𝑏𝑥</m:t>
                                  </m:r>
                                </m:sub>
                              </m:sSub>
                            </m:e>
                            <m:e>
                              <m:r>
                                <a:rPr lang="en-US" sz="1400" b="0" i="1" smtClean="0">
                                  <a:solidFill>
                                    <a:srgbClr val="7030A0"/>
                                  </a:solidFill>
                                  <a:latin typeface="Cambria Math" panose="02040503050406030204" pitchFamily="18" charset="0"/>
                                </a:rPr>
                                <m:t>0</m:t>
                              </m:r>
                            </m:e>
                            <m:e>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𝑏𝑧</m:t>
                                  </m:r>
                                </m:sub>
                              </m:sSub>
                            </m:e>
                          </m:eqArr>
                        </m:e>
                      </m:d>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𝐴</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𝐷</m:t>
                          </m:r>
                        </m:sub>
                      </m:sSub>
                    </m:oMath>
                  </m:oMathPara>
                </a14:m>
                <a:endParaRPr lang="en-US" sz="1400" dirty="0">
                  <a:solidFill>
                    <a:srgbClr val="000000"/>
                  </a:solidFill>
                </a:endParaRPr>
              </a:p>
              <a:p>
                <a:pPr marL="0" indent="0" algn="l">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𝑥</m:t>
                          </m:r>
                        </m:e>
                      </m:acc>
                      <m:r>
                        <a:rPr lang="en-US" sz="1400" b="0" i="1" smtClean="0">
                          <a:solidFill>
                            <a:srgbClr val="000000"/>
                          </a:solidFill>
                          <a:latin typeface="Cambria Math" panose="02040503050406030204" pitchFamily="18" charset="0"/>
                        </a:rPr>
                        <m:t>=</m:t>
                      </m:r>
                      <m:d>
                        <m:dPr>
                          <m:ctrlPr>
                            <a:rPr lang="en-US" sz="1400" i="1" smtClean="0">
                              <a:solidFill>
                                <a:srgbClr val="000000"/>
                              </a:solidFill>
                              <a:latin typeface="Cambria Math" panose="02040503050406030204" pitchFamily="18" charset="0"/>
                            </a:rPr>
                          </m:ctrlPr>
                        </m:dPr>
                        <m:e>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𝜃</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𝜙</m:t>
                              </m:r>
                            </m:sub>
                          </m:sSub>
                        </m:e>
                      </m:d>
                      <m:f>
                        <m:fPr>
                          <m:ctrlPr>
                            <a:rPr lang="en-US" sz="1400" i="1" smtClean="0">
                              <a:solidFill>
                                <a:srgbClr val="7030A0"/>
                              </a:solidFill>
                              <a:latin typeface="Cambria Math" panose="02040503050406030204" pitchFamily="18" charset="0"/>
                            </a:rPr>
                          </m:ctrlPr>
                        </m:fPr>
                        <m:num>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𝑏𝑧</m:t>
                              </m:r>
                            </m:sub>
                          </m:sSub>
                        </m:num>
                        <m:den>
                          <m:r>
                            <a:rPr lang="en-US" sz="1400" b="0" i="1" smtClean="0">
                              <a:solidFill>
                                <a:srgbClr val="7030A0"/>
                              </a:solidFill>
                              <a:latin typeface="Cambria Math" panose="02040503050406030204" pitchFamily="18" charset="0"/>
                            </a:rPr>
                            <m:t>𝑚</m:t>
                          </m:r>
                        </m:den>
                      </m:f>
                      <m:r>
                        <a:rPr lang="en-US" sz="1400" b="0" i="1" smtClean="0">
                          <a:solidFill>
                            <a:srgbClr val="7030A0"/>
                          </a:solidFill>
                          <a:latin typeface="Cambria Math" panose="02040503050406030204" pitchFamily="18" charset="0"/>
                        </a:rPr>
                        <m:t>+</m:t>
                      </m:r>
                      <m:f>
                        <m:fPr>
                          <m:ctrlPr>
                            <a:rPr lang="en-US" sz="1400" i="1" smtClean="0">
                              <a:solidFill>
                                <a:srgbClr val="7030A0"/>
                              </a:solidFill>
                              <a:latin typeface="Cambria Math" panose="02040503050406030204" pitchFamily="18" charset="0"/>
                            </a:rPr>
                          </m:ctrlPr>
                        </m:fPr>
                        <m:num>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𝑏𝑥</m:t>
                              </m:r>
                            </m:sub>
                          </m:sSub>
                        </m:num>
                        <m:den>
                          <m:r>
                            <a:rPr lang="en-US" sz="1400" b="0" i="1" smtClean="0">
                              <a:solidFill>
                                <a:srgbClr val="7030A0"/>
                              </a:solidFill>
                              <a:latin typeface="Cambria Math" panose="02040503050406030204" pitchFamily="18" charset="0"/>
                            </a:rPr>
                            <m:t>𝑚</m:t>
                          </m:r>
                        </m:den>
                      </m:f>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𝑐𝑜𝑠</m:t>
                          </m:r>
                        </m:e>
                        <m:sub>
                          <m:r>
                            <a:rPr lang="en-US" sz="1400" b="0" i="1" smtClean="0">
                              <a:solidFill>
                                <a:srgbClr val="7030A0"/>
                              </a:solidFill>
                              <a:latin typeface="Cambria Math" panose="02040503050406030204" pitchFamily="18" charset="0"/>
                              <a:ea typeface="Cambria Math" panose="02040503050406030204" pitchFamily="18" charset="0"/>
                            </a:rPr>
                            <m:t>𝜃</m:t>
                          </m:r>
                        </m:sub>
                      </m:sSub>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𝑐𝑜𝑠</m:t>
                          </m:r>
                        </m:e>
                        <m:sub>
                          <m:r>
                            <a:rPr lang="en-US" sz="1400" b="0" i="1" smtClean="0">
                              <a:solidFill>
                                <a:srgbClr val="7030A0"/>
                              </a:solidFill>
                              <a:latin typeface="Cambria Math" panose="02040503050406030204" pitchFamily="18" charset="0"/>
                              <a:ea typeface="Cambria Math" panose="02040503050406030204" pitchFamily="18" charset="0"/>
                            </a:rPr>
                            <m:t>𝜓</m:t>
                          </m:r>
                        </m:sub>
                      </m:sSub>
                    </m:oMath>
                  </m:oMathPara>
                </a14:m>
                <a:endParaRPr lang="en-US" sz="1400" dirty="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𝑦</m:t>
                          </m:r>
                        </m:e>
                      </m:acc>
                      <m:r>
                        <a:rPr lang="en-US" sz="1400" b="0" i="1" smtClean="0">
                          <a:solidFill>
                            <a:srgbClr val="000000"/>
                          </a:solidFill>
                          <a:latin typeface="Cambria Math" panose="02040503050406030204" pitchFamily="18" charset="0"/>
                        </a:rPr>
                        <m:t>=</m:t>
                      </m:r>
                      <m:d>
                        <m:dPr>
                          <m:ctrlPr>
                            <a:rPr lang="en-US" sz="1400" i="1" smtClean="0">
                              <a:solidFill>
                                <a:srgbClr val="000000"/>
                              </a:solidFill>
                              <a:latin typeface="Cambria Math" panose="02040503050406030204" pitchFamily="18" charset="0"/>
                            </a:rPr>
                          </m:ctrlPr>
                        </m:dPr>
                        <m:e>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𝜃</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r>
                            <a:rPr lang="en-US" sz="1400" b="0" i="1" smtClean="0">
                              <a:solidFill>
                                <a:srgbClr val="000000"/>
                              </a:solidFill>
                              <a:latin typeface="Cambria Math" panose="02040503050406030204" pitchFamily="18" charset="0"/>
                            </a:rPr>
                            <m:t>+</m:t>
                          </m:r>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𝜓</m:t>
                              </m:r>
                            </m:sub>
                          </m:sSub>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𝑠𝑖𝑛</m:t>
                              </m:r>
                            </m:e>
                            <m:sub>
                              <m:r>
                                <a:rPr lang="en-US" sz="1400" b="0" i="1" smtClean="0">
                                  <a:solidFill>
                                    <a:srgbClr val="000000"/>
                                  </a:solidFill>
                                  <a:latin typeface="Cambria Math" panose="02040503050406030204" pitchFamily="18" charset="0"/>
                                  <a:ea typeface="Cambria Math" panose="02040503050406030204" pitchFamily="18" charset="0"/>
                                </a:rPr>
                                <m:t>𝜙</m:t>
                              </m:r>
                            </m:sub>
                          </m:sSub>
                        </m:e>
                      </m:d>
                      <m:f>
                        <m:fPr>
                          <m:ctrlPr>
                            <a:rPr lang="en-US" sz="1400" i="1" smtClean="0">
                              <a:solidFill>
                                <a:srgbClr val="7030A0"/>
                              </a:solidFill>
                              <a:latin typeface="Cambria Math" panose="02040503050406030204" pitchFamily="18" charset="0"/>
                            </a:rPr>
                          </m:ctrlPr>
                        </m:fPr>
                        <m:num>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𝑏𝑧</m:t>
                              </m:r>
                            </m:sub>
                          </m:sSub>
                        </m:num>
                        <m:den>
                          <m:r>
                            <a:rPr lang="en-US" sz="1400" b="0" i="1" smtClean="0">
                              <a:solidFill>
                                <a:srgbClr val="7030A0"/>
                              </a:solidFill>
                              <a:latin typeface="Cambria Math" panose="02040503050406030204" pitchFamily="18" charset="0"/>
                            </a:rPr>
                            <m:t>𝑚</m:t>
                          </m:r>
                        </m:den>
                      </m:f>
                      <m:r>
                        <a:rPr lang="en-US" sz="1400" b="0" i="1" smtClean="0">
                          <a:solidFill>
                            <a:srgbClr val="7030A0"/>
                          </a:solidFill>
                          <a:latin typeface="Cambria Math" panose="02040503050406030204" pitchFamily="18" charset="0"/>
                        </a:rPr>
                        <m:t>+</m:t>
                      </m:r>
                      <m:f>
                        <m:fPr>
                          <m:ctrlPr>
                            <a:rPr lang="en-US" sz="1400" i="1" smtClean="0">
                              <a:solidFill>
                                <a:srgbClr val="7030A0"/>
                              </a:solidFill>
                              <a:latin typeface="Cambria Math" panose="02040503050406030204" pitchFamily="18" charset="0"/>
                            </a:rPr>
                          </m:ctrlPr>
                        </m:fPr>
                        <m:num>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𝐹</m:t>
                              </m:r>
                            </m:e>
                            <m:sub>
                              <m:r>
                                <a:rPr lang="en-US" sz="1400" b="0" i="1" smtClean="0">
                                  <a:solidFill>
                                    <a:srgbClr val="7030A0"/>
                                  </a:solidFill>
                                  <a:latin typeface="Cambria Math" panose="02040503050406030204" pitchFamily="18" charset="0"/>
                                </a:rPr>
                                <m:t>𝑏𝑥</m:t>
                              </m:r>
                            </m:sub>
                          </m:sSub>
                        </m:num>
                        <m:den>
                          <m:r>
                            <a:rPr lang="en-US" sz="1400" b="0" i="1" smtClean="0">
                              <a:solidFill>
                                <a:srgbClr val="7030A0"/>
                              </a:solidFill>
                              <a:latin typeface="Cambria Math" panose="02040503050406030204" pitchFamily="18" charset="0"/>
                            </a:rPr>
                            <m:t>𝑚</m:t>
                          </m:r>
                        </m:den>
                      </m:f>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𝑐𝑜𝑠</m:t>
                          </m:r>
                        </m:e>
                        <m:sub>
                          <m:r>
                            <a:rPr lang="en-US" sz="1400" b="0" i="1" smtClean="0">
                              <a:solidFill>
                                <a:srgbClr val="7030A0"/>
                              </a:solidFill>
                              <a:latin typeface="Cambria Math" panose="02040503050406030204" pitchFamily="18" charset="0"/>
                              <a:ea typeface="Cambria Math" panose="02040503050406030204" pitchFamily="18" charset="0"/>
                            </a:rPr>
                            <m:t>𝜃</m:t>
                          </m:r>
                        </m:sub>
                      </m:sSub>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𝑠𝑖𝑛</m:t>
                          </m:r>
                        </m:e>
                        <m:sub>
                          <m:r>
                            <a:rPr lang="en-US" sz="1400" b="0" i="1" smtClean="0">
                              <a:solidFill>
                                <a:srgbClr val="7030A0"/>
                              </a:solidFill>
                              <a:latin typeface="Cambria Math" panose="02040503050406030204" pitchFamily="18" charset="0"/>
                              <a:ea typeface="Cambria Math" panose="02040503050406030204" pitchFamily="18" charset="0"/>
                            </a:rPr>
                            <m:t>𝜓</m:t>
                          </m:r>
                        </m:sub>
                      </m:sSub>
                    </m:oMath>
                  </m:oMathPara>
                </a14:m>
                <a:endParaRPr lang="en-US" sz="1400" i="1" dirty="0">
                  <a:solidFill>
                    <a:srgbClr val="000000"/>
                  </a:solidFill>
                  <a:latin typeface="Cambria Math" panose="02040503050406030204" pitchFamily="18" charset="0"/>
                  <a:ea typeface="Cambria Math" panose="02040503050406030204" pitchFamily="18" charset="0"/>
                </a:endParaRPr>
              </a:p>
              <a:p>
                <a:pPr marL="0" indent="0">
                  <a:buNone/>
                </a:pPr>
                <a:r>
                  <a:rPr lang="en-US" sz="1400" dirty="0">
                    <a:solidFill>
                      <a:srgbClr val="000000"/>
                    </a:solidFill>
                  </a:rPr>
                  <a:t>  </a:t>
                </a:r>
                <a14:m>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𝑧</m:t>
                        </m:r>
                      </m:e>
                    </m:acc>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𝑔</m:t>
                    </m:r>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𝑐𝑜𝑠</m:t>
                        </m:r>
                      </m:e>
                      <m:sub>
                        <m:r>
                          <a:rPr lang="en-US" sz="1400" b="0" i="1">
                            <a:solidFill>
                              <a:srgbClr val="000000"/>
                            </a:solidFill>
                            <a:latin typeface="Cambria Math" panose="02040503050406030204" pitchFamily="18" charset="0"/>
                            <a:ea typeface="Cambria Math" panose="02040503050406030204" pitchFamily="18" charset="0"/>
                          </a:rPr>
                          <m:t>𝜃</m:t>
                        </m:r>
                      </m:sub>
                    </m:sSub>
                    <m:sSub>
                      <m:sSubPr>
                        <m:ctrlPr>
                          <a:rPr lang="en-US" sz="1400" i="1">
                            <a:solidFill>
                              <a:srgbClr val="000000"/>
                            </a:solidFill>
                            <a:latin typeface="Cambria Math" panose="02040503050406030204" pitchFamily="18" charset="0"/>
                          </a:rPr>
                        </m:ctrlPr>
                      </m:sSubPr>
                      <m:e>
                        <m:r>
                          <a:rPr lang="en-US" sz="1400" b="0" i="1">
                            <a:solidFill>
                              <a:srgbClr val="000000"/>
                            </a:solidFill>
                            <a:latin typeface="Cambria Math" panose="02040503050406030204" pitchFamily="18" charset="0"/>
                          </a:rPr>
                          <m:t>𝑐𝑜𝑠</m:t>
                        </m:r>
                      </m:e>
                      <m:sub>
                        <m:r>
                          <a:rPr lang="en-US" sz="1400" b="0" i="1" smtClean="0">
                            <a:solidFill>
                              <a:srgbClr val="000000"/>
                            </a:solidFill>
                            <a:latin typeface="Cambria Math" panose="02040503050406030204" pitchFamily="18" charset="0"/>
                            <a:ea typeface="Cambria Math" panose="02040503050406030204" pitchFamily="18" charset="0"/>
                          </a:rPr>
                          <m:t>𝜙</m:t>
                        </m:r>
                      </m:sub>
                    </m:sSub>
                    <m:f>
                      <m:fPr>
                        <m:ctrlPr>
                          <a:rPr lang="en-US" sz="1400" i="1" smtClean="0">
                            <a:solidFill>
                              <a:srgbClr val="7030A0"/>
                            </a:solidFill>
                            <a:latin typeface="Cambria Math" panose="02040503050406030204" pitchFamily="18" charset="0"/>
                          </a:rPr>
                        </m:ctrlPr>
                      </m:fPr>
                      <m:num>
                        <m:sSub>
                          <m:sSubPr>
                            <m:ctrlPr>
                              <a:rPr lang="en-US" sz="1400" i="1">
                                <a:solidFill>
                                  <a:srgbClr val="7030A0"/>
                                </a:solidFill>
                                <a:latin typeface="Cambria Math" panose="02040503050406030204" pitchFamily="18" charset="0"/>
                              </a:rPr>
                            </m:ctrlPr>
                          </m:sSubPr>
                          <m:e>
                            <m:r>
                              <a:rPr lang="en-US" sz="1400" b="0" i="1">
                                <a:solidFill>
                                  <a:srgbClr val="7030A0"/>
                                </a:solidFill>
                                <a:latin typeface="Cambria Math" panose="02040503050406030204" pitchFamily="18" charset="0"/>
                              </a:rPr>
                              <m:t>𝐹</m:t>
                            </m:r>
                          </m:e>
                          <m:sub>
                            <m:r>
                              <a:rPr lang="en-US" sz="1400" b="0" i="1">
                                <a:solidFill>
                                  <a:srgbClr val="7030A0"/>
                                </a:solidFill>
                                <a:latin typeface="Cambria Math" panose="02040503050406030204" pitchFamily="18" charset="0"/>
                              </a:rPr>
                              <m:t>𝑏𝑧</m:t>
                            </m:r>
                          </m:sub>
                        </m:sSub>
                      </m:num>
                      <m:den>
                        <m:r>
                          <a:rPr lang="en-US" sz="1400" b="0" i="1">
                            <a:solidFill>
                              <a:srgbClr val="7030A0"/>
                            </a:solidFill>
                            <a:latin typeface="Cambria Math" panose="02040503050406030204" pitchFamily="18" charset="0"/>
                          </a:rPr>
                          <m:t>𝑚</m:t>
                        </m:r>
                      </m:den>
                    </m:f>
                    <m:r>
                      <a:rPr lang="en-US" sz="1400" b="0" i="1" smtClean="0">
                        <a:solidFill>
                          <a:srgbClr val="7030A0"/>
                        </a:solidFill>
                        <a:latin typeface="Cambria Math" panose="02040503050406030204" pitchFamily="18" charset="0"/>
                      </a:rPr>
                      <m:t>−</m:t>
                    </m:r>
                    <m:sSub>
                      <m:sSubPr>
                        <m:ctrlPr>
                          <a:rPr lang="en-US" sz="1400" i="1" smtClean="0">
                            <a:solidFill>
                              <a:srgbClr val="7030A0"/>
                            </a:solidFill>
                            <a:latin typeface="Cambria Math" panose="02040503050406030204" pitchFamily="18" charset="0"/>
                          </a:rPr>
                        </m:ctrlPr>
                      </m:sSubPr>
                      <m:e>
                        <m:r>
                          <a:rPr lang="en-US" sz="1400" b="0" i="1" smtClean="0">
                            <a:solidFill>
                              <a:srgbClr val="7030A0"/>
                            </a:solidFill>
                            <a:latin typeface="Cambria Math" panose="02040503050406030204" pitchFamily="18" charset="0"/>
                          </a:rPr>
                          <m:t>𝑠𝑖𝑛</m:t>
                        </m:r>
                      </m:e>
                      <m:sub>
                        <m:r>
                          <a:rPr lang="en-US" sz="1400" b="0" i="1" smtClean="0">
                            <a:solidFill>
                              <a:srgbClr val="7030A0"/>
                            </a:solidFill>
                            <a:latin typeface="Cambria Math" panose="02040503050406030204" pitchFamily="18" charset="0"/>
                            <a:ea typeface="Cambria Math" panose="02040503050406030204" pitchFamily="18" charset="0"/>
                          </a:rPr>
                          <m:t>𝜃</m:t>
                        </m:r>
                      </m:sub>
                    </m:sSub>
                  </m:oMath>
                </a14:m>
                <a:r>
                  <a:rPr lang="en-US" sz="1400" dirty="0">
                    <a:solidFill>
                      <a:srgbClr val="7030A0"/>
                    </a:solidFill>
                  </a:rPr>
                  <a:t> </a:t>
                </a:r>
                <a14:m>
                  <m:oMath xmlns:m="http://schemas.openxmlformats.org/officeDocument/2006/math">
                    <m:f>
                      <m:fPr>
                        <m:ctrlPr>
                          <a:rPr lang="en-US" sz="1400" i="1">
                            <a:solidFill>
                              <a:srgbClr val="7030A0"/>
                            </a:solidFill>
                            <a:latin typeface="Cambria Math" panose="02040503050406030204" pitchFamily="18" charset="0"/>
                          </a:rPr>
                        </m:ctrlPr>
                      </m:fPr>
                      <m:num>
                        <m:sSub>
                          <m:sSubPr>
                            <m:ctrlPr>
                              <a:rPr lang="en-US" sz="1400" i="1">
                                <a:solidFill>
                                  <a:srgbClr val="7030A0"/>
                                </a:solidFill>
                                <a:latin typeface="Cambria Math" panose="02040503050406030204" pitchFamily="18" charset="0"/>
                              </a:rPr>
                            </m:ctrlPr>
                          </m:sSubPr>
                          <m:e>
                            <m:r>
                              <a:rPr lang="en-US" sz="1400" b="0" i="1">
                                <a:solidFill>
                                  <a:srgbClr val="7030A0"/>
                                </a:solidFill>
                                <a:latin typeface="Cambria Math" panose="02040503050406030204" pitchFamily="18" charset="0"/>
                              </a:rPr>
                              <m:t>𝐹</m:t>
                            </m:r>
                          </m:e>
                          <m:sub>
                            <m:r>
                              <a:rPr lang="en-US" sz="1400" b="0" i="1">
                                <a:solidFill>
                                  <a:srgbClr val="7030A0"/>
                                </a:solidFill>
                                <a:latin typeface="Cambria Math" panose="02040503050406030204" pitchFamily="18" charset="0"/>
                              </a:rPr>
                              <m:t>𝑏𝑥</m:t>
                            </m:r>
                          </m:sub>
                        </m:sSub>
                      </m:num>
                      <m:den>
                        <m:r>
                          <a:rPr lang="en-US" sz="1400" b="0" i="1">
                            <a:solidFill>
                              <a:srgbClr val="7030A0"/>
                            </a:solidFill>
                            <a:latin typeface="Cambria Math" panose="02040503050406030204" pitchFamily="18" charset="0"/>
                          </a:rPr>
                          <m:t>𝑚</m:t>
                        </m:r>
                      </m:den>
                    </m:f>
                  </m:oMath>
                </a14:m>
                <a:endParaRPr lang="en-US" sz="1400" dirty="0">
                  <a:solidFill>
                    <a:srgbClr val="000000"/>
                  </a:solidFill>
                </a:endParaRPr>
              </a:p>
              <a:p>
                <a:pPr marL="0" indent="0">
                  <a:buNone/>
                </a:pPr>
                <a14:m>
                  <m:oMath xmlns:m="http://schemas.openxmlformats.org/officeDocument/2006/math">
                    <m:r>
                      <a:rPr lang="en-US" sz="1400" b="0" i="1" smtClean="0">
                        <a:solidFill>
                          <a:srgbClr val="000000"/>
                        </a:solidFill>
                        <a:latin typeface="Cambria Math" panose="02040503050406030204" pitchFamily="18" charset="0"/>
                      </a:rPr>
                      <m:t>𝑃</m:t>
                    </m:r>
                    <m:r>
                      <a:rPr lang="en-US" sz="1400" b="0" i="1" smtClean="0">
                        <a:solidFill>
                          <a:srgbClr val="000000"/>
                        </a:solidFill>
                        <a:latin typeface="Cambria Math" panose="02040503050406030204" pitchFamily="18" charset="0"/>
                      </a:rPr>
                      <m:t>=</m:t>
                    </m:r>
                    <m:sSup>
                      <m:sSupPr>
                        <m:ctrlPr>
                          <a:rPr lang="en-US" sz="1400" i="1" smtClean="0">
                            <a:solidFill>
                              <a:srgbClr val="000000"/>
                            </a:solidFill>
                            <a:latin typeface="Cambria Math" panose="02040503050406030204" pitchFamily="18" charset="0"/>
                          </a:rPr>
                        </m:ctrlPr>
                      </m:sSupPr>
                      <m:e>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𝑥</m:t>
                        </m:r>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𝑦</m:t>
                        </m:r>
                        <m:r>
                          <a:rPr lang="en-US"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𝑧</m:t>
                        </m:r>
                        <m:r>
                          <a:rPr lang="en-US" sz="1400" b="0" i="1" smtClean="0">
                            <a:solidFill>
                              <a:srgbClr val="000000"/>
                            </a:solidFill>
                            <a:latin typeface="Cambria Math" panose="02040503050406030204" pitchFamily="18" charset="0"/>
                          </a:rPr>
                          <m:t>]</m:t>
                        </m:r>
                      </m:e>
                      <m:sup>
                        <m:r>
                          <a:rPr lang="en-US" sz="1400" b="0" i="1" smtClean="0">
                            <a:solidFill>
                              <a:srgbClr val="000000"/>
                            </a:solidFill>
                            <a:latin typeface="Cambria Math" panose="02040503050406030204" pitchFamily="18" charset="0"/>
                          </a:rPr>
                          <m:t>𝑇</m:t>
                        </m:r>
                      </m:sup>
                    </m:sSup>
                  </m:oMath>
                </a14:m>
                <a:r>
                  <a:rPr lang="en-US" sz="1400" i="1" dirty="0">
                    <a:solidFill>
                      <a:srgbClr val="000000"/>
                    </a:solidFill>
                    <a:latin typeface="Cambria Math" panose="02040503050406030204" pitchFamily="18" charset="0"/>
                    <a:ea typeface="Cambria Math" panose="02040503050406030204" pitchFamily="18" charset="0"/>
                  </a:rPr>
                  <a:t>, </a:t>
                </a:r>
                <a:r>
                  <a:rPr lang="en-US" sz="1400" dirty="0">
                    <a:solidFill>
                      <a:srgbClr val="000000"/>
                    </a:solidFill>
                    <a:latin typeface="Cambria Math" panose="02040503050406030204" pitchFamily="18" charset="0"/>
                    <a:ea typeface="Cambria Math" panose="02040503050406030204" pitchFamily="18" charset="0"/>
                  </a:rPr>
                  <a:t>P denotes the position w.r.t inertia frame</a:t>
                </a:r>
                <a:endParaRPr lang="en-US" sz="1400" dirty="0">
                  <a:solidFill>
                    <a:srgbClr val="000000"/>
                  </a:solidFill>
                </a:endParaRPr>
              </a:p>
              <a:p>
                <a:pPr marL="0" indent="0">
                  <a:buNone/>
                </a:pPr>
                <a14:m>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Θ</m:t>
                    </m:r>
                    <m:r>
                      <a:rPr lang="en-US" sz="1400" b="0" i="1" smtClean="0">
                        <a:solidFill>
                          <a:srgbClr val="000000"/>
                        </a:solidFill>
                        <a:latin typeface="Cambria Math" panose="02040503050406030204" pitchFamily="18" charset="0"/>
                        <a:ea typeface="Cambria Math" panose="02040503050406030204" pitchFamily="18" charset="0"/>
                      </a:rPr>
                      <m:t>=</m:t>
                    </m:r>
                    <m:sSup>
                      <m:sSupPr>
                        <m:ctrlPr>
                          <a:rPr lang="en-US" sz="1400" b="0" i="1" smtClean="0">
                            <a:solidFill>
                              <a:srgbClr val="000000"/>
                            </a:solidFill>
                            <a:latin typeface="Cambria Math" panose="02040503050406030204" pitchFamily="18" charset="0"/>
                            <a:ea typeface="Cambria Math" panose="02040503050406030204" pitchFamily="18" charset="0"/>
                          </a:rPr>
                        </m:ctrlPr>
                      </m:sSupPr>
                      <m:e>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𝜙</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𝜃</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𝜓</m:t>
                        </m:r>
                        <m:r>
                          <a:rPr lang="en-US" sz="1400" b="0" i="1" smtClean="0">
                            <a:solidFill>
                              <a:srgbClr val="000000"/>
                            </a:solidFill>
                            <a:latin typeface="Cambria Math" panose="02040503050406030204" pitchFamily="18" charset="0"/>
                            <a:ea typeface="Cambria Math" panose="02040503050406030204" pitchFamily="18" charset="0"/>
                          </a:rPr>
                          <m:t>]</m:t>
                        </m:r>
                      </m:e>
                      <m:sup>
                        <m:r>
                          <a:rPr lang="en-US" sz="1400" b="0" i="1" smtClean="0">
                            <a:solidFill>
                              <a:srgbClr val="000000"/>
                            </a:solidFill>
                            <a:latin typeface="Cambria Math" panose="02040503050406030204" pitchFamily="18" charset="0"/>
                            <a:ea typeface="Cambria Math" panose="02040503050406030204" pitchFamily="18" charset="0"/>
                          </a:rPr>
                          <m:t>𝑇</m:t>
                        </m:r>
                      </m:sup>
                    </m:sSup>
                  </m:oMath>
                </a14:m>
                <a:r>
                  <a:rPr lang="en-US" sz="1400" b="1" dirty="0">
                    <a:solidFill>
                      <a:srgbClr val="000000"/>
                    </a:solidFill>
                  </a:rPr>
                  <a:t> </a:t>
                </a:r>
                <a:r>
                  <a:rPr lang="en-US" sz="1400" dirty="0">
                    <a:solidFill>
                      <a:srgbClr val="000000"/>
                    </a:solidFill>
                    <a:latin typeface="+mn-lt"/>
                  </a:rPr>
                  <a:t>where </a:t>
                </a:r>
                <a14:m>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𝜙</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𝜃</m:t>
                    </m:r>
                    <m:r>
                      <a:rPr lang="en-US" sz="1400" b="0" i="1" smtClean="0">
                        <a:solidFill>
                          <a:srgbClr val="000000"/>
                        </a:solidFill>
                        <a:latin typeface="Cambria Math" panose="02040503050406030204" pitchFamily="18" charset="0"/>
                        <a:ea typeface="Cambria Math" panose="02040503050406030204" pitchFamily="18" charset="0"/>
                      </a:rPr>
                      <m:t> </m:t>
                    </m:r>
                  </m:oMath>
                </a14:m>
                <a:r>
                  <a:rPr lang="en-US" sz="1400" dirty="0">
                    <a:solidFill>
                      <a:srgbClr val="000000"/>
                    </a:solidFill>
                    <a:latin typeface="+mn-lt"/>
                  </a:rPr>
                  <a:t>and </a:t>
                </a:r>
                <a14:m>
                  <m:oMath xmlns:m="http://schemas.openxmlformats.org/officeDocument/2006/math">
                    <m:r>
                      <a:rPr lang="en-US" sz="1400" b="0" i="1" smtClean="0">
                        <a:solidFill>
                          <a:srgbClr val="000000"/>
                        </a:solidFill>
                        <a:latin typeface="Cambria Math" panose="02040503050406030204" pitchFamily="18" charset="0"/>
                        <a:ea typeface="Cambria Math" panose="02040503050406030204" pitchFamily="18" charset="0"/>
                      </a:rPr>
                      <m:t>𝜓</m:t>
                    </m:r>
                  </m:oMath>
                </a14:m>
                <a:r>
                  <a:rPr lang="en-US" sz="1400" dirty="0">
                    <a:solidFill>
                      <a:srgbClr val="000000"/>
                    </a:solidFill>
                    <a:latin typeface="+mn-lt"/>
                  </a:rPr>
                  <a:t> denote the angle of roll, pitch and yaw w.r.t the inertial frame, respectively.</a:t>
                </a:r>
              </a:p>
              <a:p>
                <a:pPr marL="0" indent="0">
                  <a:buNone/>
                </a:pPr>
                <a:r>
                  <a:rPr lang="en-US" sz="1400" dirty="0">
                    <a:solidFill>
                      <a:srgbClr val="000000"/>
                    </a:solidFill>
                    <a:latin typeface="+mn-lt"/>
                  </a:rPr>
                  <a:t>m is mass and g is gravity</a:t>
                </a:r>
              </a:p>
              <a:p>
                <a:pPr marL="0" indent="0" algn="just">
                  <a:buNone/>
                </a:pPr>
                <a:r>
                  <a:rPr lang="en-US" sz="1400" b="1" dirty="0">
                    <a:solidFill>
                      <a:srgbClr val="7030A0"/>
                    </a:solidFill>
                  </a:rPr>
                  <a:t>Assumptions: </a:t>
                </a:r>
                <a:r>
                  <a:rPr lang="en-US" sz="1400" dirty="0">
                    <a:solidFill>
                      <a:srgbClr val="000000"/>
                    </a:solidFill>
                  </a:rPr>
                  <a:t>there are aerodynamics (</a:t>
                </a:r>
                <a14:m>
                  <m:oMath xmlns:m="http://schemas.openxmlformats.org/officeDocument/2006/math">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𝐹</m:t>
                        </m:r>
                      </m:e>
                      <m:sub>
                        <m:r>
                          <a:rPr lang="en-US" sz="1400" b="0" i="1" smtClean="0">
                            <a:solidFill>
                              <a:srgbClr val="000000"/>
                            </a:solidFill>
                            <a:latin typeface="Cambria Math" panose="02040503050406030204" pitchFamily="18" charset="0"/>
                          </a:rPr>
                          <m:t>𝐴</m:t>
                        </m:r>
                      </m:sub>
                    </m:sSub>
                  </m:oMath>
                </a14:m>
                <a:r>
                  <a:rPr lang="en-US" sz="1400" dirty="0">
                    <a:solidFill>
                      <a:srgbClr val="000000"/>
                    </a:solidFill>
                  </a:rPr>
                  <a:t>) and disturbances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𝐷</m:t>
                        </m:r>
                      </m:sub>
                    </m:sSub>
                  </m:oMath>
                </a14:m>
                <a:r>
                  <a:rPr lang="en-US" sz="1400" dirty="0">
                    <a:solidFill>
                      <a:srgbClr val="000000"/>
                    </a:solidFill>
                  </a:rPr>
                  <a:t>)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                      </m:t>
                        </m:r>
                        <m:r>
                          <a:rPr lang="en-US" sz="1400" i="1">
                            <a:solidFill>
                              <a:srgbClr val="000000"/>
                            </a:solidFill>
                            <a:latin typeface="Cambria Math" panose="02040503050406030204" pitchFamily="18" charset="0"/>
                          </a:rPr>
                          <m:t>𝐹</m:t>
                        </m:r>
                      </m:e>
                      <m:sub>
                        <m:r>
                          <a:rPr lang="en-US" sz="1400" i="1">
                            <a:solidFill>
                              <a:srgbClr val="000000"/>
                            </a:solidFill>
                            <a:latin typeface="Cambria Math" panose="02040503050406030204" pitchFamily="18" charset="0"/>
                          </a:rPr>
                          <m:t>𝐴</m:t>
                        </m:r>
                      </m:sub>
                    </m:sSub>
                  </m:oMath>
                </a14:m>
                <a:r>
                  <a:rPr lang="en-US" sz="1400" dirty="0">
                    <a:solidFill>
                      <a:srgbClr val="000000"/>
                    </a:solidFill>
                    <a:latin typeface="+mn-lt"/>
                  </a:rPr>
                  <a:t>=</a:t>
                </a:r>
                <a14:m>
                  <m:oMath xmlns:m="http://schemas.openxmlformats.org/officeDocument/2006/math">
                    <m:f>
                      <m:fPr>
                        <m:ctrlPr>
                          <a:rPr lang="en-US" sz="1400" i="1" dirty="0" smtClean="0">
                            <a:solidFill>
                              <a:srgbClr val="000000"/>
                            </a:solidFill>
                            <a:latin typeface="Cambria Math" panose="02040503050406030204" pitchFamily="18" charset="0"/>
                          </a:rPr>
                        </m:ctrlPr>
                      </m:fPr>
                      <m:num>
                        <m:r>
                          <a:rPr lang="en-US" sz="1400" b="0" i="1" dirty="0" smtClean="0">
                            <a:solidFill>
                              <a:srgbClr val="000000"/>
                            </a:solidFill>
                            <a:latin typeface="Cambria Math" panose="02040503050406030204" pitchFamily="18" charset="0"/>
                          </a:rPr>
                          <m:t>1</m:t>
                        </m:r>
                      </m:num>
                      <m:den>
                        <m:r>
                          <a:rPr lang="en-US" sz="1400" b="0" i="1" dirty="0" smtClean="0">
                            <a:solidFill>
                              <a:srgbClr val="000000"/>
                            </a:solidFill>
                            <a:latin typeface="Cambria Math" panose="02040503050406030204" pitchFamily="18" charset="0"/>
                          </a:rPr>
                          <m:t>2</m:t>
                        </m:r>
                      </m:den>
                    </m:f>
                    <m:r>
                      <a:rPr lang="en-US" sz="1400" i="1" dirty="0" smtClean="0">
                        <a:solidFill>
                          <a:srgbClr val="000000"/>
                        </a:solidFill>
                        <a:latin typeface="Cambria Math" panose="02040503050406030204" pitchFamily="18" charset="0"/>
                        <a:ea typeface="Cambria Math" panose="02040503050406030204" pitchFamily="18" charset="0"/>
                      </a:rPr>
                      <m:t>𝜌</m:t>
                    </m:r>
                    <m:r>
                      <a:rPr lang="en-US" sz="1400" b="0" i="1" dirty="0" smtClean="0">
                        <a:solidFill>
                          <a:srgbClr val="000000"/>
                        </a:solidFill>
                        <a:latin typeface="Cambria Math" panose="02040503050406030204" pitchFamily="18" charset="0"/>
                      </a:rPr>
                      <m:t>𝐴</m:t>
                    </m:r>
                    <m:sSup>
                      <m:sSupPr>
                        <m:ctrlPr>
                          <a:rPr lang="en-US" sz="1400" b="0" i="1" dirty="0" smtClean="0">
                            <a:solidFill>
                              <a:srgbClr val="000000"/>
                            </a:solidFill>
                            <a:latin typeface="Cambria Math" panose="02040503050406030204" pitchFamily="18" charset="0"/>
                          </a:rPr>
                        </m:ctrlPr>
                      </m:sSupPr>
                      <m:e>
                        <m:r>
                          <a:rPr lang="en-US" sz="1400" b="0" i="1" dirty="0" smtClean="0">
                            <a:solidFill>
                              <a:srgbClr val="000000"/>
                            </a:solidFill>
                            <a:latin typeface="Cambria Math" panose="02040503050406030204" pitchFamily="18" charset="0"/>
                          </a:rPr>
                          <m:t>𝑣</m:t>
                        </m:r>
                      </m:e>
                      <m:sup>
                        <m:r>
                          <a:rPr lang="en-US" sz="1400" b="0" i="1" dirty="0" smtClean="0">
                            <a:solidFill>
                              <a:srgbClr val="000000"/>
                            </a:solidFill>
                            <a:latin typeface="Cambria Math" panose="02040503050406030204" pitchFamily="18" charset="0"/>
                          </a:rPr>
                          <m:t>2</m:t>
                        </m:r>
                      </m:sup>
                    </m:sSup>
                  </m:oMath>
                </a14:m>
                <a:endParaRPr lang="en-US" sz="1400" dirty="0">
                  <a:solidFill>
                    <a:srgbClr val="000000"/>
                  </a:solidFill>
                  <a:latin typeface="+mn-lt"/>
                </a:endParaRPr>
              </a:p>
              <a:p>
                <a:pPr marL="0" indent="0" algn="l">
                  <a:buNone/>
                </a:pPr>
                <a:endParaRPr lang="en-US" sz="1400" b="1" dirty="0">
                  <a:solidFill>
                    <a:srgbClr val="000000"/>
                  </a:solidFill>
                </a:endParaRPr>
              </a:p>
            </p:txBody>
          </p:sp>
        </mc:Choice>
        <mc:Fallback xmlns="">
          <p:sp>
            <p:nvSpPr>
              <p:cNvPr id="6" name="Content Placeholder 5">
                <a:extLst>
                  <a:ext uri="{FF2B5EF4-FFF2-40B4-BE49-F238E27FC236}">
                    <a16:creationId xmlns:a16="http://schemas.microsoft.com/office/drawing/2014/main" id="{9407E7B1-D466-BA40-B4BF-E7035433D071}"/>
                  </a:ext>
                </a:extLst>
              </p:cNvPr>
              <p:cNvSpPr>
                <a:spLocks noGrp="1" noRot="1" noChangeAspect="1" noMove="1" noResize="1" noEditPoints="1" noAdjustHandles="1" noChangeArrowheads="1" noChangeShapeType="1" noTextEdit="1"/>
              </p:cNvSpPr>
              <p:nvPr>
                <p:ph sz="quarter" idx="4"/>
              </p:nvPr>
            </p:nvSpPr>
            <p:spPr>
              <a:xfrm>
                <a:off x="4788024" y="2012714"/>
                <a:ext cx="4176464" cy="4038563"/>
              </a:xfrm>
              <a:blipFill>
                <a:blip r:embed="rId4"/>
                <a:stretch>
                  <a:fillRect l="-145" r="-580"/>
                </a:stretch>
              </a:blipFill>
              <a:ln/>
            </p:spPr>
            <p:txBody>
              <a:bodyPr/>
              <a:lstStyle/>
              <a:p>
                <a:r>
                  <a:rPr lang="en-US">
                    <a:noFill/>
                  </a:rPr>
                  <a:t> </a:t>
                </a:r>
              </a:p>
            </p:txBody>
          </p:sp>
        </mc:Fallback>
      </mc:AlternateContent>
      <p:sp>
        <p:nvSpPr>
          <p:cNvPr id="8" name="TextBox 4">
            <a:extLst>
              <a:ext uri="{FF2B5EF4-FFF2-40B4-BE49-F238E27FC236}">
                <a16:creationId xmlns:a16="http://schemas.microsoft.com/office/drawing/2014/main" id="{2F3969D8-F9C8-8D15-1C47-626E7F7BA9C9}"/>
              </a:ext>
            </a:extLst>
          </p:cNvPr>
          <p:cNvSpPr txBox="1">
            <a:spLocks noChangeArrowheads="1"/>
          </p:cNvSpPr>
          <p:nvPr/>
        </p:nvSpPr>
        <p:spPr bwMode="auto">
          <a:xfrm>
            <a:off x="754599" y="7029400"/>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9" name="TextBox 4">
            <a:extLst>
              <a:ext uri="{FF2B5EF4-FFF2-40B4-BE49-F238E27FC236}">
                <a16:creationId xmlns:a16="http://schemas.microsoft.com/office/drawing/2014/main" id="{A88235A4-07B7-7D1F-DCD9-4B53FAF07F7C}"/>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10" name="TextBox 9">
            <a:extLst>
              <a:ext uri="{FF2B5EF4-FFF2-40B4-BE49-F238E27FC236}">
                <a16:creationId xmlns:a16="http://schemas.microsoft.com/office/drawing/2014/main" id="{C52ABD57-E39B-C628-F46F-166E26A77352}"/>
              </a:ext>
            </a:extLst>
          </p:cNvPr>
          <p:cNvSpPr txBox="1"/>
          <p:nvPr/>
        </p:nvSpPr>
        <p:spPr>
          <a:xfrm>
            <a:off x="8328477" y="6175102"/>
            <a:ext cx="6477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24/60</a:t>
            </a:r>
            <a:endParaRPr lang="en-US" sz="1400" b="1" dirty="0">
              <a:cs typeface="Arial"/>
            </a:endParaRPr>
          </a:p>
        </p:txBody>
      </p:sp>
    </p:spTree>
    <p:extLst>
      <p:ext uri="{BB962C8B-B14F-4D97-AF65-F5344CB8AC3E}">
        <p14:creationId xmlns:p14="http://schemas.microsoft.com/office/powerpoint/2010/main" val="2518640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134E2-B37B-D7BF-ACDA-C0CBA9872154}"/>
              </a:ext>
            </a:extLst>
          </p:cNvPr>
          <p:cNvSpPr>
            <a:spLocks noGrp="1"/>
          </p:cNvSpPr>
          <p:nvPr>
            <p:ph type="title"/>
          </p:nvPr>
        </p:nvSpPr>
        <p:spPr>
          <a:xfrm>
            <a:off x="1558233" y="681318"/>
            <a:ext cx="7139136" cy="436910"/>
          </a:xfrm>
        </p:spPr>
        <p:txBody>
          <a:bodyPr/>
          <a:lstStyle/>
          <a:p>
            <a:r>
              <a:rPr lang="it-IT"/>
              <a:t>Quadcopter vs Tricopter </a:t>
            </a:r>
            <a:r>
              <a:rPr lang="it-IT">
                <a:solidFill>
                  <a:srgbClr val="7030A0"/>
                </a:solidFill>
              </a:rPr>
              <a:t>Rotational Dynamic Modeling</a:t>
            </a:r>
            <a:endParaRPr lang="en-US">
              <a:solidFill>
                <a:srgbClr val="7030A0"/>
              </a:solidFill>
            </a:endParaRPr>
          </a:p>
        </p:txBody>
      </p:sp>
      <p:sp>
        <p:nvSpPr>
          <p:cNvPr id="3" name="Text Placeholder 2">
            <a:extLst>
              <a:ext uri="{FF2B5EF4-FFF2-40B4-BE49-F238E27FC236}">
                <a16:creationId xmlns:a16="http://schemas.microsoft.com/office/drawing/2014/main" id="{6A62801C-A678-81D6-405D-BEE61808B982}"/>
              </a:ext>
            </a:extLst>
          </p:cNvPr>
          <p:cNvSpPr>
            <a:spLocks noGrp="1"/>
          </p:cNvSpPr>
          <p:nvPr>
            <p:ph type="body" idx="1"/>
          </p:nvPr>
        </p:nvSpPr>
        <p:spPr>
          <a:xfrm>
            <a:off x="1187624" y="1237252"/>
            <a:ext cx="3600400" cy="436910"/>
          </a:xfrm>
        </p:spPr>
        <p:txBody>
          <a:bodyPr/>
          <a:lstStyle/>
          <a:p>
            <a:pPr algn="ctr"/>
            <a:r>
              <a:rPr lang="en-US">
                <a:solidFill>
                  <a:srgbClr val="7030A0"/>
                </a:solidFill>
              </a:rPr>
              <a:t>Quadcopter</a:t>
            </a:r>
          </a:p>
          <a:p>
            <a:pPr algn="ctr"/>
            <a:endParaRPr lang="en-US"/>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40C5A51-2A54-441E-5148-740523D141D7}"/>
                  </a:ext>
                </a:extLst>
              </p:cNvPr>
              <p:cNvSpPr>
                <a:spLocks noGrp="1"/>
              </p:cNvSpPr>
              <p:nvPr>
                <p:ph sz="half" idx="2"/>
              </p:nvPr>
            </p:nvSpPr>
            <p:spPr>
              <a:xfrm>
                <a:off x="251520" y="1340768"/>
                <a:ext cx="4211960" cy="4772658"/>
              </a:xfrm>
            </p:spPr>
            <p:style>
              <a:lnRef idx="2">
                <a:schemeClr val="dk1"/>
              </a:lnRef>
              <a:fillRef idx="1">
                <a:schemeClr val="lt1"/>
              </a:fillRef>
              <a:effectRef idx="0">
                <a:schemeClr val="dk1"/>
              </a:effectRef>
              <a:fontRef idx="minor">
                <a:schemeClr val="dk1"/>
              </a:fontRef>
            </p:style>
            <p:txBody>
              <a:bodyPr/>
              <a:lstStyle/>
              <a:p>
                <a:pPr marL="0" indent="0">
                  <a:buNone/>
                </a:pPr>
                <a14:m>
                  <m:oMath xmlns:m="http://schemas.openxmlformats.org/officeDocument/2006/math">
                    <m:r>
                      <m:rPr>
                        <m:sty m:val="p"/>
                      </m:rPr>
                      <a:rPr lang="el-GR" sz="1200" b="0" i="1" smtClean="0">
                        <a:solidFill>
                          <a:srgbClr val="000000"/>
                        </a:solidFill>
                        <a:latin typeface="Cambria Math" panose="02040503050406030204" pitchFamily="18" charset="0"/>
                        <a:ea typeface="Cambria Math" panose="02040503050406030204" pitchFamily="18" charset="0"/>
                      </a:rPr>
                      <m:t>Ω</m:t>
                    </m:r>
                    <m:r>
                      <a:rPr lang="en-US" sz="1200" b="0" i="1" smtClean="0">
                        <a:solidFill>
                          <a:srgbClr val="000000"/>
                        </a:solidFill>
                        <a:latin typeface="Cambria Math" panose="02040503050406030204" pitchFamily="18" charset="0"/>
                        <a:ea typeface="Cambria Math" panose="02040503050406030204" pitchFamily="18" charset="0"/>
                      </a:rPr>
                      <m:t>=</m:t>
                    </m:r>
                    <m:sSup>
                      <m:sSupPr>
                        <m:ctrlPr>
                          <a:rPr lang="en-US" sz="1200" b="0" i="1" smtClean="0">
                            <a:solidFill>
                              <a:srgbClr val="000000"/>
                            </a:solidFill>
                            <a:latin typeface="Cambria Math" panose="02040503050406030204" pitchFamily="18" charset="0"/>
                            <a:ea typeface="Cambria Math" panose="02040503050406030204" pitchFamily="18" charset="0"/>
                          </a:rPr>
                        </m:ctrlPr>
                      </m:sSupPr>
                      <m:e>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𝑝</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𝑞</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𝑟</m:t>
                        </m:r>
                        <m:r>
                          <a:rPr lang="en-US" sz="1200" b="0" i="1" smtClean="0">
                            <a:solidFill>
                              <a:srgbClr val="000000"/>
                            </a:solidFill>
                            <a:latin typeface="Cambria Math" panose="02040503050406030204" pitchFamily="18" charset="0"/>
                            <a:ea typeface="Cambria Math" panose="02040503050406030204" pitchFamily="18" charset="0"/>
                          </a:rPr>
                          <m:t>]</m:t>
                        </m:r>
                      </m:e>
                      <m:sup>
                        <m:r>
                          <a:rPr lang="en-US" sz="1200" b="0" i="1" smtClean="0">
                            <a:solidFill>
                              <a:srgbClr val="000000"/>
                            </a:solidFill>
                            <a:latin typeface="Cambria Math" panose="02040503050406030204" pitchFamily="18" charset="0"/>
                            <a:ea typeface="Cambria Math" panose="02040503050406030204" pitchFamily="18" charset="0"/>
                          </a:rPr>
                          <m:t>𝑇</m:t>
                        </m:r>
                      </m:sup>
                    </m:sSup>
                  </m:oMath>
                </a14:m>
                <a:r>
                  <a:rPr lang="en-US" sz="1200">
                    <a:solidFill>
                      <a:srgbClr val="000000"/>
                    </a:solidFill>
                  </a:rPr>
                  <a:t>   (</a:t>
                </a:r>
                <a14:m>
                  <m:oMath xmlns:m="http://schemas.openxmlformats.org/officeDocument/2006/math">
                    <m:r>
                      <a:rPr lang="en-US" sz="1200" i="1">
                        <a:solidFill>
                          <a:srgbClr val="000000"/>
                        </a:solidFill>
                        <a:latin typeface="Cambria Math" panose="02040503050406030204" pitchFamily="18" charset="0"/>
                        <a:ea typeface="Cambria Math" panose="02040503050406030204" pitchFamily="18" charset="0"/>
                      </a:rPr>
                      <m:t>𝑝</m:t>
                    </m:r>
                    <m:r>
                      <a:rPr lang="en-US" sz="1200" i="1">
                        <a:solidFill>
                          <a:srgbClr val="000000"/>
                        </a:solidFill>
                        <a:latin typeface="Cambria Math" panose="02040503050406030204" pitchFamily="18" charset="0"/>
                        <a:ea typeface="Cambria Math" panose="02040503050406030204" pitchFamily="18" charset="0"/>
                      </a:rPr>
                      <m:t> ,</m:t>
                    </m:r>
                    <m:r>
                      <a:rPr lang="en-US" sz="1200" i="1">
                        <a:solidFill>
                          <a:srgbClr val="000000"/>
                        </a:solidFill>
                        <a:latin typeface="Cambria Math" panose="02040503050406030204" pitchFamily="18" charset="0"/>
                        <a:ea typeface="Cambria Math" panose="02040503050406030204" pitchFamily="18" charset="0"/>
                      </a:rPr>
                      <m:t>𝑞</m:t>
                    </m:r>
                    <m:r>
                      <a:rPr lang="en-US" sz="1200" i="1">
                        <a:solidFill>
                          <a:srgbClr val="000000"/>
                        </a:solidFill>
                        <a:latin typeface="Cambria Math" panose="02040503050406030204" pitchFamily="18" charset="0"/>
                        <a:ea typeface="Cambria Math" panose="02040503050406030204" pitchFamily="18" charset="0"/>
                      </a:rPr>
                      <m:t> </m:t>
                    </m:r>
                    <m:r>
                      <a:rPr lang="en-US" sz="1200" i="1">
                        <a:solidFill>
                          <a:srgbClr val="000000"/>
                        </a:solidFill>
                        <a:latin typeface="Cambria Math" panose="02040503050406030204" pitchFamily="18" charset="0"/>
                        <a:ea typeface="Cambria Math" panose="02040503050406030204" pitchFamily="18" charset="0"/>
                      </a:rPr>
                      <m:t>𝑎𝑛𝑑</m:t>
                    </m:r>
                    <m:r>
                      <a:rPr lang="en-US" sz="1200" i="1">
                        <a:solidFill>
                          <a:srgbClr val="000000"/>
                        </a:solidFill>
                        <a:latin typeface="Cambria Math" panose="02040503050406030204" pitchFamily="18" charset="0"/>
                        <a:ea typeface="Cambria Math" panose="02040503050406030204" pitchFamily="18" charset="0"/>
                      </a:rPr>
                      <m:t>   </m:t>
                    </m:r>
                    <m:r>
                      <a:rPr lang="en-US" sz="1200" i="1">
                        <a:solidFill>
                          <a:srgbClr val="000000"/>
                        </a:solidFill>
                        <a:latin typeface="Cambria Math" panose="02040503050406030204" pitchFamily="18" charset="0"/>
                        <a:ea typeface="Cambria Math" panose="02040503050406030204" pitchFamily="18" charset="0"/>
                      </a:rPr>
                      <m:t>𝑟</m:t>
                    </m:r>
                    <m:r>
                      <a:rPr lang="en-US" sz="1200" i="1">
                        <a:solidFill>
                          <a:srgbClr val="000000"/>
                        </a:solidFill>
                        <a:latin typeface="Cambria Math" panose="02040503050406030204" pitchFamily="18" charset="0"/>
                        <a:ea typeface="Cambria Math" panose="02040503050406030204" pitchFamily="18" charset="0"/>
                      </a:rPr>
                      <m:t> </m:t>
                    </m:r>
                  </m:oMath>
                </a14:m>
                <a:r>
                  <a:rPr lang="en-US" sz="1200">
                    <a:solidFill>
                      <a:srgbClr val="000000"/>
                    </a:solidFill>
                  </a:rPr>
                  <a:t>denote the angular velocity of roll, pitch and yaw)</a:t>
                </a:r>
                <a:endParaRPr lang="en-US" sz="1200" i="1">
                  <a:solidFill>
                    <a:srgbClr val="00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l-GR" sz="1400" i="1" smtClean="0">
                          <a:solidFill>
                            <a:srgbClr val="000000"/>
                          </a:solidFill>
                          <a:latin typeface="Cambria Math" panose="02040503050406030204" pitchFamily="18" charset="0"/>
                          <a:ea typeface="Cambria Math" panose="02040503050406030204" pitchFamily="18" charset="0"/>
                        </a:rPr>
                        <m:t>Θ</m:t>
                      </m:r>
                      <m:r>
                        <a:rPr lang="en-US" sz="1400" b="0" i="1" smtClean="0">
                          <a:solidFill>
                            <a:srgbClr val="000000"/>
                          </a:solidFill>
                          <a:latin typeface="Cambria Math" panose="02040503050406030204" pitchFamily="18" charset="0"/>
                          <a:ea typeface="Cambria Math" panose="02040503050406030204" pitchFamily="18" charset="0"/>
                        </a:rPr>
                        <m:t>=</m:t>
                      </m:r>
                      <m:sSup>
                        <m:sSupPr>
                          <m:ctrlPr>
                            <a:rPr lang="en-US" sz="1400" b="0" i="1" smtClean="0">
                              <a:solidFill>
                                <a:srgbClr val="000000"/>
                              </a:solidFill>
                              <a:latin typeface="Cambria Math" panose="02040503050406030204" pitchFamily="18" charset="0"/>
                              <a:ea typeface="Cambria Math" panose="02040503050406030204" pitchFamily="18" charset="0"/>
                            </a:rPr>
                          </m:ctrlPr>
                        </m:sSupPr>
                        <m:e>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𝜙</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𝜃</m:t>
                          </m:r>
                          <m:r>
                            <a:rPr lang="en-US" sz="1400" b="0" i="1" smtClean="0">
                              <a:solidFill>
                                <a:srgbClr val="000000"/>
                              </a:solidFill>
                              <a:latin typeface="Cambria Math" panose="02040503050406030204" pitchFamily="18" charset="0"/>
                              <a:ea typeface="Cambria Math" panose="02040503050406030204" pitchFamily="18" charset="0"/>
                            </a:rPr>
                            <m:t>   </m:t>
                          </m:r>
                          <m:r>
                            <a:rPr lang="en-US" sz="1400" b="0" i="1" smtClean="0">
                              <a:solidFill>
                                <a:srgbClr val="000000"/>
                              </a:solidFill>
                              <a:latin typeface="Cambria Math" panose="02040503050406030204" pitchFamily="18" charset="0"/>
                              <a:ea typeface="Cambria Math" panose="02040503050406030204" pitchFamily="18" charset="0"/>
                            </a:rPr>
                            <m:t>𝜓</m:t>
                          </m:r>
                          <m:r>
                            <a:rPr lang="en-US" sz="1400" b="0" i="1" smtClean="0">
                              <a:solidFill>
                                <a:srgbClr val="000000"/>
                              </a:solidFill>
                              <a:latin typeface="Cambria Math" panose="02040503050406030204" pitchFamily="18" charset="0"/>
                              <a:ea typeface="Cambria Math" panose="02040503050406030204" pitchFamily="18" charset="0"/>
                            </a:rPr>
                            <m:t>]</m:t>
                          </m:r>
                        </m:e>
                        <m:sup>
                          <m:r>
                            <a:rPr lang="en-US" sz="1400" b="0" i="1" smtClean="0">
                              <a:solidFill>
                                <a:srgbClr val="000000"/>
                              </a:solidFill>
                              <a:latin typeface="Cambria Math" panose="02040503050406030204" pitchFamily="18" charset="0"/>
                              <a:ea typeface="Cambria Math" panose="02040503050406030204" pitchFamily="18" charset="0"/>
                            </a:rPr>
                            <m:t>𝑇</m:t>
                          </m:r>
                        </m:sup>
                      </m:sSup>
                    </m:oMath>
                  </m:oMathPara>
                </a14:m>
                <a:endParaRPr lang="en-US" sz="1400" i="1">
                  <a:solidFill>
                    <a:srgbClr val="00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d>
                        <m:dPr>
                          <m:begChr m:val="{"/>
                          <m:endChr m:val=""/>
                          <m:ctrlPr>
                            <a:rPr lang="en-US" sz="1400" i="1" smtClean="0">
                              <a:solidFill>
                                <a:srgbClr val="000000"/>
                              </a:solidFill>
                              <a:latin typeface="Cambria Math" panose="02040503050406030204" pitchFamily="18" charset="0"/>
                            </a:rPr>
                          </m:ctrlPr>
                        </m:dPr>
                        <m:e>
                          <m:eqArr>
                            <m:eqArrPr>
                              <m:ctrlPr>
                                <a:rPr lang="en-US" sz="1400" i="1" smtClean="0">
                                  <a:solidFill>
                                    <a:srgbClr val="000000"/>
                                  </a:solidFill>
                                  <a:latin typeface="Cambria Math" panose="02040503050406030204" pitchFamily="18" charset="0"/>
                                </a:rPr>
                              </m:ctrlPr>
                            </m:eqArrPr>
                            <m:e>
                              <m:acc>
                                <m:accPr>
                                  <m:chr m:val="̇"/>
                                  <m:ctrlPr>
                                    <a:rPr lang="en-US" sz="1400" i="1">
                                      <a:solidFill>
                                        <a:srgbClr val="000000"/>
                                      </a:solidFill>
                                      <a:latin typeface="Cambria Math" panose="02040503050406030204" pitchFamily="18" charset="0"/>
                                    </a:rPr>
                                  </m:ctrlPr>
                                </m:accPr>
                                <m:e>
                                  <m:r>
                                    <m:rPr>
                                      <m:sty m:val="p"/>
                                    </m:rPr>
                                    <a:rPr lang="el-GR" sz="1400" i="1">
                                      <a:solidFill>
                                        <a:srgbClr val="000000"/>
                                      </a:solidFill>
                                      <a:latin typeface="Cambria Math" panose="02040503050406030204" pitchFamily="18" charset="0"/>
                                      <a:ea typeface="Cambria Math" panose="02040503050406030204" pitchFamily="18" charset="0"/>
                                    </a:rPr>
                                    <m:t>Θ</m:t>
                                  </m:r>
                                </m:e>
                              </m:acc>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𝑇</m:t>
                              </m:r>
                              <m:r>
                                <a:rPr lang="en-US" sz="1400" i="1">
                                  <a:solidFill>
                                    <a:srgbClr val="000000"/>
                                  </a:solidFill>
                                  <a:latin typeface="Cambria Math" panose="02040503050406030204" pitchFamily="18" charset="0"/>
                                </a:rPr>
                                <m:t>(</m:t>
                              </m:r>
                              <m:r>
                                <m:rPr>
                                  <m:sty m:val="p"/>
                                </m:rPr>
                                <a:rPr lang="el-GR" sz="1400" i="1">
                                  <a:solidFill>
                                    <a:srgbClr val="000000"/>
                                  </a:solidFill>
                                  <a:latin typeface="Cambria Math" panose="02040503050406030204" pitchFamily="18" charset="0"/>
                                  <a:ea typeface="Cambria Math" panose="02040503050406030204" pitchFamily="18" charset="0"/>
                                </a:rPr>
                                <m:t>Θ</m:t>
                              </m:r>
                              <m:r>
                                <a:rPr lang="en-US" sz="1400" i="1">
                                  <a:solidFill>
                                    <a:srgbClr val="000000"/>
                                  </a:solidFill>
                                  <a:latin typeface="Cambria Math" panose="02040503050406030204" pitchFamily="18" charset="0"/>
                                  <a:ea typeface="Cambria Math" panose="02040503050406030204" pitchFamily="18" charset="0"/>
                                </a:rPr>
                                <m:t>)</m:t>
                              </m:r>
                              <m:r>
                                <m:rPr>
                                  <m:sty m:val="p"/>
                                </m:rPr>
                                <a:rPr lang="el-GR" sz="1400" i="1">
                                  <a:solidFill>
                                    <a:srgbClr val="000000"/>
                                  </a:solidFill>
                                  <a:latin typeface="Cambria Math" panose="02040503050406030204" pitchFamily="18" charset="0"/>
                                  <a:ea typeface="Cambria Math" panose="02040503050406030204" pitchFamily="18" charset="0"/>
                                </a:rPr>
                                <m:t>Ω</m:t>
                              </m:r>
                            </m:e>
                            <m:e>
                              <m:r>
                                <a:rPr lang="en-US" sz="1400" i="1">
                                  <a:solidFill>
                                    <a:srgbClr val="000000"/>
                                  </a:solidFill>
                                  <a:latin typeface="Cambria Math" panose="02040503050406030204" pitchFamily="18" charset="0"/>
                                </a:rPr>
                                <m:t>𝐼</m:t>
                              </m:r>
                              <m:acc>
                                <m:accPr>
                                  <m:chr m:val="̇"/>
                                  <m:ctrlPr>
                                    <a:rPr lang="en-US" sz="1400" i="1">
                                      <a:solidFill>
                                        <a:srgbClr val="000000"/>
                                      </a:solidFill>
                                      <a:latin typeface="Cambria Math" panose="02040503050406030204" pitchFamily="18" charset="0"/>
                                    </a:rPr>
                                  </m:ctrlPr>
                                </m:accPr>
                                <m:e>
                                  <m:r>
                                    <m:rPr>
                                      <m:sty m:val="p"/>
                                    </m:rPr>
                                    <a:rPr lang="el-GR" sz="1400" i="1">
                                      <a:solidFill>
                                        <a:srgbClr val="000000"/>
                                      </a:solidFill>
                                      <a:latin typeface="Cambria Math" panose="02040503050406030204" pitchFamily="18" charset="0"/>
                                      <a:ea typeface="Cambria Math" panose="02040503050406030204" pitchFamily="18" charset="0"/>
                                    </a:rPr>
                                    <m:t>Ω</m:t>
                                  </m:r>
                                </m:e>
                              </m:acc>
                              <m:r>
                                <a:rPr lang="en-US" sz="1400" i="1">
                                  <a:solidFill>
                                    <a:srgbClr val="000000"/>
                                  </a:solidFill>
                                  <a:latin typeface="Cambria Math" panose="02040503050406030204" pitchFamily="18" charset="0"/>
                                </a:rPr>
                                <m:t>=</m:t>
                              </m:r>
                              <m:r>
                                <a:rPr lang="en-US" sz="1400" i="1">
                                  <a:solidFill>
                                    <a:srgbClr val="000000"/>
                                  </a:solidFill>
                                  <a:latin typeface="Cambria Math" panose="02040503050406030204" pitchFamily="18" charset="0"/>
                                </a:rPr>
                                <m:t>𝑀</m:t>
                              </m:r>
                              <m:r>
                                <a:rPr lang="en-US" sz="1400" i="1">
                                  <a:solidFill>
                                    <a:srgbClr val="000000"/>
                                  </a:solidFill>
                                  <a:latin typeface="Cambria Math" panose="02040503050406030204" pitchFamily="18" charset="0"/>
                                </a:rPr>
                                <m:t>−</m:t>
                              </m:r>
                              <m:r>
                                <m:rPr>
                                  <m:sty m:val="p"/>
                                </m:rPr>
                                <a:rPr lang="el-GR" sz="1400" i="1">
                                  <a:solidFill>
                                    <a:srgbClr val="000000"/>
                                  </a:solidFill>
                                  <a:latin typeface="Cambria Math" panose="02040503050406030204" pitchFamily="18" charset="0"/>
                                  <a:ea typeface="Cambria Math" panose="02040503050406030204" pitchFamily="18" charset="0"/>
                                </a:rPr>
                                <m:t>Ω</m:t>
                              </m:r>
                              <m:r>
                                <a:rPr lang="en-US" sz="1400" i="1">
                                  <a:solidFill>
                                    <a:srgbClr val="000000"/>
                                  </a:solidFill>
                                  <a:latin typeface="Cambria Math" panose="02040503050406030204" pitchFamily="18" charset="0"/>
                                  <a:ea typeface="Cambria Math" panose="02040503050406030204" pitchFamily="18" charset="0"/>
                                </a:rPr>
                                <m:t>×(</m:t>
                              </m:r>
                              <m:r>
                                <a:rPr lang="en-US" sz="1400" i="1">
                                  <a:solidFill>
                                    <a:srgbClr val="000000"/>
                                  </a:solidFill>
                                  <a:latin typeface="Cambria Math" panose="02040503050406030204" pitchFamily="18" charset="0"/>
                                  <a:ea typeface="Cambria Math" panose="02040503050406030204" pitchFamily="18" charset="0"/>
                                </a:rPr>
                                <m:t>𝐼</m:t>
                              </m:r>
                              <m:r>
                                <m:rPr>
                                  <m:sty m:val="p"/>
                                </m:rPr>
                                <a:rPr lang="el-GR" sz="1400" i="1">
                                  <a:solidFill>
                                    <a:srgbClr val="000000"/>
                                  </a:solidFill>
                                  <a:latin typeface="Cambria Math" panose="02040503050406030204" pitchFamily="18" charset="0"/>
                                  <a:ea typeface="Cambria Math" panose="02040503050406030204" pitchFamily="18" charset="0"/>
                                </a:rPr>
                                <m:t>Ω</m:t>
                              </m:r>
                              <m:r>
                                <a:rPr lang="en-US" sz="1400" i="1">
                                  <a:solidFill>
                                    <a:srgbClr val="000000"/>
                                  </a:solidFill>
                                  <a:latin typeface="Cambria Math" panose="02040503050406030204" pitchFamily="18" charset="0"/>
                                  <a:ea typeface="Cambria Math" panose="02040503050406030204" pitchFamily="18" charset="0"/>
                                </a:rPr>
                                <m:t>)</m:t>
                              </m:r>
                            </m:e>
                            <m:e>
                              <m:r>
                                <a:rPr lang="en-US" sz="1400" b="0" i="1" smtClean="0">
                                  <a:solidFill>
                                    <a:srgbClr val="000000"/>
                                  </a:solidFill>
                                  <a:latin typeface="Cambria Math" panose="02040503050406030204" pitchFamily="18" charset="0"/>
                                </a:rPr>
                                <m:t>𝑀</m:t>
                              </m:r>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𝐺</m:t>
                                  </m:r>
                                </m:e>
                                <m:sub>
                                  <m:r>
                                    <a:rPr lang="en-US" sz="1400" b="0" i="1" smtClean="0">
                                      <a:solidFill>
                                        <a:srgbClr val="000000"/>
                                      </a:solidFill>
                                      <a:latin typeface="Cambria Math" panose="02040503050406030204" pitchFamily="18" charset="0"/>
                                    </a:rPr>
                                    <m:t>𝑎</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𝜏</m:t>
                              </m:r>
                              <m:r>
                                <a:rPr lang="en-US" sz="1400" b="0" i="1" smtClean="0">
                                  <a:solidFill>
                                    <a:srgbClr val="000000"/>
                                  </a:solidFill>
                                  <a:latin typeface="Cambria Math" panose="02040503050406030204" pitchFamily="18" charset="0"/>
                                  <a:ea typeface="Cambria Math" panose="02040503050406030204" pitchFamily="18" charset="0"/>
                                </a:rPr>
                                <m:t>+</m:t>
                              </m:r>
                              <m:sSub>
                                <m:sSubPr>
                                  <m:ctrlPr>
                                    <a:rPr lang="en-US" sz="1400" b="0" i="1" smtClean="0">
                                      <a:solidFill>
                                        <a:srgbClr val="000000"/>
                                      </a:solidFill>
                                      <a:latin typeface="Cambria Math" panose="02040503050406030204" pitchFamily="18" charset="0"/>
                                      <a:ea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𝑀</m:t>
                                  </m:r>
                                </m:e>
                                <m:sub>
                                  <m:r>
                                    <a:rPr lang="en-US" sz="1400" b="0" i="1" smtClean="0">
                                      <a:solidFill>
                                        <a:srgbClr val="000000"/>
                                      </a:solidFill>
                                      <a:latin typeface="Cambria Math" panose="02040503050406030204" pitchFamily="18" charset="0"/>
                                      <a:ea typeface="Cambria Math" panose="02040503050406030204" pitchFamily="18" charset="0"/>
                                    </a:rPr>
                                    <m:t>𝑎𝑛𝑡𝑖</m:t>
                                  </m:r>
                                </m:sub>
                              </m:sSub>
                            </m:e>
                          </m:eqArr>
                        </m:e>
                      </m:d>
                    </m:oMath>
                  </m:oMathPara>
                </a14:m>
                <a:endParaRPr lang="en-US" sz="1400" i="1">
                  <a:solidFill>
                    <a:srgbClr val="00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i="1" smtClean="0">
                              <a:solidFill>
                                <a:srgbClr val="000000"/>
                              </a:solidFill>
                              <a:latin typeface="Cambria Math" panose="02040503050406030204" pitchFamily="18" charset="0"/>
                              <a:ea typeface="Cambria Math" panose="02040503050406030204" pitchFamily="18" charset="0"/>
                            </a:rPr>
                            <m:t>𝜙</m:t>
                          </m:r>
                        </m:e>
                      </m:acc>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𝐼</m:t>
                              </m:r>
                            </m:e>
                            <m:sub>
                              <m:r>
                                <a:rPr lang="en-US" sz="1400" b="0" i="1" smtClean="0">
                                  <a:solidFill>
                                    <a:srgbClr val="000000"/>
                                  </a:solidFill>
                                  <a:latin typeface="Cambria Math" panose="02040503050406030204" pitchFamily="18" charset="0"/>
                                </a:rPr>
                                <m:t>𝑥𝑥</m:t>
                              </m:r>
                            </m:sub>
                          </m:sSub>
                        </m:den>
                      </m:f>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𝑏𝑥</m:t>
                          </m:r>
                        </m:sub>
                      </m:sSub>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i="1" smtClean="0">
                              <a:solidFill>
                                <a:srgbClr val="000000"/>
                              </a:solidFill>
                              <a:latin typeface="Cambria Math" panose="02040503050406030204" pitchFamily="18" charset="0"/>
                              <a:ea typeface="Cambria Math" panose="02040503050406030204" pitchFamily="18" charset="0"/>
                            </a:rPr>
                            <m:t>𝜃</m:t>
                          </m:r>
                        </m:e>
                      </m:acc>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𝐼</m:t>
                              </m:r>
                            </m:e>
                            <m:sub>
                              <m:r>
                                <a:rPr lang="en-US" sz="1400" b="0" i="1" smtClean="0">
                                  <a:solidFill>
                                    <a:srgbClr val="000000"/>
                                  </a:solidFill>
                                  <a:latin typeface="Cambria Math" panose="02040503050406030204" pitchFamily="18" charset="0"/>
                                </a:rPr>
                                <m:t>𝑦𝑦</m:t>
                              </m:r>
                            </m:sub>
                          </m:sSub>
                        </m:den>
                      </m:f>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𝑏𝑦</m:t>
                          </m:r>
                        </m:sub>
                      </m:sSub>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400" i="1" smtClean="0">
                              <a:solidFill>
                                <a:srgbClr val="000000"/>
                              </a:solidFill>
                              <a:latin typeface="Cambria Math" panose="02040503050406030204" pitchFamily="18" charset="0"/>
                            </a:rPr>
                          </m:ctrlPr>
                        </m:accPr>
                        <m:e>
                          <m:r>
                            <a:rPr lang="en-US" sz="1400" i="1" smtClean="0">
                              <a:solidFill>
                                <a:srgbClr val="000000"/>
                              </a:solidFill>
                              <a:latin typeface="Cambria Math" panose="02040503050406030204" pitchFamily="18" charset="0"/>
                              <a:ea typeface="Cambria Math" panose="02040503050406030204" pitchFamily="18" charset="0"/>
                            </a:rPr>
                            <m:t>𝜓</m:t>
                          </m:r>
                        </m:e>
                      </m:acc>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𝐼</m:t>
                              </m:r>
                            </m:e>
                            <m:sub>
                              <m:r>
                                <a:rPr lang="en-US" sz="1400" b="0" i="1" smtClean="0">
                                  <a:solidFill>
                                    <a:srgbClr val="000000"/>
                                  </a:solidFill>
                                  <a:latin typeface="Cambria Math" panose="02040503050406030204" pitchFamily="18" charset="0"/>
                                </a:rPr>
                                <m:t>𝑧𝑧</m:t>
                              </m:r>
                            </m:sub>
                          </m:sSub>
                        </m:den>
                      </m:f>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𝑏𝑧</m:t>
                          </m:r>
                        </m:sub>
                      </m:sSub>
                    </m:oMath>
                  </m:oMathPara>
                </a14:m>
                <a:endParaRPr lang="en-US" sz="1400">
                  <a:solidFill>
                    <a:srgbClr val="000000"/>
                  </a:solidFill>
                </a:endParaRPr>
              </a:p>
              <a:p>
                <a:pPr marL="0" indent="0">
                  <a:buNone/>
                </a:pPr>
                <a14:m>
                  <m:oMathPara xmlns:m="http://schemas.openxmlformats.org/officeDocument/2006/math">
                    <m:oMathParaPr>
                      <m:jc m:val="left"/>
                    </m:oMathParaPr>
                    <m:oMath xmlns:m="http://schemas.openxmlformats.org/officeDocument/2006/math">
                      <m:r>
                        <a:rPr lang="en-US" sz="1400" b="0" i="1" smtClean="0">
                          <a:solidFill>
                            <a:srgbClr val="000000"/>
                          </a:solidFill>
                          <a:latin typeface="Cambria Math" panose="02040503050406030204" pitchFamily="18" charset="0"/>
                        </a:rPr>
                        <m:t>𝐼</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𝑝</m:t>
                                  </m:r>
                                </m:e>
                              </m:acc>
                            </m:e>
                            <m:e>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𝑞</m:t>
                                  </m:r>
                                </m:e>
                              </m:acc>
                            </m:e>
                            <m:e>
                              <m:acc>
                                <m:accPr>
                                  <m:chr m:val="̇"/>
                                  <m:ctrlPr>
                                    <a:rPr lang="en-US" sz="1400" b="0" i="1" smtClean="0">
                                      <a:solidFill>
                                        <a:srgbClr val="000000"/>
                                      </a:solidFill>
                                      <a:latin typeface="Cambria Math" panose="02040503050406030204" pitchFamily="18" charset="0"/>
                                    </a:rPr>
                                  </m:ctrlPr>
                                </m:accPr>
                                <m:e>
                                  <m:r>
                                    <a:rPr lang="en-US" sz="1400" b="0" i="1" smtClean="0">
                                      <a:solidFill>
                                        <a:srgbClr val="000000"/>
                                      </a:solidFill>
                                      <a:latin typeface="Cambria Math" panose="02040503050406030204" pitchFamily="18" charset="0"/>
                                    </a:rPr>
                                    <m:t>𝑟</m:t>
                                  </m:r>
                                </m:e>
                              </m:acc>
                            </m:e>
                          </m:eqArr>
                        </m:e>
                      </m:d>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𝑏𝑥</m:t>
                                  </m:r>
                                </m:sub>
                              </m:sSub>
                            </m:e>
                            <m:e>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𝑏𝑦</m:t>
                                  </m:r>
                                </m:sub>
                              </m:sSub>
                            </m:e>
                            <m:e>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𝜏</m:t>
                                  </m:r>
                                </m:e>
                                <m:sub>
                                  <m:r>
                                    <a:rPr lang="en-US" sz="1400" b="0" i="1" smtClean="0">
                                      <a:solidFill>
                                        <a:srgbClr val="000000"/>
                                      </a:solidFill>
                                      <a:latin typeface="Cambria Math" panose="02040503050406030204" pitchFamily="18" charset="0"/>
                                    </a:rPr>
                                    <m:t>𝑏𝑧</m:t>
                                  </m:r>
                                </m:sub>
                              </m:sSub>
                            </m:e>
                          </m:eqArr>
                        </m:e>
                      </m:d>
                      <m:r>
                        <a:rPr lang="en-US" sz="1400" b="0" i="1" smtClean="0">
                          <a:solidFill>
                            <a:srgbClr val="000000"/>
                          </a:solidFill>
                          <a:latin typeface="Cambria Math" panose="02040503050406030204" pitchFamily="18" charset="0"/>
                        </a:rPr>
                        <m:t>−</m:t>
                      </m:r>
                      <m:d>
                        <m:dPr>
                          <m:begChr m:val="["/>
                          <m:endChr m:val="]"/>
                          <m:ctrlPr>
                            <a:rPr lang="en-US" sz="1400" b="0" i="1" smtClean="0">
                              <a:solidFill>
                                <a:srgbClr val="000000"/>
                              </a:solidFill>
                              <a:latin typeface="Cambria Math" panose="02040503050406030204" pitchFamily="18" charset="0"/>
                            </a:rPr>
                          </m:ctrlPr>
                        </m:dPr>
                        <m:e>
                          <m:eqArr>
                            <m:eqArrPr>
                              <m:ctrlPr>
                                <a:rPr lang="en-US" sz="1400" b="0" i="1" smtClean="0">
                                  <a:solidFill>
                                    <a:srgbClr val="000000"/>
                                  </a:solidFill>
                                  <a:latin typeface="Cambria Math" panose="02040503050406030204" pitchFamily="18" charset="0"/>
                                </a:rPr>
                              </m:ctrlPr>
                            </m:eqArrPr>
                            <m:e>
                              <m:r>
                                <a:rPr lang="en-US" sz="1400" b="0" i="1" smtClean="0">
                                  <a:solidFill>
                                    <a:srgbClr val="000000"/>
                                  </a:solidFill>
                                  <a:latin typeface="Cambria Math" panose="02040503050406030204" pitchFamily="18" charset="0"/>
                                </a:rPr>
                                <m:t>𝑝</m:t>
                              </m:r>
                            </m:e>
                            <m:e>
                              <m:r>
                                <a:rPr lang="en-US" sz="1400" b="0" i="1" smtClean="0">
                                  <a:solidFill>
                                    <a:srgbClr val="000000"/>
                                  </a:solidFill>
                                  <a:latin typeface="Cambria Math" panose="02040503050406030204" pitchFamily="18" charset="0"/>
                                </a:rPr>
                                <m:t>𝑞</m:t>
                              </m:r>
                            </m:e>
                            <m:e>
                              <m:r>
                                <a:rPr lang="en-US" sz="1400" b="0" i="1" smtClean="0">
                                  <a:solidFill>
                                    <a:srgbClr val="000000"/>
                                  </a:solidFill>
                                  <a:latin typeface="Cambria Math" panose="02040503050406030204" pitchFamily="18" charset="0"/>
                                </a:rPr>
                                <m:t>𝑟</m:t>
                              </m:r>
                            </m:e>
                          </m:eqArr>
                        </m:e>
                      </m:d>
                      <m:r>
                        <a:rPr lang="en-US" sz="1400" b="0" i="1" smtClean="0">
                          <a:solidFill>
                            <a:srgbClr val="000000"/>
                          </a:solidFill>
                          <a:latin typeface="Cambria Math" panose="02040503050406030204" pitchFamily="18" charset="0"/>
                          <a:ea typeface="Cambria Math" panose="02040503050406030204" pitchFamily="18" charset="0"/>
                        </a:rPr>
                        <m:t>×</m:t>
                      </m:r>
                      <m:r>
                        <a:rPr lang="en-US" sz="1400" b="0" i="1" smtClean="0">
                          <a:solidFill>
                            <a:srgbClr val="000000"/>
                          </a:solidFill>
                          <a:latin typeface="Cambria Math" panose="02040503050406030204" pitchFamily="18" charset="0"/>
                          <a:ea typeface="Cambria Math" panose="02040503050406030204" pitchFamily="18" charset="0"/>
                        </a:rPr>
                        <m:t>𝐼</m:t>
                      </m:r>
                      <m:d>
                        <m:dPr>
                          <m:begChr m:val="["/>
                          <m:endChr m:val="]"/>
                          <m:ctrlPr>
                            <a:rPr lang="en-US" sz="1400" b="0" i="1" smtClean="0">
                              <a:solidFill>
                                <a:srgbClr val="000000"/>
                              </a:solidFill>
                              <a:latin typeface="Cambria Math" panose="02040503050406030204" pitchFamily="18" charset="0"/>
                              <a:ea typeface="Cambria Math" panose="02040503050406030204" pitchFamily="18" charset="0"/>
                            </a:rPr>
                          </m:ctrlPr>
                        </m:dPr>
                        <m:e>
                          <m:eqArr>
                            <m:eqArrPr>
                              <m:ctrlPr>
                                <a:rPr lang="en-US" sz="1400" b="0" i="1" smtClean="0">
                                  <a:solidFill>
                                    <a:srgbClr val="000000"/>
                                  </a:solidFill>
                                  <a:latin typeface="Cambria Math" panose="02040503050406030204" pitchFamily="18" charset="0"/>
                                  <a:ea typeface="Cambria Math" panose="02040503050406030204" pitchFamily="18" charset="0"/>
                                </a:rPr>
                              </m:ctrlPr>
                            </m:eqArrPr>
                            <m:e>
                              <m:r>
                                <a:rPr lang="en-US" sz="1400" b="0" i="1" smtClean="0">
                                  <a:solidFill>
                                    <a:srgbClr val="000000"/>
                                  </a:solidFill>
                                  <a:latin typeface="Cambria Math" panose="02040503050406030204" pitchFamily="18" charset="0"/>
                                  <a:ea typeface="Cambria Math" panose="02040503050406030204" pitchFamily="18" charset="0"/>
                                </a:rPr>
                                <m:t>𝑝</m:t>
                              </m:r>
                            </m:e>
                            <m:e>
                              <m:r>
                                <a:rPr lang="en-US" sz="1400" b="0" i="1" smtClean="0">
                                  <a:solidFill>
                                    <a:srgbClr val="000000"/>
                                  </a:solidFill>
                                  <a:latin typeface="Cambria Math" panose="02040503050406030204" pitchFamily="18" charset="0"/>
                                </a:rPr>
                                <m:t>𝑞</m:t>
                              </m:r>
                            </m:e>
                            <m:e>
                              <m:r>
                                <a:rPr lang="en-US" sz="1400" b="0" i="1" smtClean="0">
                                  <a:solidFill>
                                    <a:srgbClr val="000000"/>
                                  </a:solidFill>
                                  <a:latin typeface="Cambria Math" panose="02040503050406030204" pitchFamily="18" charset="0"/>
                                </a:rPr>
                                <m:t>𝑟</m:t>
                              </m:r>
                            </m:e>
                          </m:eqArr>
                        </m:e>
                      </m:d>
                    </m:oMath>
                  </m:oMathPara>
                </a14:m>
                <a:endParaRPr lang="en-US" sz="1400">
                  <a:solidFill>
                    <a:srgbClr val="000000"/>
                  </a:solidFill>
                </a:endParaRPr>
              </a:p>
              <a:p>
                <a:pPr algn="just">
                  <a:buFont typeface="Wingdings" panose="05000000000000000000" pitchFamily="2" charset="2"/>
                  <a:buChar char="v"/>
                </a:pPr>
                <a:r>
                  <a:rPr lang="en-US" sz="1200">
                    <a:solidFill>
                      <a:srgbClr val="000000"/>
                    </a:solidFill>
                  </a:rPr>
                  <a:t>Rotors have the same rotation speed and opposite directions so, the gyroscopic moment and reaction torque are counteracted in </a:t>
                </a:r>
                <a:r>
                  <a:rPr lang="en-US" sz="1200">
                    <a:solidFill>
                      <a:srgbClr val="7030A0"/>
                    </a:solidFill>
                  </a:rPr>
                  <a:t>the hovering case</a:t>
                </a:r>
                <a:r>
                  <a:rPr lang="en-US" sz="1200">
                    <a:solidFill>
                      <a:srgbClr val="000000"/>
                    </a:solidFill>
                  </a:rPr>
                  <a:t>.</a:t>
                </a:r>
              </a:p>
              <a:p>
                <a:pPr algn="just">
                  <a:buFont typeface="Wingdings" panose="05000000000000000000" pitchFamily="2" charset="2"/>
                  <a:buChar char="v"/>
                </a:pPr>
                <a:r>
                  <a:rPr lang="en-US" sz="1200">
                    <a:solidFill>
                      <a:srgbClr val="000000"/>
                    </a:solidFill>
                  </a:rPr>
                  <a:t>We have symmetric shape</a:t>
                </a:r>
              </a:p>
              <a:p>
                <a:pPr algn="just">
                  <a:buFont typeface="Wingdings" panose="05000000000000000000" pitchFamily="2" charset="2"/>
                  <a:buChar char="v"/>
                </a:pPr>
                <a14:m>
                  <m:oMath xmlns:m="http://schemas.openxmlformats.org/officeDocument/2006/math">
                    <m:sSub>
                      <m:sSubPr>
                        <m:ctrlPr>
                          <a:rPr lang="en-US" sz="1200" i="1" smtClean="0">
                            <a:solidFill>
                              <a:srgbClr val="000000"/>
                            </a:solidFill>
                            <a:latin typeface="Cambria Math" panose="02040503050406030204" pitchFamily="18" charset="0"/>
                            <a:ea typeface="Cambria Math" panose="02040503050406030204" pitchFamily="18" charset="0"/>
                          </a:rPr>
                        </m:ctrlPr>
                      </m:sSubPr>
                      <m:e>
                        <m:r>
                          <a:rPr lang="en-US" sz="1200" i="1">
                            <a:solidFill>
                              <a:srgbClr val="000000"/>
                            </a:solidFill>
                            <a:latin typeface="Cambria Math" panose="02040503050406030204" pitchFamily="18" charset="0"/>
                            <a:ea typeface="Cambria Math" panose="02040503050406030204" pitchFamily="18" charset="0"/>
                          </a:rPr>
                          <m:t>𝑀</m:t>
                        </m:r>
                      </m:e>
                      <m:sub>
                        <m:r>
                          <a:rPr lang="en-US" sz="1200" i="1">
                            <a:solidFill>
                              <a:srgbClr val="000000"/>
                            </a:solidFill>
                            <a:latin typeface="Cambria Math" panose="02040503050406030204" pitchFamily="18" charset="0"/>
                            <a:ea typeface="Cambria Math" panose="02040503050406030204" pitchFamily="18" charset="0"/>
                          </a:rPr>
                          <m:t>𝑎𝑛𝑡𝑖</m:t>
                        </m:r>
                      </m:sub>
                    </m:sSub>
                  </m:oMath>
                </a14:m>
                <a:r>
                  <a:rPr lang="en-US" sz="1200">
                    <a:solidFill>
                      <a:srgbClr val="000000"/>
                    </a:solidFill>
                  </a:rPr>
                  <a:t> is the reaction torque vector and </a:t>
                </a:r>
                <a14:m>
                  <m:oMath xmlns:m="http://schemas.openxmlformats.org/officeDocument/2006/math">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𝐺</m:t>
                        </m:r>
                      </m:e>
                      <m:sub>
                        <m:r>
                          <a:rPr lang="en-US" sz="1200" i="1">
                            <a:solidFill>
                              <a:srgbClr val="000000"/>
                            </a:solidFill>
                            <a:latin typeface="Cambria Math" panose="02040503050406030204" pitchFamily="18" charset="0"/>
                          </a:rPr>
                          <m:t>𝑎</m:t>
                        </m:r>
                      </m:sub>
                    </m:sSub>
                  </m:oMath>
                </a14:m>
                <a:r>
                  <a:rPr lang="en-US" sz="1200">
                    <a:solidFill>
                      <a:srgbClr val="000000"/>
                    </a:solidFill>
                  </a:rPr>
                  <a:t> is gyroscopic moment</a:t>
                </a:r>
                <a:r>
                  <a:rPr lang="en-US" sz="1400">
                    <a:solidFill>
                      <a:srgbClr val="000000"/>
                    </a:solidFill>
                  </a:rPr>
                  <a:t>.</a:t>
                </a:r>
              </a:p>
              <a:p>
                <a:pPr marL="0" indent="0" algn="just">
                  <a:buNone/>
                </a:pPr>
                <a:endParaRPr lang="en-US" sz="1400">
                  <a:solidFill>
                    <a:srgbClr val="000000"/>
                  </a:solidFill>
                </a:endParaRPr>
              </a:p>
            </p:txBody>
          </p:sp>
        </mc:Choice>
        <mc:Fallback xmlns="">
          <p:sp>
            <p:nvSpPr>
              <p:cNvPr id="4" name="Content Placeholder 3">
                <a:extLst>
                  <a:ext uri="{FF2B5EF4-FFF2-40B4-BE49-F238E27FC236}">
                    <a16:creationId xmlns:a16="http://schemas.microsoft.com/office/drawing/2014/main" id="{A40C5A51-2A54-441E-5148-740523D141D7}"/>
                  </a:ext>
                </a:extLst>
              </p:cNvPr>
              <p:cNvSpPr>
                <a:spLocks noGrp="1" noRot="1" noChangeAspect="1" noMove="1" noResize="1" noEditPoints="1" noAdjustHandles="1" noChangeArrowheads="1" noChangeShapeType="1" noTextEdit="1"/>
              </p:cNvSpPr>
              <p:nvPr>
                <p:ph sz="half" idx="2"/>
              </p:nvPr>
            </p:nvSpPr>
            <p:spPr>
              <a:xfrm>
                <a:off x="251520" y="1340768"/>
                <a:ext cx="4211960" cy="4772658"/>
              </a:xfrm>
              <a:blipFill>
                <a:blip r:embed="rId3"/>
                <a:stretch>
                  <a:fillRect/>
                </a:stretch>
              </a:blipFill>
            </p:spPr>
            <p:txBody>
              <a:bodyPr/>
              <a:lstStyle/>
              <a:p>
                <a:r>
                  <a:rPr lang="en-US">
                    <a:noFill/>
                  </a:rPr>
                  <a:t> </a:t>
                </a:r>
              </a:p>
            </p:txBody>
          </p:sp>
        </mc:Fallback>
      </mc:AlternateContent>
      <p:sp>
        <p:nvSpPr>
          <p:cNvPr id="5" name="Text Placeholder 4">
            <a:extLst>
              <a:ext uri="{FF2B5EF4-FFF2-40B4-BE49-F238E27FC236}">
                <a16:creationId xmlns:a16="http://schemas.microsoft.com/office/drawing/2014/main" id="{0F290C98-281E-F483-1EA8-BBB2BFABA36F}"/>
              </a:ext>
            </a:extLst>
          </p:cNvPr>
          <p:cNvSpPr>
            <a:spLocks noGrp="1"/>
          </p:cNvSpPr>
          <p:nvPr>
            <p:ph type="body" sz="quarter" idx="3"/>
          </p:nvPr>
        </p:nvSpPr>
        <p:spPr>
          <a:xfrm>
            <a:off x="4932040" y="1237252"/>
            <a:ext cx="3754760" cy="436910"/>
          </a:xfrm>
        </p:spPr>
        <p:txBody>
          <a:bodyPr/>
          <a:lstStyle/>
          <a:p>
            <a:pPr algn="ctr"/>
            <a:r>
              <a:rPr lang="en-US">
                <a:solidFill>
                  <a:srgbClr val="7030A0"/>
                </a:solidFill>
              </a:rPr>
              <a:t>Tricopter</a:t>
            </a:r>
          </a:p>
          <a:p>
            <a:pPr algn="ctr"/>
            <a:endParaRPr lang="en-US"/>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313784A-85FE-7549-C7B1-C201C307C96F}"/>
                  </a:ext>
                </a:extLst>
              </p:cNvPr>
              <p:cNvSpPr>
                <a:spLocks noGrp="1"/>
              </p:cNvSpPr>
              <p:nvPr>
                <p:ph sz="quarter" idx="4"/>
              </p:nvPr>
            </p:nvSpPr>
            <p:spPr>
              <a:xfrm>
                <a:off x="4577681" y="1336830"/>
                <a:ext cx="4463478" cy="4772658"/>
              </a:xfrm>
            </p:spPr>
            <p:style>
              <a:lnRef idx="2">
                <a:schemeClr val="dk1"/>
              </a:lnRef>
              <a:fillRef idx="1">
                <a:schemeClr val="lt1"/>
              </a:fillRef>
              <a:effectRef idx="0">
                <a:schemeClr val="dk1"/>
              </a:effectRef>
              <a:fontRef idx="minor">
                <a:schemeClr val="dk1"/>
              </a:fontRef>
            </p:style>
            <p:txBody>
              <a:bodyPr/>
              <a:lstStyle/>
              <a:p>
                <a:pPr marL="0" indent="0">
                  <a:buNone/>
                </a:pPr>
                <a14:m>
                  <m:oMath xmlns:m="http://schemas.openxmlformats.org/officeDocument/2006/math">
                    <m:r>
                      <m:rPr>
                        <m:sty m:val="p"/>
                      </m:rPr>
                      <a:rPr lang="el-GR" sz="1200" b="0" i="1" smtClean="0">
                        <a:solidFill>
                          <a:srgbClr val="000000"/>
                        </a:solidFill>
                        <a:latin typeface="Cambria Math" panose="02040503050406030204" pitchFamily="18" charset="0"/>
                        <a:ea typeface="Cambria Math" panose="02040503050406030204" pitchFamily="18" charset="0"/>
                      </a:rPr>
                      <m:t>Ω</m:t>
                    </m:r>
                    <m:r>
                      <a:rPr lang="en-US" sz="1200" b="0" i="1" smtClean="0">
                        <a:solidFill>
                          <a:srgbClr val="000000"/>
                        </a:solidFill>
                        <a:latin typeface="Cambria Math" panose="02040503050406030204" pitchFamily="18" charset="0"/>
                        <a:ea typeface="Cambria Math" panose="02040503050406030204" pitchFamily="18" charset="0"/>
                      </a:rPr>
                      <m:t>=</m:t>
                    </m:r>
                    <m:sSup>
                      <m:sSupPr>
                        <m:ctrlPr>
                          <a:rPr lang="en-US" sz="1200" b="0" i="1" smtClean="0">
                            <a:solidFill>
                              <a:srgbClr val="000000"/>
                            </a:solidFill>
                            <a:latin typeface="Cambria Math" panose="02040503050406030204" pitchFamily="18" charset="0"/>
                            <a:ea typeface="Cambria Math" panose="02040503050406030204" pitchFamily="18" charset="0"/>
                          </a:rPr>
                        </m:ctrlPr>
                      </m:sSupPr>
                      <m:e>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𝑝</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𝑞</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𝑟</m:t>
                        </m:r>
                        <m:r>
                          <a:rPr lang="en-US" sz="1200" b="0" i="1" smtClean="0">
                            <a:solidFill>
                              <a:srgbClr val="000000"/>
                            </a:solidFill>
                            <a:latin typeface="Cambria Math" panose="02040503050406030204" pitchFamily="18" charset="0"/>
                            <a:ea typeface="Cambria Math" panose="02040503050406030204" pitchFamily="18" charset="0"/>
                          </a:rPr>
                          <m:t>]</m:t>
                        </m:r>
                      </m:e>
                      <m:sup>
                        <m:r>
                          <a:rPr lang="en-US" sz="1200" b="0" i="1" smtClean="0">
                            <a:solidFill>
                              <a:srgbClr val="000000"/>
                            </a:solidFill>
                            <a:latin typeface="Cambria Math" panose="02040503050406030204" pitchFamily="18" charset="0"/>
                            <a:ea typeface="Cambria Math" panose="02040503050406030204" pitchFamily="18" charset="0"/>
                          </a:rPr>
                          <m:t>𝑇</m:t>
                        </m:r>
                      </m:sup>
                    </m:sSup>
                  </m:oMath>
                </a14:m>
                <a:r>
                  <a:rPr lang="en-US" sz="1200" b="0" i="1" dirty="0">
                    <a:solidFill>
                      <a:srgbClr val="000000"/>
                    </a:solidFill>
                    <a:latin typeface="Cambria Math" panose="02040503050406030204" pitchFamily="18" charset="0"/>
                    <a:ea typeface="Cambria Math" panose="02040503050406030204" pitchFamily="18" charset="0"/>
                  </a:rPr>
                  <a:t>   </a:t>
                </a:r>
                <a:r>
                  <a:rPr lang="en-US" sz="1200" dirty="0">
                    <a:solidFill>
                      <a:srgbClr val="000000"/>
                    </a:solidFill>
                  </a:rPr>
                  <a:t>(</a:t>
                </a:r>
                <a14:m>
                  <m:oMath xmlns:m="http://schemas.openxmlformats.org/officeDocument/2006/math">
                    <m:r>
                      <a:rPr lang="en-US" sz="1200" i="1">
                        <a:solidFill>
                          <a:srgbClr val="000000"/>
                        </a:solidFill>
                        <a:latin typeface="Cambria Math" panose="02040503050406030204" pitchFamily="18" charset="0"/>
                        <a:ea typeface="Cambria Math" panose="02040503050406030204" pitchFamily="18" charset="0"/>
                      </a:rPr>
                      <m:t>𝑝</m:t>
                    </m:r>
                    <m:r>
                      <a:rPr lang="en-US" sz="1200" i="1">
                        <a:solidFill>
                          <a:srgbClr val="000000"/>
                        </a:solidFill>
                        <a:latin typeface="Cambria Math" panose="02040503050406030204" pitchFamily="18" charset="0"/>
                        <a:ea typeface="Cambria Math" panose="02040503050406030204" pitchFamily="18" charset="0"/>
                      </a:rPr>
                      <m:t> ,</m:t>
                    </m:r>
                    <m:r>
                      <a:rPr lang="en-US" sz="1200" i="1">
                        <a:solidFill>
                          <a:srgbClr val="000000"/>
                        </a:solidFill>
                        <a:latin typeface="Cambria Math" panose="02040503050406030204" pitchFamily="18" charset="0"/>
                        <a:ea typeface="Cambria Math" panose="02040503050406030204" pitchFamily="18" charset="0"/>
                      </a:rPr>
                      <m:t>𝑞</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𝑎𝑛𝑑</m:t>
                    </m:r>
                    <m:r>
                      <a:rPr lang="en-US" sz="1200" i="1">
                        <a:solidFill>
                          <a:srgbClr val="000000"/>
                        </a:solidFill>
                        <a:latin typeface="Cambria Math" panose="02040503050406030204" pitchFamily="18" charset="0"/>
                        <a:ea typeface="Cambria Math" panose="02040503050406030204" pitchFamily="18" charset="0"/>
                      </a:rPr>
                      <m:t>   </m:t>
                    </m:r>
                    <m:r>
                      <a:rPr lang="en-US" sz="1200" i="1">
                        <a:solidFill>
                          <a:srgbClr val="000000"/>
                        </a:solidFill>
                        <a:latin typeface="Cambria Math" panose="02040503050406030204" pitchFamily="18" charset="0"/>
                        <a:ea typeface="Cambria Math" panose="02040503050406030204" pitchFamily="18" charset="0"/>
                      </a:rPr>
                      <m:t>𝑟</m:t>
                    </m:r>
                    <m:r>
                      <a:rPr lang="en-US" sz="1200" i="1">
                        <a:solidFill>
                          <a:srgbClr val="000000"/>
                        </a:solidFill>
                        <a:latin typeface="Cambria Math" panose="02040503050406030204" pitchFamily="18" charset="0"/>
                        <a:ea typeface="Cambria Math" panose="02040503050406030204" pitchFamily="18" charset="0"/>
                      </a:rPr>
                      <m:t> </m:t>
                    </m:r>
                  </m:oMath>
                </a14:m>
                <a:r>
                  <a:rPr lang="en-US" sz="1200" dirty="0">
                    <a:solidFill>
                      <a:srgbClr val="000000"/>
                    </a:solidFill>
                  </a:rPr>
                  <a:t>denote the angular velocity of roll, pitch and yaw)</a:t>
                </a:r>
                <a:endParaRPr lang="en-US" sz="1200" b="0" i="1" dirty="0">
                  <a:solidFill>
                    <a:srgbClr val="000000"/>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m:rPr>
                          <m:sty m:val="p"/>
                        </m:rPr>
                        <a:rPr lang="el-GR" sz="1200" i="1" smtClean="0">
                          <a:solidFill>
                            <a:srgbClr val="000000"/>
                          </a:solidFill>
                          <a:latin typeface="Cambria Math" panose="02040503050406030204" pitchFamily="18" charset="0"/>
                          <a:ea typeface="Cambria Math" panose="02040503050406030204" pitchFamily="18" charset="0"/>
                        </a:rPr>
                        <m:t>Θ</m:t>
                      </m:r>
                      <m:r>
                        <a:rPr lang="en-US" sz="1200" b="0" i="1" smtClean="0">
                          <a:solidFill>
                            <a:srgbClr val="000000"/>
                          </a:solidFill>
                          <a:latin typeface="Cambria Math" panose="02040503050406030204" pitchFamily="18" charset="0"/>
                          <a:ea typeface="Cambria Math" panose="02040503050406030204" pitchFamily="18" charset="0"/>
                        </a:rPr>
                        <m:t>=</m:t>
                      </m:r>
                      <m:sSup>
                        <m:sSupPr>
                          <m:ctrlPr>
                            <a:rPr lang="en-US" sz="1200" b="0" i="1" smtClean="0">
                              <a:solidFill>
                                <a:srgbClr val="000000"/>
                              </a:solidFill>
                              <a:latin typeface="Cambria Math" panose="02040503050406030204" pitchFamily="18" charset="0"/>
                              <a:ea typeface="Cambria Math" panose="02040503050406030204" pitchFamily="18" charset="0"/>
                            </a:rPr>
                          </m:ctrlPr>
                        </m:sSupPr>
                        <m:e>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𝜙</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e>
                        <m:sup>
                          <m:r>
                            <a:rPr lang="en-US" sz="1200" b="0" i="1" smtClean="0">
                              <a:solidFill>
                                <a:srgbClr val="000000"/>
                              </a:solidFill>
                              <a:latin typeface="Cambria Math" panose="02040503050406030204" pitchFamily="18" charset="0"/>
                              <a:ea typeface="Cambria Math" panose="02040503050406030204" pitchFamily="18" charset="0"/>
                            </a:rPr>
                            <m:t>𝑇</m:t>
                          </m:r>
                        </m:sup>
                      </m:sSup>
                    </m:oMath>
                  </m:oMathPara>
                </a14:m>
                <a:endParaRPr lang="en-US" sz="1200" b="0" i="1" dirty="0">
                  <a:solidFill>
                    <a:srgbClr val="000000"/>
                  </a:solidFill>
                  <a:latin typeface="Cambria Math" panose="02040503050406030204" pitchFamily="18" charset="0"/>
                  <a:ea typeface="Cambria Math" panose="02040503050406030204" pitchFamily="18" charset="0"/>
                </a:endParaRPr>
              </a:p>
              <a:p>
                <a:pPr marL="0" indent="0">
                  <a:buNone/>
                </a:pPr>
                <a14:m>
                  <m:oMath xmlns:m="http://schemas.openxmlformats.org/officeDocument/2006/math">
                    <m:sSub>
                      <m:sSubPr>
                        <m:ctrlPr>
                          <a:rPr lang="en-US" sz="120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𝑀</m:t>
                        </m:r>
                      </m:e>
                      <m:sub>
                        <m:r>
                          <a:rPr lang="en-US" sz="1200" b="0" i="1" smtClean="0">
                            <a:solidFill>
                              <a:srgbClr val="000000"/>
                            </a:solidFill>
                            <a:latin typeface="Cambria Math" panose="02040503050406030204" pitchFamily="18" charset="0"/>
                            <a:ea typeface="Cambria Math" panose="02040503050406030204" pitchFamily="18" charset="0"/>
                          </a:rPr>
                          <m:t>𝑎𝑛𝑡𝑖</m:t>
                        </m:r>
                        <m:r>
                          <a:rPr lang="en-US" sz="1200" b="0" i="1" smtClean="0">
                            <a:solidFill>
                              <a:srgbClr val="000000"/>
                            </a:solidFill>
                            <a:latin typeface="Cambria Math" panose="02040503050406030204" pitchFamily="18" charset="0"/>
                            <a:ea typeface="Cambria Math" panose="02040503050406030204" pitchFamily="18" charset="0"/>
                          </a:rPr>
                          <m:t>1</m:t>
                        </m:r>
                      </m:sub>
                    </m:sSub>
                  </m:oMath>
                </a14:m>
                <a:r>
                  <a:rPr lang="en-US" sz="1200" i="1" dirty="0">
                    <a:solidFill>
                      <a:srgbClr val="000000"/>
                    </a:solidFill>
                    <a:latin typeface="Cambria Math" panose="02040503050406030204" pitchFamily="18" charset="0"/>
                  </a:rPr>
                  <a:t>=</a:t>
                </a:r>
                <a14:m>
                  <m:oMath xmlns:m="http://schemas.openxmlformats.org/officeDocument/2006/math">
                    <m:sSup>
                      <m:sSupPr>
                        <m:ctrlPr>
                          <a:rPr lang="en-US" sz="1200" i="1" dirty="0" smtClean="0">
                            <a:solidFill>
                              <a:srgbClr val="000000"/>
                            </a:solidFill>
                            <a:latin typeface="Cambria Math" panose="02040503050406030204" pitchFamily="18" charset="0"/>
                          </a:rPr>
                        </m:ctrlPr>
                      </m:sSupPr>
                      <m:e>
                        <m:r>
                          <a:rPr lang="en-US" sz="1200" b="0" i="1" dirty="0" smtClean="0">
                            <a:solidFill>
                              <a:srgbClr val="000000"/>
                            </a:solidFill>
                            <a:latin typeface="Cambria Math" panose="02040503050406030204" pitchFamily="18" charset="0"/>
                          </a:rPr>
                          <m:t> </m:t>
                        </m:r>
                        <m:d>
                          <m:dPr>
                            <m:begChr m:val="["/>
                            <m:endChr m:val="]"/>
                            <m:ctrlPr>
                              <a:rPr lang="en-US" sz="1200" i="1" dirty="0" smtClean="0">
                                <a:solidFill>
                                  <a:srgbClr val="000000"/>
                                </a:solidFill>
                                <a:latin typeface="Cambria Math" panose="02040503050406030204" pitchFamily="18" charset="0"/>
                              </a:rPr>
                            </m:ctrlPr>
                          </m:dPr>
                          <m:e>
                            <m:r>
                              <a:rPr lang="en-US" sz="1200" b="0" i="1" dirty="0" smtClean="0">
                                <a:solidFill>
                                  <a:srgbClr val="000000"/>
                                </a:solidFill>
                                <a:latin typeface="Cambria Math" panose="02040503050406030204" pitchFamily="18" charset="0"/>
                              </a:rPr>
                              <m:t>0</m:t>
                            </m:r>
                            <m:r>
                              <a:rPr lang="en-US" sz="1200" b="0" i="1" dirty="0" smtClean="0">
                                <a:solidFill>
                                  <a:srgbClr val="000000"/>
                                </a:solidFill>
                                <a:latin typeface="Cambria Math" panose="02040503050406030204" pitchFamily="18" charset="0"/>
                              </a:rPr>
                              <m:t>    </m:t>
                            </m:r>
                            <m:r>
                              <a:rPr lang="en-US" sz="1200" b="0" i="1" dirty="0" smtClean="0">
                                <a:solidFill>
                                  <a:srgbClr val="000000"/>
                                </a:solidFill>
                                <a:latin typeface="Cambria Math" panose="02040503050406030204" pitchFamily="18" charset="0"/>
                              </a:rPr>
                              <m:t>0</m:t>
                            </m:r>
                            <m:r>
                              <a:rPr lang="en-US" sz="1200" b="0" i="1" dirty="0" smtClean="0">
                                <a:solidFill>
                                  <a:srgbClr val="000000"/>
                                </a:solidFill>
                                <a:latin typeface="Cambria Math" panose="02040503050406030204" pitchFamily="18" charset="0"/>
                              </a:rPr>
                              <m:t>   −</m:t>
                            </m:r>
                            <m:sSub>
                              <m:sSubPr>
                                <m:ctrlPr>
                                  <a:rPr lang="en-US" sz="1200" i="1" dirty="0" smtClean="0">
                                    <a:solidFill>
                                      <a:srgbClr val="000000"/>
                                    </a:solidFill>
                                    <a:latin typeface="Cambria Math" panose="02040503050406030204" pitchFamily="18" charset="0"/>
                                  </a:rPr>
                                </m:ctrlPr>
                              </m:sSubPr>
                              <m:e>
                                <m:r>
                                  <a:rPr lang="en-US" sz="1200" b="0" i="1" dirty="0" smtClean="0">
                                    <a:solidFill>
                                      <a:srgbClr val="000000"/>
                                    </a:solidFill>
                                    <a:latin typeface="Cambria Math" panose="02040503050406030204" pitchFamily="18" charset="0"/>
                                  </a:rPr>
                                  <m:t>𝑐</m:t>
                                </m:r>
                              </m:e>
                              <m:sub>
                                <m:r>
                                  <a:rPr lang="en-US" sz="1200" b="0" i="1" dirty="0" smtClean="0">
                                    <a:solidFill>
                                      <a:srgbClr val="000000"/>
                                    </a:solidFill>
                                    <a:latin typeface="Cambria Math" panose="02040503050406030204" pitchFamily="18" charset="0"/>
                                  </a:rPr>
                                  <m:t>𝑚</m:t>
                                </m:r>
                              </m:sub>
                            </m:sSub>
                            <m:sSup>
                              <m:sSupPr>
                                <m:ctrlPr>
                                  <a:rPr lang="en-US" sz="1200" i="1" dirty="0" smtClean="0">
                                    <a:solidFill>
                                      <a:srgbClr val="000000"/>
                                    </a:solidFill>
                                    <a:latin typeface="Cambria Math" panose="02040503050406030204" pitchFamily="18" charset="0"/>
                                  </a:rPr>
                                </m:ctrlPr>
                              </m:sSupPr>
                              <m:e>
                                <m:sSub>
                                  <m:sSubPr>
                                    <m:ctrlPr>
                                      <a:rPr lang="en-US" sz="1200" i="1" dirty="0" smtClean="0">
                                        <a:solidFill>
                                          <a:srgbClr val="000000"/>
                                        </a:solidFill>
                                        <a:latin typeface="Cambria Math" panose="02040503050406030204" pitchFamily="18" charset="0"/>
                                      </a:rPr>
                                    </m:ctrlPr>
                                  </m:sSubPr>
                                  <m:e>
                                    <m:r>
                                      <a:rPr lang="en-US" sz="1200" b="0" i="1" dirty="0" smtClean="0">
                                        <a:solidFill>
                                          <a:srgbClr val="000000"/>
                                        </a:solidFill>
                                        <a:latin typeface="Cambria Math" panose="02040503050406030204" pitchFamily="18" charset="0"/>
                                      </a:rPr>
                                      <m:t>𝑤</m:t>
                                    </m:r>
                                  </m:e>
                                  <m:sub>
                                    <m:r>
                                      <a:rPr lang="en-US" sz="1200" b="0" i="1" dirty="0" smtClean="0">
                                        <a:solidFill>
                                          <a:srgbClr val="000000"/>
                                        </a:solidFill>
                                        <a:latin typeface="Cambria Math" panose="02040503050406030204" pitchFamily="18" charset="0"/>
                                      </a:rPr>
                                      <m:t>1</m:t>
                                    </m:r>
                                  </m:sub>
                                </m:sSub>
                              </m:e>
                              <m:sup>
                                <m:r>
                                  <a:rPr lang="en-US" sz="1200" b="0" i="1" dirty="0" smtClean="0">
                                    <a:solidFill>
                                      <a:srgbClr val="000000"/>
                                    </a:solidFill>
                                    <a:latin typeface="Cambria Math" panose="02040503050406030204" pitchFamily="18" charset="0"/>
                                  </a:rPr>
                                  <m:t>2</m:t>
                                </m:r>
                              </m:sup>
                            </m:sSup>
                          </m:e>
                        </m:d>
                      </m:e>
                      <m:sup>
                        <m:r>
                          <a:rPr lang="en-US" sz="1200" b="0" i="1" dirty="0" smtClean="0">
                            <a:solidFill>
                              <a:srgbClr val="000000"/>
                            </a:solidFill>
                            <a:latin typeface="Cambria Math" panose="02040503050406030204" pitchFamily="18" charset="0"/>
                          </a:rPr>
                          <m:t>𝑇</m:t>
                        </m:r>
                      </m:sup>
                    </m:sSup>
                  </m:oMath>
                </a14:m>
                <a:endParaRPr lang="en-US" sz="1200" i="1" dirty="0">
                  <a:solidFill>
                    <a:srgbClr val="000000"/>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𝐺</m:t>
                          </m:r>
                        </m:e>
                        <m:sub>
                          <m:r>
                            <a:rPr lang="en-US" sz="1200" b="0" i="1" smtClean="0">
                              <a:solidFill>
                                <a:srgbClr val="000000"/>
                              </a:solidFill>
                              <a:latin typeface="Cambria Math" panose="02040503050406030204" pitchFamily="18" charset="0"/>
                            </a:rPr>
                            <m:t>𝑎</m:t>
                          </m:r>
                          <m:r>
                            <a:rPr lang="en-US" sz="1200" b="0" i="1" smtClean="0">
                              <a:solidFill>
                                <a:srgbClr val="000000"/>
                              </a:solidFill>
                              <a:latin typeface="Cambria Math" panose="02040503050406030204" pitchFamily="18" charset="0"/>
                            </a:rPr>
                            <m:t>1</m:t>
                          </m:r>
                        </m:sub>
                      </m:sSub>
                      <m:r>
                        <a:rPr lang="en-US" sz="1200" b="0" i="1" smtClean="0">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𝐽</m:t>
                          </m:r>
                        </m:e>
                        <m:sub>
                          <m:r>
                            <a:rPr lang="en-US" sz="1200" b="0" i="1" smtClean="0">
                              <a:solidFill>
                                <a:srgbClr val="000000"/>
                              </a:solidFill>
                              <a:latin typeface="Cambria Math" panose="02040503050406030204" pitchFamily="18" charset="0"/>
                            </a:rPr>
                            <m:t>1</m:t>
                          </m:r>
                        </m:sub>
                      </m:sSub>
                      <m:sSup>
                        <m:sSupPr>
                          <m:ctrlPr>
                            <a:rPr lang="en-US" sz="1200" i="1" smtClean="0">
                              <a:solidFill>
                                <a:srgbClr val="000000"/>
                              </a:solidFill>
                              <a:latin typeface="Cambria Math" panose="02040503050406030204" pitchFamily="18" charset="0"/>
                            </a:rPr>
                          </m:ctrlPr>
                        </m:sSupPr>
                        <m:e>
                          <m:d>
                            <m:dPr>
                              <m:begChr m:val="["/>
                              <m:endChr m:val="]"/>
                              <m:ctrlPr>
                                <a:rPr lang="en-US" sz="1200" i="1" smtClean="0">
                                  <a:solidFill>
                                    <a:srgbClr val="000000"/>
                                  </a:solidFill>
                                  <a:latin typeface="Cambria Math" panose="02040503050406030204" pitchFamily="18" charset="0"/>
                                </a:rPr>
                              </m:ctrlPr>
                            </m:dPr>
                            <m:e>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𝑞</m:t>
                              </m:r>
                              <m:r>
                                <a:rPr lang="en-US" sz="1200" b="0" i="1" smtClean="0">
                                  <a:solidFill>
                                    <a:srgbClr val="000000"/>
                                  </a:solidFill>
                                  <a:latin typeface="Cambria Math" panose="02040503050406030204" pitchFamily="18" charset="0"/>
                                </a:rPr>
                                <m:t>   </m:t>
                              </m:r>
                              <m:r>
                                <a:rPr lang="en-US" sz="1200" b="0" i="1" smtClean="0">
                                  <a:solidFill>
                                    <a:srgbClr val="000000"/>
                                  </a:solidFill>
                                  <a:latin typeface="Cambria Math" panose="02040503050406030204" pitchFamily="18" charset="0"/>
                                </a:rPr>
                                <m:t>𝑝</m:t>
                              </m:r>
                              <m:r>
                                <a:rPr lang="en-US" sz="1200" b="0" i="1" smtClean="0">
                                  <a:solidFill>
                                    <a:srgbClr val="000000"/>
                                  </a:solidFill>
                                  <a:latin typeface="Cambria Math" panose="02040503050406030204" pitchFamily="18" charset="0"/>
                                </a:rPr>
                                <m:t>   </m:t>
                              </m:r>
                              <m:r>
                                <a:rPr lang="en-US" sz="1200" b="0" i="1" smtClean="0">
                                  <a:solidFill>
                                    <a:srgbClr val="000000"/>
                                  </a:solidFill>
                                  <a:latin typeface="Cambria Math" panose="02040503050406030204" pitchFamily="18" charset="0"/>
                                </a:rPr>
                                <m:t>0</m:t>
                              </m:r>
                            </m:e>
                          </m:d>
                        </m:e>
                        <m:sup>
                          <m:r>
                            <a:rPr lang="en-US" sz="1200" b="0" i="1" smtClean="0">
                              <a:solidFill>
                                <a:srgbClr val="000000"/>
                              </a:solidFill>
                              <a:latin typeface="Cambria Math" panose="02040503050406030204" pitchFamily="18" charset="0"/>
                            </a:rPr>
                            <m:t>𝑇</m:t>
                          </m:r>
                        </m:sup>
                      </m:sSup>
                    </m:oMath>
                  </m:oMathPara>
                </a14:m>
                <a:endParaRPr lang="en-US" sz="1200" i="1" dirty="0">
                  <a:solidFill>
                    <a:srgbClr val="000000"/>
                  </a:solidFill>
                  <a:latin typeface="Cambria Math" panose="02040503050406030204" pitchFamily="18" charset="0"/>
                </a:endParaRPr>
              </a:p>
              <a:p>
                <a:pPr marL="0" indent="0">
                  <a:buNone/>
                </a:pPr>
                <a14:m>
                  <m:oMath xmlns:m="http://schemas.openxmlformats.org/officeDocument/2006/math">
                    <m:d>
                      <m:dPr>
                        <m:begChr m:val="{"/>
                        <m:endChr m:val=""/>
                        <m:ctrlPr>
                          <a:rPr lang="en-US" sz="1200" i="1" smtClean="0">
                            <a:solidFill>
                              <a:srgbClr val="000000"/>
                            </a:solidFill>
                            <a:latin typeface="Cambria Math" panose="02040503050406030204" pitchFamily="18" charset="0"/>
                          </a:rPr>
                        </m:ctrlPr>
                      </m:dPr>
                      <m:e>
                        <m:eqArr>
                          <m:eqArrPr>
                            <m:ctrlPr>
                              <a:rPr lang="en-US" sz="1200" i="1" smtClean="0">
                                <a:solidFill>
                                  <a:srgbClr val="000000"/>
                                </a:solidFill>
                                <a:latin typeface="Cambria Math" panose="02040503050406030204" pitchFamily="18" charset="0"/>
                              </a:rPr>
                            </m:ctrlPr>
                          </m:eqArrPr>
                          <m:e>
                            <m:acc>
                              <m:accPr>
                                <m:chr m:val="̇"/>
                                <m:ctrlPr>
                                  <a:rPr lang="en-US" sz="1200" i="1">
                                    <a:solidFill>
                                      <a:srgbClr val="000000"/>
                                    </a:solidFill>
                                    <a:latin typeface="Cambria Math" panose="02040503050406030204" pitchFamily="18" charset="0"/>
                                  </a:rPr>
                                </m:ctrlPr>
                              </m:accPr>
                              <m:e>
                                <m:r>
                                  <m:rPr>
                                    <m:sty m:val="p"/>
                                  </m:rPr>
                                  <a:rPr lang="el-GR" sz="1200" i="1">
                                    <a:solidFill>
                                      <a:srgbClr val="000000"/>
                                    </a:solidFill>
                                    <a:latin typeface="Cambria Math" panose="02040503050406030204" pitchFamily="18" charset="0"/>
                                    <a:ea typeface="Cambria Math" panose="02040503050406030204" pitchFamily="18" charset="0"/>
                                  </a:rPr>
                                  <m:t>Θ</m:t>
                                </m:r>
                              </m:e>
                            </m:acc>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𝑇</m:t>
                            </m:r>
                            <m:r>
                              <a:rPr lang="en-US" sz="1200" i="1">
                                <a:solidFill>
                                  <a:srgbClr val="000000"/>
                                </a:solidFill>
                                <a:latin typeface="Cambria Math" panose="02040503050406030204" pitchFamily="18" charset="0"/>
                              </a:rPr>
                              <m:t>(</m:t>
                            </m:r>
                            <m:r>
                              <m:rPr>
                                <m:sty m:val="p"/>
                              </m:rPr>
                              <a:rPr lang="el-GR" sz="1200" i="1">
                                <a:solidFill>
                                  <a:srgbClr val="000000"/>
                                </a:solidFill>
                                <a:latin typeface="Cambria Math" panose="02040503050406030204" pitchFamily="18" charset="0"/>
                                <a:ea typeface="Cambria Math" panose="02040503050406030204" pitchFamily="18" charset="0"/>
                              </a:rPr>
                              <m:t>Θ</m:t>
                            </m:r>
                            <m:r>
                              <a:rPr lang="en-US" sz="1200" i="1">
                                <a:solidFill>
                                  <a:srgbClr val="000000"/>
                                </a:solidFill>
                                <a:latin typeface="Cambria Math" panose="02040503050406030204" pitchFamily="18" charset="0"/>
                                <a:ea typeface="Cambria Math" panose="02040503050406030204" pitchFamily="18" charset="0"/>
                              </a:rPr>
                              <m:t>)</m:t>
                            </m:r>
                            <m:r>
                              <m:rPr>
                                <m:sty m:val="p"/>
                              </m:rPr>
                              <a:rPr lang="el-GR" sz="1200" i="1">
                                <a:solidFill>
                                  <a:srgbClr val="000000"/>
                                </a:solidFill>
                                <a:latin typeface="Cambria Math" panose="02040503050406030204" pitchFamily="18" charset="0"/>
                                <a:ea typeface="Cambria Math" panose="02040503050406030204" pitchFamily="18" charset="0"/>
                              </a:rPr>
                              <m:t>Ω</m:t>
                            </m:r>
                          </m:e>
                          <m:e>
                            <m:r>
                              <a:rPr lang="en-US" sz="1200" i="1">
                                <a:solidFill>
                                  <a:srgbClr val="000000"/>
                                </a:solidFill>
                                <a:latin typeface="Cambria Math" panose="02040503050406030204" pitchFamily="18" charset="0"/>
                              </a:rPr>
                              <m:t>𝐼</m:t>
                            </m:r>
                            <m:acc>
                              <m:accPr>
                                <m:chr m:val="̇"/>
                                <m:ctrlPr>
                                  <a:rPr lang="en-US" sz="1200" i="1">
                                    <a:solidFill>
                                      <a:srgbClr val="000000"/>
                                    </a:solidFill>
                                    <a:latin typeface="Cambria Math" panose="02040503050406030204" pitchFamily="18" charset="0"/>
                                  </a:rPr>
                                </m:ctrlPr>
                              </m:accPr>
                              <m:e>
                                <m:r>
                                  <m:rPr>
                                    <m:sty m:val="p"/>
                                  </m:rPr>
                                  <a:rPr lang="el-GR" sz="1200" i="1">
                                    <a:solidFill>
                                      <a:srgbClr val="000000"/>
                                    </a:solidFill>
                                    <a:latin typeface="Cambria Math" panose="02040503050406030204" pitchFamily="18" charset="0"/>
                                    <a:ea typeface="Cambria Math" panose="02040503050406030204" pitchFamily="18" charset="0"/>
                                  </a:rPr>
                                  <m:t>Ω</m:t>
                                </m:r>
                              </m:e>
                            </m:acc>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𝑀</m:t>
                            </m:r>
                            <m:r>
                              <a:rPr lang="en-US" sz="1200" i="1">
                                <a:solidFill>
                                  <a:srgbClr val="000000"/>
                                </a:solidFill>
                                <a:latin typeface="Cambria Math" panose="02040503050406030204" pitchFamily="18" charset="0"/>
                              </a:rPr>
                              <m:t>−</m:t>
                            </m:r>
                            <m:r>
                              <m:rPr>
                                <m:sty m:val="p"/>
                              </m:rPr>
                              <a:rPr lang="el-GR" sz="1200" i="1">
                                <a:solidFill>
                                  <a:srgbClr val="000000"/>
                                </a:solidFill>
                                <a:latin typeface="Cambria Math" panose="02040503050406030204" pitchFamily="18" charset="0"/>
                                <a:ea typeface="Cambria Math" panose="02040503050406030204" pitchFamily="18" charset="0"/>
                              </a:rPr>
                              <m:t>Ω</m:t>
                            </m:r>
                            <m:r>
                              <a:rPr lang="en-US" sz="1200" i="1">
                                <a:solidFill>
                                  <a:srgbClr val="000000"/>
                                </a:solidFill>
                                <a:latin typeface="Cambria Math" panose="02040503050406030204" pitchFamily="18" charset="0"/>
                                <a:ea typeface="Cambria Math" panose="02040503050406030204" pitchFamily="18" charset="0"/>
                              </a:rPr>
                              <m:t>×(</m:t>
                            </m:r>
                            <m:r>
                              <a:rPr lang="en-US" sz="1200" i="1">
                                <a:solidFill>
                                  <a:srgbClr val="000000"/>
                                </a:solidFill>
                                <a:latin typeface="Cambria Math" panose="02040503050406030204" pitchFamily="18" charset="0"/>
                                <a:ea typeface="Cambria Math" panose="02040503050406030204" pitchFamily="18" charset="0"/>
                              </a:rPr>
                              <m:t>𝐼</m:t>
                            </m:r>
                            <m:r>
                              <m:rPr>
                                <m:sty m:val="p"/>
                              </m:rPr>
                              <a:rPr lang="el-GR" sz="1200" i="1">
                                <a:solidFill>
                                  <a:srgbClr val="000000"/>
                                </a:solidFill>
                                <a:latin typeface="Cambria Math" panose="02040503050406030204" pitchFamily="18" charset="0"/>
                                <a:ea typeface="Cambria Math" panose="02040503050406030204" pitchFamily="18" charset="0"/>
                              </a:rPr>
                              <m:t>Ω</m:t>
                            </m:r>
                            <m:r>
                              <a:rPr lang="en-US" sz="1200" i="1">
                                <a:solidFill>
                                  <a:srgbClr val="000000"/>
                                </a:solidFill>
                                <a:latin typeface="Cambria Math" panose="02040503050406030204" pitchFamily="18" charset="0"/>
                                <a:ea typeface="Cambria Math" panose="02040503050406030204" pitchFamily="18" charset="0"/>
                              </a:rPr>
                              <m:t>)</m:t>
                            </m:r>
                          </m:e>
                          <m:e>
                            <m:r>
                              <a:rPr lang="en-US" sz="1200" b="0" i="1" smtClean="0">
                                <a:solidFill>
                                  <a:srgbClr val="000000"/>
                                </a:solidFill>
                                <a:latin typeface="Cambria Math" panose="02040503050406030204" pitchFamily="18" charset="0"/>
                              </a:rPr>
                              <m:t>𝑀</m:t>
                            </m:r>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𝐺</m:t>
                                </m:r>
                              </m:e>
                              <m:sub>
                                <m:r>
                                  <a:rPr lang="en-US" sz="1200" b="0" i="1" smtClean="0">
                                    <a:solidFill>
                                      <a:srgbClr val="000000"/>
                                    </a:solidFill>
                                    <a:latin typeface="Cambria Math" panose="02040503050406030204" pitchFamily="18" charset="0"/>
                                  </a:rPr>
                                  <m:t>𝑎</m:t>
                                </m:r>
                              </m:sub>
                            </m:sSub>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𝜏</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𝑀</m:t>
                                </m:r>
                              </m:e>
                              <m:sub>
                                <m:r>
                                  <a:rPr lang="en-US" sz="1200" b="0" i="1" smtClean="0">
                                    <a:solidFill>
                                      <a:srgbClr val="000000"/>
                                    </a:solidFill>
                                    <a:latin typeface="Cambria Math" panose="02040503050406030204" pitchFamily="18" charset="0"/>
                                    <a:ea typeface="Cambria Math" panose="02040503050406030204" pitchFamily="18" charset="0"/>
                                  </a:rPr>
                                  <m:t>𝑎𝑛𝑡𝑖</m:t>
                                </m:r>
                              </m:sub>
                            </m:sSub>
                            <m:r>
                              <a:rPr lang="en-US" sz="1200" i="1">
                                <a:solidFill>
                                  <a:srgbClr val="000000"/>
                                </a:solidFill>
                                <a:latin typeface="Cambria Math" panose="02040503050406030204" pitchFamily="18" charset="0"/>
                                <a:ea typeface="Cambria Math" panose="02040503050406030204" pitchFamily="18" charset="0"/>
                              </a:rPr>
                              <m:t> </m:t>
                            </m:r>
                          </m:e>
                        </m:eqArr>
                      </m:e>
                    </m:d>
                    <m:r>
                      <a:rPr lang="en-US" sz="1200" b="0" i="1" smtClean="0">
                        <a:solidFill>
                          <a:srgbClr val="000000"/>
                        </a:solidFill>
                        <a:latin typeface="Cambria Math" panose="02040503050406030204" pitchFamily="18" charset="0"/>
                        <a:ea typeface="Cambria Math" panose="02040503050406030204" pitchFamily="18" charset="0"/>
                      </a:rPr>
                      <m:t>, </m:t>
                    </m:r>
                    <m:r>
                      <a:rPr lang="en-US" sz="1200" b="0" i="1" smtClean="0">
                        <a:solidFill>
                          <a:srgbClr val="000000"/>
                        </a:solidFill>
                        <a:latin typeface="Cambria Math" panose="02040503050406030204" pitchFamily="18" charset="0"/>
                        <a:ea typeface="Cambria Math" panose="02040503050406030204" pitchFamily="18" charset="0"/>
                      </a:rPr>
                      <m:t>𝑀</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𝑀</m:t>
                        </m:r>
                      </m:e>
                      <m:sub>
                        <m:r>
                          <a:rPr lang="en-US" sz="1200" b="0" i="1" smtClean="0">
                            <a:solidFill>
                              <a:srgbClr val="000000"/>
                            </a:solidFill>
                            <a:latin typeface="Cambria Math" panose="02040503050406030204" pitchFamily="18" charset="0"/>
                            <a:ea typeface="Cambria Math" panose="02040503050406030204" pitchFamily="18" charset="0"/>
                          </a:rPr>
                          <m:t>𝑏𝑥</m:t>
                        </m:r>
                      </m:sub>
                    </m:sSub>
                    <m:r>
                      <a:rPr lang="en-US" sz="1200" b="0" i="1" smtClean="0">
                        <a:solidFill>
                          <a:srgbClr val="000000"/>
                        </a:solidFill>
                        <a:latin typeface="Cambria Math" panose="02040503050406030204" pitchFamily="18" charset="0"/>
                        <a:ea typeface="Cambria Math" panose="02040503050406030204" pitchFamily="18" charset="0"/>
                      </a:rPr>
                      <m:t>  </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𝑀</m:t>
                        </m:r>
                      </m:e>
                      <m:sub>
                        <m:r>
                          <a:rPr lang="en-US" sz="1200" b="0" i="1" smtClean="0">
                            <a:solidFill>
                              <a:srgbClr val="000000"/>
                            </a:solidFill>
                            <a:latin typeface="Cambria Math" panose="02040503050406030204" pitchFamily="18" charset="0"/>
                            <a:ea typeface="Cambria Math" panose="02040503050406030204" pitchFamily="18" charset="0"/>
                          </a:rPr>
                          <m:t>𝑏𝑦</m:t>
                        </m:r>
                      </m:sub>
                    </m:sSub>
                    <m:r>
                      <a:rPr lang="en-US" sz="1200" b="0" i="1" smtClean="0">
                        <a:solidFill>
                          <a:srgbClr val="000000"/>
                        </a:solidFill>
                        <a:latin typeface="Cambria Math" panose="02040503050406030204" pitchFamily="18" charset="0"/>
                        <a:ea typeface="Cambria Math" panose="02040503050406030204" pitchFamily="18" charset="0"/>
                      </a:rPr>
                      <m:t>  </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𝑀</m:t>
                        </m:r>
                      </m:e>
                      <m:sub>
                        <m:r>
                          <a:rPr lang="en-US" sz="1200" b="0" i="1" smtClean="0">
                            <a:solidFill>
                              <a:srgbClr val="000000"/>
                            </a:solidFill>
                            <a:latin typeface="Cambria Math" panose="02040503050406030204" pitchFamily="18" charset="0"/>
                            <a:ea typeface="Cambria Math" panose="02040503050406030204" pitchFamily="18" charset="0"/>
                          </a:rPr>
                          <m:t>𝑏𝑧</m:t>
                        </m:r>
                      </m:sub>
                    </m:sSub>
                    <m:r>
                      <a:rPr lang="en-US" sz="1200" b="0" i="1" smtClean="0">
                        <a:solidFill>
                          <a:srgbClr val="000000"/>
                        </a:solidFill>
                        <a:latin typeface="Cambria Math" panose="02040503050406030204" pitchFamily="18" charset="0"/>
                        <a:ea typeface="Cambria Math" panose="02040503050406030204" pitchFamily="18" charset="0"/>
                      </a:rPr>
                      <m:t>]</m:t>
                    </m:r>
                  </m:oMath>
                </a14:m>
                <a:r>
                  <a:rPr lang="en-US" sz="1200" dirty="0">
                    <a:solidFill>
                      <a:srgbClr val="000000"/>
                    </a:solidFill>
                  </a:rPr>
                  <a:t> (M is the moment)</a:t>
                </a:r>
              </a:p>
              <a:p>
                <a:pPr marL="0" indent="0">
                  <a:buNone/>
                </a:pPr>
                <a14:m>
                  <m:oMathPara xmlns:m="http://schemas.openxmlformats.org/officeDocument/2006/math">
                    <m:oMathParaPr>
                      <m:jc m:val="left"/>
                    </m:oMathParaPr>
                    <m:oMath xmlns:m="http://schemas.openxmlformats.org/officeDocument/2006/math">
                      <m:acc>
                        <m:accPr>
                          <m:chr m:val="̈"/>
                          <m:ctrlPr>
                            <a:rPr lang="en-US" sz="1200" i="1" smtClean="0">
                              <a:solidFill>
                                <a:srgbClr val="000000"/>
                              </a:solidFill>
                              <a:latin typeface="Cambria Math" panose="02040503050406030204" pitchFamily="18" charset="0"/>
                            </a:rPr>
                          </m:ctrlPr>
                        </m:accPr>
                        <m:e>
                          <m:r>
                            <a:rPr lang="en-US" sz="1200" i="1" smtClean="0">
                              <a:solidFill>
                                <a:srgbClr val="000000"/>
                              </a:solidFill>
                              <a:latin typeface="Cambria Math" panose="02040503050406030204" pitchFamily="18" charset="0"/>
                              <a:ea typeface="Cambria Math" panose="02040503050406030204" pitchFamily="18" charset="0"/>
                            </a:rPr>
                            <m:t>𝜙</m:t>
                          </m:r>
                        </m:e>
                      </m:acc>
                      <m:r>
                        <a:rPr lang="en-US" sz="1200" b="0" i="1" smtClean="0">
                          <a:solidFill>
                            <a:srgbClr val="000000"/>
                          </a:solidFill>
                          <a:latin typeface="Cambria Math" panose="02040503050406030204" pitchFamily="18" charset="0"/>
                        </a:rPr>
                        <m:t>=</m:t>
                      </m:r>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𝐼</m:t>
                              </m:r>
                            </m:e>
                            <m:sub>
                              <m:r>
                                <a:rPr lang="en-US" sz="1200" b="0" i="1" smtClean="0">
                                  <a:solidFill>
                                    <a:srgbClr val="000000"/>
                                  </a:solidFill>
                                  <a:latin typeface="Cambria Math" panose="02040503050406030204" pitchFamily="18" charset="0"/>
                                </a:rPr>
                                <m:t>𝑥𝑥</m:t>
                              </m:r>
                            </m:sub>
                          </m:sSub>
                        </m:den>
                      </m:f>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𝑏𝑥</m:t>
                          </m:r>
                        </m:sub>
                      </m:sSub>
                      <m:r>
                        <a:rPr lang="en-US" sz="1200" b="0" i="1" smtClean="0">
                          <a:solidFill>
                            <a:srgbClr val="000000"/>
                          </a:solidFill>
                          <a:latin typeface="Cambria Math" panose="02040503050406030204" pitchFamily="18" charset="0"/>
                        </a:rPr>
                        <m:t>+</m:t>
                      </m:r>
                      <m:f>
                        <m:fPr>
                          <m:ctrlPr>
                            <a:rPr lang="en-US" sz="1200" b="0" i="1" smtClean="0">
                              <a:solidFill>
                                <a:srgbClr val="7030A0"/>
                              </a:solidFill>
                              <a:latin typeface="Cambria Math" panose="02040503050406030204" pitchFamily="18" charset="0"/>
                            </a:rPr>
                          </m:ctrlPr>
                        </m:fPr>
                        <m:num>
                          <m:r>
                            <a:rPr lang="en-US" sz="1200" b="0" i="1" smtClean="0">
                              <a:solidFill>
                                <a:srgbClr val="7030A0"/>
                              </a:solidFill>
                              <a:latin typeface="Cambria Math" panose="02040503050406030204" pitchFamily="18" charset="0"/>
                            </a:rPr>
                            <m:t>1</m:t>
                          </m:r>
                        </m:num>
                        <m:den>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𝑥𝑥</m:t>
                              </m:r>
                            </m:sub>
                          </m:sSub>
                        </m:den>
                      </m:f>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𝑦𝑦</m:t>
                          </m:r>
                        </m:sub>
                      </m:sSub>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𝑧𝑧</m:t>
                          </m:r>
                        </m:sub>
                      </m:sSub>
                      <m:r>
                        <a:rPr lang="en-US" sz="1200" b="0" i="1" smtClean="0">
                          <a:solidFill>
                            <a:srgbClr val="7030A0"/>
                          </a:solidFill>
                          <a:latin typeface="Cambria Math" panose="02040503050406030204" pitchFamily="18" charset="0"/>
                        </a:rPr>
                        <m:t>)</m:t>
                      </m:r>
                      <m:acc>
                        <m:accPr>
                          <m:chr m:val="̇"/>
                          <m:ctrlPr>
                            <a:rPr lang="en-US" sz="1200" b="0" i="1" smtClean="0">
                              <a:solidFill>
                                <a:srgbClr val="7030A0"/>
                              </a:solidFill>
                              <a:latin typeface="Cambria Math" panose="02040503050406030204" pitchFamily="18" charset="0"/>
                            </a:rPr>
                          </m:ctrlPr>
                        </m:accPr>
                        <m:e>
                          <m:r>
                            <a:rPr lang="en-US" sz="1200" b="0" i="1" smtClean="0">
                              <a:solidFill>
                                <a:srgbClr val="7030A0"/>
                              </a:solidFill>
                              <a:latin typeface="Cambria Math" panose="02040503050406030204" pitchFamily="18" charset="0"/>
                              <a:ea typeface="Cambria Math" panose="02040503050406030204" pitchFamily="18" charset="0"/>
                            </a:rPr>
                            <m:t>𝜃</m:t>
                          </m:r>
                        </m:e>
                      </m:acc>
                      <m:acc>
                        <m:accPr>
                          <m:chr m:val="̇"/>
                          <m:ctrlPr>
                            <a:rPr lang="en-US" sz="1200" i="1" smtClean="0">
                              <a:solidFill>
                                <a:srgbClr val="7030A0"/>
                              </a:solidFill>
                              <a:latin typeface="Cambria Math" panose="02040503050406030204" pitchFamily="18" charset="0"/>
                            </a:rPr>
                          </m:ctrlPr>
                        </m:accPr>
                        <m:e>
                          <m:r>
                            <a:rPr lang="en-US" sz="1200" i="1" smtClean="0">
                              <a:solidFill>
                                <a:srgbClr val="7030A0"/>
                              </a:solidFill>
                              <a:latin typeface="Cambria Math" panose="02040503050406030204" pitchFamily="18" charset="0"/>
                              <a:ea typeface="Cambria Math" panose="02040503050406030204" pitchFamily="18" charset="0"/>
                            </a:rPr>
                            <m:t>𝜓</m:t>
                          </m:r>
                        </m:e>
                      </m:acc>
                    </m:oMath>
                  </m:oMathPara>
                </a14:m>
                <a:endParaRPr lang="en-US" sz="1200" dirty="0">
                  <a:solidFill>
                    <a:srgbClr val="000000"/>
                  </a:solidFill>
                </a:endParaRPr>
              </a:p>
              <a:p>
                <a:pPr marL="0" indent="0">
                  <a:buNone/>
                </a:pPr>
                <a14:m>
                  <m:oMathPara xmlns:m="http://schemas.openxmlformats.org/officeDocument/2006/math">
                    <m:oMathParaPr>
                      <m:jc m:val="left"/>
                    </m:oMathParaPr>
                    <m:oMath xmlns:m="http://schemas.openxmlformats.org/officeDocument/2006/math">
                      <m:acc>
                        <m:accPr>
                          <m:chr m:val="̈"/>
                          <m:ctrlPr>
                            <a:rPr lang="en-US" sz="1200" i="1" smtClean="0">
                              <a:solidFill>
                                <a:srgbClr val="000000"/>
                              </a:solidFill>
                              <a:latin typeface="Cambria Math" panose="02040503050406030204" pitchFamily="18" charset="0"/>
                            </a:rPr>
                          </m:ctrlPr>
                        </m:accPr>
                        <m:e>
                          <m:r>
                            <a:rPr lang="en-US" sz="1200" i="1" smtClean="0">
                              <a:solidFill>
                                <a:srgbClr val="000000"/>
                              </a:solidFill>
                              <a:latin typeface="Cambria Math" panose="02040503050406030204" pitchFamily="18" charset="0"/>
                              <a:ea typeface="Cambria Math" panose="02040503050406030204" pitchFamily="18" charset="0"/>
                            </a:rPr>
                            <m:t>𝜃</m:t>
                          </m:r>
                        </m:e>
                      </m:acc>
                      <m:r>
                        <a:rPr lang="en-US" sz="1200" b="0" i="1" smtClean="0">
                          <a:solidFill>
                            <a:srgbClr val="000000"/>
                          </a:solidFill>
                          <a:latin typeface="Cambria Math" panose="02040503050406030204" pitchFamily="18" charset="0"/>
                        </a:rPr>
                        <m:t>=</m:t>
                      </m:r>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𝐼</m:t>
                              </m:r>
                            </m:e>
                            <m:sub>
                              <m:r>
                                <a:rPr lang="en-US" sz="1200" b="0" i="1" smtClean="0">
                                  <a:solidFill>
                                    <a:srgbClr val="000000"/>
                                  </a:solidFill>
                                  <a:latin typeface="Cambria Math" panose="02040503050406030204" pitchFamily="18" charset="0"/>
                                </a:rPr>
                                <m:t>𝑦𝑦</m:t>
                              </m:r>
                            </m:sub>
                          </m:sSub>
                        </m:den>
                      </m:f>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𝑏𝑦</m:t>
                          </m:r>
                        </m:sub>
                      </m:sSub>
                      <m:r>
                        <a:rPr lang="en-US" sz="1200" b="0" i="1" smtClean="0">
                          <a:solidFill>
                            <a:srgbClr val="000000"/>
                          </a:solidFill>
                          <a:latin typeface="Cambria Math" panose="02040503050406030204" pitchFamily="18" charset="0"/>
                        </a:rPr>
                        <m:t>+</m:t>
                      </m:r>
                      <m:f>
                        <m:fPr>
                          <m:ctrlPr>
                            <a:rPr lang="en-US" sz="1200" b="0" i="1" smtClean="0">
                              <a:solidFill>
                                <a:srgbClr val="7030A0"/>
                              </a:solidFill>
                              <a:latin typeface="Cambria Math" panose="02040503050406030204" pitchFamily="18" charset="0"/>
                            </a:rPr>
                          </m:ctrlPr>
                        </m:fPr>
                        <m:num>
                          <m:r>
                            <a:rPr lang="en-US" sz="1200" b="0" i="1" smtClean="0">
                              <a:solidFill>
                                <a:srgbClr val="7030A0"/>
                              </a:solidFill>
                              <a:latin typeface="Cambria Math" panose="02040503050406030204" pitchFamily="18" charset="0"/>
                            </a:rPr>
                            <m:t>1</m:t>
                          </m:r>
                        </m:num>
                        <m:den>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𝑦𝑦</m:t>
                              </m:r>
                            </m:sub>
                          </m:sSub>
                        </m:den>
                      </m:f>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𝑧𝑧</m:t>
                          </m:r>
                        </m:sub>
                      </m:sSub>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𝑥𝑥</m:t>
                          </m:r>
                        </m:sub>
                      </m:sSub>
                      <m:r>
                        <a:rPr lang="en-US" sz="1200" b="0" i="1" smtClean="0">
                          <a:solidFill>
                            <a:srgbClr val="7030A0"/>
                          </a:solidFill>
                          <a:latin typeface="Cambria Math" panose="02040503050406030204" pitchFamily="18" charset="0"/>
                        </a:rPr>
                        <m:t>)</m:t>
                      </m:r>
                      <m:acc>
                        <m:accPr>
                          <m:chr m:val="̇"/>
                          <m:ctrlPr>
                            <a:rPr lang="en-US" sz="1200" b="0" i="1" smtClean="0">
                              <a:solidFill>
                                <a:srgbClr val="7030A0"/>
                              </a:solidFill>
                              <a:latin typeface="Cambria Math" panose="02040503050406030204" pitchFamily="18" charset="0"/>
                            </a:rPr>
                          </m:ctrlPr>
                        </m:accPr>
                        <m:e>
                          <m:r>
                            <a:rPr lang="en-US" sz="1200" b="0" i="1" smtClean="0">
                              <a:solidFill>
                                <a:srgbClr val="7030A0"/>
                              </a:solidFill>
                              <a:latin typeface="Cambria Math" panose="02040503050406030204" pitchFamily="18" charset="0"/>
                              <a:ea typeface="Cambria Math" panose="02040503050406030204" pitchFamily="18" charset="0"/>
                            </a:rPr>
                            <m:t>𝜙</m:t>
                          </m:r>
                        </m:e>
                      </m:acc>
                      <m:acc>
                        <m:accPr>
                          <m:chr m:val="̇"/>
                          <m:ctrlPr>
                            <a:rPr lang="en-US" sz="1200" i="1" smtClean="0">
                              <a:solidFill>
                                <a:srgbClr val="7030A0"/>
                              </a:solidFill>
                              <a:latin typeface="Cambria Math" panose="02040503050406030204" pitchFamily="18" charset="0"/>
                            </a:rPr>
                          </m:ctrlPr>
                        </m:accPr>
                        <m:e>
                          <m:r>
                            <a:rPr lang="en-US" sz="1200" i="1" smtClean="0">
                              <a:solidFill>
                                <a:srgbClr val="7030A0"/>
                              </a:solidFill>
                              <a:latin typeface="Cambria Math" panose="02040503050406030204" pitchFamily="18" charset="0"/>
                              <a:ea typeface="Cambria Math" panose="02040503050406030204" pitchFamily="18" charset="0"/>
                            </a:rPr>
                            <m:t>𝜓</m:t>
                          </m:r>
                        </m:e>
                      </m:acc>
                    </m:oMath>
                  </m:oMathPara>
                </a14:m>
                <a:endParaRPr lang="en-US" sz="1200" dirty="0">
                  <a:solidFill>
                    <a:srgbClr val="000000"/>
                  </a:solidFill>
                </a:endParaRPr>
              </a:p>
              <a:p>
                <a:pPr marL="0" indent="0">
                  <a:buNone/>
                </a:pPr>
                <a14:m>
                  <m:oMath xmlns:m="http://schemas.openxmlformats.org/officeDocument/2006/math">
                    <m:acc>
                      <m:accPr>
                        <m:chr m:val="̈"/>
                        <m:ctrlPr>
                          <a:rPr lang="en-US" sz="1200" i="1" smtClean="0">
                            <a:solidFill>
                              <a:srgbClr val="000000"/>
                            </a:solidFill>
                            <a:latin typeface="Cambria Math" panose="02040503050406030204" pitchFamily="18" charset="0"/>
                          </a:rPr>
                        </m:ctrlPr>
                      </m:accPr>
                      <m:e>
                        <m:r>
                          <a:rPr lang="en-US" sz="1200" i="1" smtClean="0">
                            <a:solidFill>
                              <a:srgbClr val="000000"/>
                            </a:solidFill>
                            <a:latin typeface="Cambria Math" panose="02040503050406030204" pitchFamily="18" charset="0"/>
                            <a:ea typeface="Cambria Math" panose="02040503050406030204" pitchFamily="18" charset="0"/>
                          </a:rPr>
                          <m:t>𝜓</m:t>
                        </m:r>
                      </m:e>
                    </m:acc>
                    <m:r>
                      <a:rPr lang="en-US" sz="1200" b="0" i="1" smtClean="0">
                        <a:solidFill>
                          <a:srgbClr val="000000"/>
                        </a:solidFill>
                        <a:latin typeface="Cambria Math" panose="02040503050406030204" pitchFamily="18" charset="0"/>
                      </a:rPr>
                      <m:t>=</m:t>
                    </m:r>
                    <m:f>
                      <m:fPr>
                        <m:ctrlPr>
                          <a:rPr lang="en-US" sz="1200" b="0" i="1" smtClean="0">
                            <a:solidFill>
                              <a:srgbClr val="000000"/>
                            </a:solidFill>
                            <a:latin typeface="Cambria Math" panose="02040503050406030204" pitchFamily="18" charset="0"/>
                          </a:rPr>
                        </m:ctrlPr>
                      </m:fPr>
                      <m:num>
                        <m:r>
                          <a:rPr lang="en-US" sz="1200" b="0" i="1" smtClean="0">
                            <a:solidFill>
                              <a:srgbClr val="000000"/>
                            </a:solidFill>
                            <a:latin typeface="Cambria Math" panose="02040503050406030204" pitchFamily="18" charset="0"/>
                          </a:rPr>
                          <m:t>1</m:t>
                        </m:r>
                      </m:num>
                      <m:den>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𝐼</m:t>
                            </m:r>
                          </m:e>
                          <m:sub>
                            <m:r>
                              <a:rPr lang="en-US" sz="1200" b="0" i="1" smtClean="0">
                                <a:solidFill>
                                  <a:srgbClr val="000000"/>
                                </a:solidFill>
                                <a:latin typeface="Cambria Math" panose="02040503050406030204" pitchFamily="18" charset="0"/>
                              </a:rPr>
                              <m:t>𝑧𝑧</m:t>
                            </m:r>
                          </m:sub>
                        </m:sSub>
                      </m:den>
                    </m:f>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𝑏𝑧</m:t>
                        </m:r>
                      </m:sub>
                    </m:sSub>
                    <m:r>
                      <a:rPr lang="en-US" sz="1200" b="0" i="1" smtClean="0">
                        <a:solidFill>
                          <a:srgbClr val="000000"/>
                        </a:solidFill>
                        <a:latin typeface="Cambria Math" panose="02040503050406030204" pitchFamily="18" charset="0"/>
                      </a:rPr>
                      <m:t>+</m:t>
                    </m:r>
                    <m:f>
                      <m:fPr>
                        <m:ctrlPr>
                          <a:rPr lang="en-US" sz="1200" b="0" i="1" smtClean="0">
                            <a:solidFill>
                              <a:srgbClr val="7030A0"/>
                            </a:solidFill>
                            <a:latin typeface="Cambria Math" panose="02040503050406030204" pitchFamily="18" charset="0"/>
                          </a:rPr>
                        </m:ctrlPr>
                      </m:fPr>
                      <m:num>
                        <m:r>
                          <a:rPr lang="en-US" sz="1200" b="0" i="1" smtClean="0">
                            <a:solidFill>
                              <a:srgbClr val="7030A0"/>
                            </a:solidFill>
                            <a:latin typeface="Cambria Math" panose="02040503050406030204" pitchFamily="18" charset="0"/>
                          </a:rPr>
                          <m:t>1</m:t>
                        </m:r>
                      </m:num>
                      <m:den>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𝑧𝑧</m:t>
                            </m:r>
                          </m:sub>
                        </m:sSub>
                      </m:den>
                    </m:f>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𝑥𝑥</m:t>
                        </m:r>
                      </m:sub>
                    </m:sSub>
                    <m:r>
                      <a:rPr lang="en-US" sz="1200" b="0" i="1" smtClean="0">
                        <a:solidFill>
                          <a:srgbClr val="7030A0"/>
                        </a:solidFill>
                        <a:latin typeface="Cambria Math" panose="02040503050406030204" pitchFamily="18" charset="0"/>
                      </a:rPr>
                      <m:t>−</m:t>
                    </m:r>
                    <m:sSub>
                      <m:sSubPr>
                        <m:ctrlPr>
                          <a:rPr lang="en-US" sz="1200" b="0" i="1" smtClean="0">
                            <a:solidFill>
                              <a:srgbClr val="7030A0"/>
                            </a:solidFill>
                            <a:latin typeface="Cambria Math" panose="02040503050406030204" pitchFamily="18" charset="0"/>
                          </a:rPr>
                        </m:ctrlPr>
                      </m:sSubPr>
                      <m:e>
                        <m:r>
                          <a:rPr lang="en-US" sz="1200" b="0" i="1" smtClean="0">
                            <a:solidFill>
                              <a:srgbClr val="7030A0"/>
                            </a:solidFill>
                            <a:latin typeface="Cambria Math" panose="02040503050406030204" pitchFamily="18" charset="0"/>
                          </a:rPr>
                          <m:t>𝐼</m:t>
                        </m:r>
                      </m:e>
                      <m:sub>
                        <m:r>
                          <a:rPr lang="en-US" sz="1200" b="0" i="1" smtClean="0">
                            <a:solidFill>
                              <a:srgbClr val="7030A0"/>
                            </a:solidFill>
                            <a:latin typeface="Cambria Math" panose="02040503050406030204" pitchFamily="18" charset="0"/>
                          </a:rPr>
                          <m:t>𝑦𝑦</m:t>
                        </m:r>
                      </m:sub>
                    </m:sSub>
                    <m:r>
                      <a:rPr lang="en-US" sz="1200" b="0" i="1" smtClean="0">
                        <a:solidFill>
                          <a:srgbClr val="7030A0"/>
                        </a:solidFill>
                        <a:latin typeface="Cambria Math" panose="02040503050406030204" pitchFamily="18" charset="0"/>
                      </a:rPr>
                      <m:t>) </m:t>
                    </m:r>
                    <m:acc>
                      <m:accPr>
                        <m:chr m:val="̇"/>
                        <m:ctrlPr>
                          <a:rPr lang="en-US" sz="1200" i="1" smtClean="0">
                            <a:solidFill>
                              <a:srgbClr val="7030A0"/>
                            </a:solidFill>
                            <a:latin typeface="Cambria Math" panose="02040503050406030204" pitchFamily="18" charset="0"/>
                          </a:rPr>
                        </m:ctrlPr>
                      </m:accPr>
                      <m:e>
                        <m:r>
                          <a:rPr lang="en-US" sz="1200" i="1" smtClean="0">
                            <a:solidFill>
                              <a:srgbClr val="7030A0"/>
                            </a:solidFill>
                            <a:latin typeface="Cambria Math" panose="02040503050406030204" pitchFamily="18" charset="0"/>
                            <a:ea typeface="Cambria Math" panose="02040503050406030204" pitchFamily="18" charset="0"/>
                          </a:rPr>
                          <m:t>𝜙</m:t>
                        </m:r>
                      </m:e>
                    </m:acc>
                  </m:oMath>
                </a14:m>
                <a:r>
                  <a:rPr lang="en-US" sz="1200" dirty="0">
                    <a:solidFill>
                      <a:srgbClr val="7030A0"/>
                    </a:solidFill>
                  </a:rPr>
                  <a:t> </a:t>
                </a:r>
                <a14:m>
                  <m:oMath xmlns:m="http://schemas.openxmlformats.org/officeDocument/2006/math">
                    <m:acc>
                      <m:accPr>
                        <m:chr m:val="̇"/>
                        <m:ctrlPr>
                          <a:rPr lang="en-US" sz="1200" i="1">
                            <a:solidFill>
                              <a:srgbClr val="7030A0"/>
                            </a:solidFill>
                            <a:latin typeface="Cambria Math" panose="02040503050406030204" pitchFamily="18" charset="0"/>
                          </a:rPr>
                        </m:ctrlPr>
                      </m:accPr>
                      <m:e>
                        <m:r>
                          <a:rPr lang="en-US" sz="1200" i="1">
                            <a:solidFill>
                              <a:srgbClr val="7030A0"/>
                            </a:solidFill>
                            <a:latin typeface="Cambria Math" panose="02040503050406030204" pitchFamily="18" charset="0"/>
                            <a:ea typeface="Cambria Math" panose="02040503050406030204" pitchFamily="18" charset="0"/>
                          </a:rPr>
                          <m:t>𝜃</m:t>
                        </m:r>
                      </m:e>
                    </m:acc>
                  </m:oMath>
                </a14:m>
                <a:endParaRPr lang="en-US" sz="1200" dirty="0">
                  <a:solidFill>
                    <a:srgbClr val="000000"/>
                  </a:solidFill>
                </a:endParaRPr>
              </a:p>
              <a:p>
                <a:pPr marL="0" indent="0">
                  <a:buNone/>
                </a:pPr>
                <a14:m>
                  <m:oMathPara xmlns:m="http://schemas.openxmlformats.org/officeDocument/2006/math">
                    <m:oMathParaPr>
                      <m:jc m:val="left"/>
                    </m:oMathParaPr>
                    <m:oMath xmlns:m="http://schemas.openxmlformats.org/officeDocument/2006/math">
                      <m:r>
                        <a:rPr lang="en-US" sz="1200" b="0" i="1" smtClean="0">
                          <a:solidFill>
                            <a:srgbClr val="000000"/>
                          </a:solidFill>
                          <a:latin typeface="Cambria Math" panose="02040503050406030204" pitchFamily="18" charset="0"/>
                        </a:rPr>
                        <m:t>𝐼</m:t>
                      </m:r>
                      <m:d>
                        <m:dPr>
                          <m:begChr m:val="["/>
                          <m:endChr m:val="]"/>
                          <m:ctrlPr>
                            <a:rPr lang="en-US" sz="1200" b="0" i="1" smtClean="0">
                              <a:solidFill>
                                <a:srgbClr val="000000"/>
                              </a:solidFill>
                              <a:latin typeface="Cambria Math" panose="02040503050406030204" pitchFamily="18" charset="0"/>
                            </a:rPr>
                          </m:ctrlPr>
                        </m:dPr>
                        <m:e>
                          <m:eqArr>
                            <m:eqArrPr>
                              <m:ctrlPr>
                                <a:rPr lang="en-US" sz="1200" b="0" i="1" smtClean="0">
                                  <a:solidFill>
                                    <a:srgbClr val="000000"/>
                                  </a:solidFill>
                                  <a:latin typeface="Cambria Math" panose="02040503050406030204" pitchFamily="18" charset="0"/>
                                </a:rPr>
                              </m:ctrlPr>
                            </m:eqArrPr>
                            <m:e>
                              <m:acc>
                                <m:accPr>
                                  <m:chr m:val="̇"/>
                                  <m:ctrlPr>
                                    <a:rPr lang="en-US" sz="1200" b="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𝑝</m:t>
                                  </m:r>
                                </m:e>
                              </m:acc>
                            </m:e>
                            <m:e>
                              <m:acc>
                                <m:accPr>
                                  <m:chr m:val="̇"/>
                                  <m:ctrlPr>
                                    <a:rPr lang="en-US" sz="1200" b="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𝑞</m:t>
                                  </m:r>
                                </m:e>
                              </m:acc>
                            </m:e>
                            <m:e>
                              <m:acc>
                                <m:accPr>
                                  <m:chr m:val="̇"/>
                                  <m:ctrlPr>
                                    <a:rPr lang="en-US" sz="1200" b="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𝑟</m:t>
                                  </m:r>
                                </m:e>
                              </m:acc>
                            </m:e>
                          </m:eqArr>
                        </m:e>
                      </m:d>
                      <m:r>
                        <a:rPr lang="en-US" sz="1200" b="0" i="1" smtClean="0">
                          <a:solidFill>
                            <a:srgbClr val="000000"/>
                          </a:solidFill>
                          <a:latin typeface="Cambria Math" panose="02040503050406030204" pitchFamily="18" charset="0"/>
                        </a:rPr>
                        <m:t>=</m:t>
                      </m:r>
                      <m:d>
                        <m:dPr>
                          <m:begChr m:val="["/>
                          <m:endChr m:val="]"/>
                          <m:ctrlPr>
                            <a:rPr lang="en-US" sz="1200" b="0" i="1" smtClean="0">
                              <a:solidFill>
                                <a:srgbClr val="000000"/>
                              </a:solidFill>
                              <a:latin typeface="Cambria Math" panose="02040503050406030204" pitchFamily="18" charset="0"/>
                            </a:rPr>
                          </m:ctrlPr>
                        </m:dPr>
                        <m:e>
                          <m:eqArr>
                            <m:eqArrPr>
                              <m:ctrlPr>
                                <a:rPr lang="en-US" sz="1200" b="0" i="1" smtClean="0">
                                  <a:solidFill>
                                    <a:srgbClr val="000000"/>
                                  </a:solidFill>
                                  <a:latin typeface="Cambria Math" panose="02040503050406030204" pitchFamily="18" charset="0"/>
                                </a:rPr>
                              </m:ctrlPr>
                            </m:eqArrPr>
                            <m:e>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𝑏𝑥</m:t>
                                  </m:r>
                                </m:sub>
                              </m:sSub>
                            </m:e>
                            <m:e>
                              <m:sSub>
                                <m:sSubPr>
                                  <m:ctrlPr>
                                    <a:rPr lang="en-US" sz="1200" i="1" smtClean="0">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𝑏𝑦</m:t>
                                  </m:r>
                                </m:sub>
                              </m:sSub>
                            </m:e>
                            <m:e>
                              <m:sSub>
                                <m:sSubPr>
                                  <m:ctrlPr>
                                    <a:rPr lang="en-US" sz="1200" i="1" smtClean="0">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𝑏𝑧</m:t>
                                  </m:r>
                                </m:sub>
                              </m:sSub>
                            </m:e>
                          </m:eqArr>
                        </m:e>
                      </m:d>
                      <m:r>
                        <a:rPr lang="en-US" sz="1200" b="0" i="1" smtClean="0">
                          <a:solidFill>
                            <a:srgbClr val="000000"/>
                          </a:solidFill>
                          <a:latin typeface="Cambria Math" panose="02040503050406030204" pitchFamily="18" charset="0"/>
                        </a:rPr>
                        <m:t>−</m:t>
                      </m:r>
                      <m:d>
                        <m:dPr>
                          <m:begChr m:val="["/>
                          <m:endChr m:val="]"/>
                          <m:ctrlPr>
                            <a:rPr lang="en-US" sz="1200" b="0" i="1" smtClean="0">
                              <a:solidFill>
                                <a:srgbClr val="000000"/>
                              </a:solidFill>
                              <a:latin typeface="Cambria Math" panose="02040503050406030204" pitchFamily="18" charset="0"/>
                            </a:rPr>
                          </m:ctrlPr>
                        </m:dPr>
                        <m:e>
                          <m:eqArr>
                            <m:eqArrPr>
                              <m:ctrlPr>
                                <a:rPr lang="en-US" sz="1200" b="0" i="1" smtClean="0">
                                  <a:solidFill>
                                    <a:srgbClr val="000000"/>
                                  </a:solidFill>
                                  <a:latin typeface="Cambria Math" panose="02040503050406030204" pitchFamily="18" charset="0"/>
                                </a:rPr>
                              </m:ctrlPr>
                            </m:eqArrPr>
                            <m:e>
                              <m:r>
                                <a:rPr lang="en-US" sz="1200" b="0" i="1" smtClean="0">
                                  <a:solidFill>
                                    <a:srgbClr val="000000"/>
                                  </a:solidFill>
                                  <a:latin typeface="Cambria Math" panose="02040503050406030204" pitchFamily="18" charset="0"/>
                                </a:rPr>
                                <m:t>𝑝</m:t>
                              </m:r>
                            </m:e>
                            <m:e>
                              <m:r>
                                <a:rPr lang="en-US" sz="1200" b="0" i="1" smtClean="0">
                                  <a:solidFill>
                                    <a:srgbClr val="000000"/>
                                  </a:solidFill>
                                  <a:latin typeface="Cambria Math" panose="02040503050406030204" pitchFamily="18" charset="0"/>
                                </a:rPr>
                                <m:t>𝑞</m:t>
                              </m:r>
                            </m:e>
                            <m:e>
                              <m:r>
                                <a:rPr lang="en-US" sz="1200" b="0" i="1" smtClean="0">
                                  <a:solidFill>
                                    <a:srgbClr val="000000"/>
                                  </a:solidFill>
                                  <a:latin typeface="Cambria Math" panose="02040503050406030204" pitchFamily="18" charset="0"/>
                                </a:rPr>
                                <m:t>𝑟</m:t>
                              </m:r>
                            </m:e>
                          </m:eqArr>
                        </m:e>
                      </m:d>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𝐼</m:t>
                      </m:r>
                      <m:d>
                        <m:dPr>
                          <m:begChr m:val="["/>
                          <m:endChr m:val="]"/>
                          <m:ctrlPr>
                            <a:rPr lang="en-US" sz="1200" b="0" i="1" smtClean="0">
                              <a:solidFill>
                                <a:srgbClr val="000000"/>
                              </a:solidFill>
                              <a:latin typeface="Cambria Math" panose="02040503050406030204" pitchFamily="18" charset="0"/>
                              <a:ea typeface="Cambria Math" panose="02040503050406030204" pitchFamily="18" charset="0"/>
                            </a:rPr>
                          </m:ctrlPr>
                        </m:dPr>
                        <m:e>
                          <m:eqArr>
                            <m:eqArrPr>
                              <m:ctrlPr>
                                <a:rPr lang="en-US" sz="1200" b="0" i="1" smtClean="0">
                                  <a:solidFill>
                                    <a:srgbClr val="000000"/>
                                  </a:solidFill>
                                  <a:latin typeface="Cambria Math" panose="02040503050406030204" pitchFamily="18" charset="0"/>
                                  <a:ea typeface="Cambria Math" panose="02040503050406030204" pitchFamily="18" charset="0"/>
                                </a:rPr>
                              </m:ctrlPr>
                            </m:eqArrPr>
                            <m:e>
                              <m:r>
                                <a:rPr lang="en-US" sz="1200" b="0" i="1" smtClean="0">
                                  <a:solidFill>
                                    <a:srgbClr val="000000"/>
                                  </a:solidFill>
                                  <a:latin typeface="Cambria Math" panose="02040503050406030204" pitchFamily="18" charset="0"/>
                                  <a:ea typeface="Cambria Math" panose="02040503050406030204" pitchFamily="18" charset="0"/>
                                </a:rPr>
                                <m:t>𝑝</m:t>
                              </m:r>
                            </m:e>
                            <m:e>
                              <m:r>
                                <a:rPr lang="en-US" sz="1200" b="0" i="1" smtClean="0">
                                  <a:solidFill>
                                    <a:srgbClr val="000000"/>
                                  </a:solidFill>
                                  <a:latin typeface="Cambria Math" panose="02040503050406030204" pitchFamily="18" charset="0"/>
                                </a:rPr>
                                <m:t>𝑞</m:t>
                              </m:r>
                            </m:e>
                            <m:e>
                              <m:r>
                                <a:rPr lang="en-US" sz="1200" b="0" i="1" smtClean="0">
                                  <a:solidFill>
                                    <a:srgbClr val="000000"/>
                                  </a:solidFill>
                                  <a:latin typeface="Cambria Math" panose="02040503050406030204" pitchFamily="18" charset="0"/>
                                </a:rPr>
                                <m:t>𝑟</m:t>
                              </m:r>
                            </m:e>
                          </m:eqArr>
                        </m:e>
                      </m:d>
                    </m:oMath>
                  </m:oMathPara>
                </a14:m>
                <a:endParaRPr lang="en-US" sz="1200" dirty="0">
                  <a:solidFill>
                    <a:srgbClr val="000000"/>
                  </a:solidFill>
                </a:endParaRPr>
              </a:p>
              <a:p>
                <a:pPr algn="just">
                  <a:buFont typeface="Wingdings" panose="05000000000000000000" pitchFamily="2" charset="2"/>
                  <a:buChar char="v"/>
                </a:pPr>
                <a14:m>
                  <m:oMath xmlns:m="http://schemas.openxmlformats.org/officeDocument/2006/math">
                    <m:sSub>
                      <m:sSubPr>
                        <m:ctrlPr>
                          <a:rPr lang="en-US" sz="1200" i="1">
                            <a:solidFill>
                              <a:srgbClr val="000000"/>
                            </a:solidFill>
                            <a:latin typeface="Cambria Math" panose="02040503050406030204" pitchFamily="18" charset="0"/>
                            <a:ea typeface="Cambria Math" panose="02040503050406030204" pitchFamily="18" charset="0"/>
                          </a:rPr>
                        </m:ctrlPr>
                      </m:sSubPr>
                      <m:e>
                        <m:r>
                          <a:rPr lang="en-US" sz="1200" i="1">
                            <a:solidFill>
                              <a:srgbClr val="000000"/>
                            </a:solidFill>
                            <a:latin typeface="Cambria Math" panose="02040503050406030204" pitchFamily="18" charset="0"/>
                            <a:ea typeface="Cambria Math" panose="02040503050406030204" pitchFamily="18" charset="0"/>
                          </a:rPr>
                          <m:t>𝑀</m:t>
                        </m:r>
                      </m:e>
                      <m:sub>
                        <m:r>
                          <a:rPr lang="en-US" sz="1200" i="1">
                            <a:solidFill>
                              <a:srgbClr val="000000"/>
                            </a:solidFill>
                            <a:latin typeface="Cambria Math" panose="02040503050406030204" pitchFamily="18" charset="0"/>
                            <a:ea typeface="Cambria Math" panose="02040503050406030204" pitchFamily="18" charset="0"/>
                          </a:rPr>
                          <m:t>𝑎𝑛𝑡𝑖</m:t>
                        </m:r>
                      </m:sub>
                    </m:sSub>
                  </m:oMath>
                </a14:m>
                <a:r>
                  <a:rPr lang="en-US" sz="1200" dirty="0">
                    <a:solidFill>
                      <a:srgbClr val="000000"/>
                    </a:solidFill>
                  </a:rPr>
                  <a:t> is the reaction moment and </a:t>
                </a:r>
                <a14:m>
                  <m:oMath xmlns:m="http://schemas.openxmlformats.org/officeDocument/2006/math">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𝐺</m:t>
                        </m:r>
                      </m:e>
                      <m:sub>
                        <m:r>
                          <a:rPr lang="en-US" sz="1200" i="1">
                            <a:solidFill>
                              <a:srgbClr val="000000"/>
                            </a:solidFill>
                            <a:latin typeface="Cambria Math" panose="02040503050406030204" pitchFamily="18" charset="0"/>
                          </a:rPr>
                          <m:t>𝑎</m:t>
                        </m:r>
                      </m:sub>
                    </m:sSub>
                  </m:oMath>
                </a14:m>
                <a:r>
                  <a:rPr lang="en-US" sz="1200" dirty="0">
                    <a:solidFill>
                      <a:srgbClr val="000000"/>
                    </a:solidFill>
                  </a:rPr>
                  <a:t> is gyroscopic moment.</a:t>
                </a:r>
              </a:p>
              <a:p>
                <a:pPr algn="just">
                  <a:buFont typeface="Wingdings" panose="05000000000000000000" pitchFamily="2" charset="2"/>
                  <a:buChar char="v"/>
                </a:pPr>
                <a:r>
                  <a:rPr lang="en-US" sz="1200" dirty="0">
                    <a:solidFill>
                      <a:srgbClr val="7030A0"/>
                    </a:solidFill>
                  </a:rPr>
                  <a:t>Coaxial rotors have the same rotation speed and opposite directions so, the gyroscopic moment and reaction torque are counteracted so we only consider rotor 1.</a:t>
                </a:r>
              </a:p>
              <a:p>
                <a:pPr algn="just">
                  <a:buFont typeface="Wingdings" panose="05000000000000000000" pitchFamily="2" charset="2"/>
                  <a:buChar char="v"/>
                </a:pPr>
                <a14:m>
                  <m:oMath xmlns:m="http://schemas.openxmlformats.org/officeDocument/2006/math">
                    <m:sSub>
                      <m:sSubPr>
                        <m:ctrlPr>
                          <a:rPr lang="en-US" sz="1200" i="1" smtClean="0">
                            <a:solidFill>
                              <a:srgbClr val="000000"/>
                            </a:solidFill>
                            <a:latin typeface="Cambria Math" panose="02040503050406030204" pitchFamily="18" charset="0"/>
                            <a:ea typeface="Cambria Math" panose="02040503050406030204" pitchFamily="18" charset="0"/>
                          </a:rPr>
                        </m:ctrlPr>
                      </m:sSubPr>
                      <m:e>
                        <m:r>
                          <a:rPr lang="en-US" sz="1200" b="0" i="1">
                            <a:solidFill>
                              <a:srgbClr val="000000"/>
                            </a:solidFill>
                            <a:latin typeface="Cambria Math" panose="02040503050406030204" pitchFamily="18" charset="0"/>
                            <a:ea typeface="Cambria Math" panose="02040503050406030204" pitchFamily="18" charset="0"/>
                          </a:rPr>
                          <m:t>𝑀</m:t>
                        </m:r>
                      </m:e>
                      <m:sub>
                        <m:r>
                          <a:rPr lang="en-US" sz="1200" b="0" i="1">
                            <a:solidFill>
                              <a:srgbClr val="000000"/>
                            </a:solidFill>
                            <a:latin typeface="Cambria Math" panose="02040503050406030204" pitchFamily="18" charset="0"/>
                            <a:ea typeface="Cambria Math" panose="02040503050406030204" pitchFamily="18" charset="0"/>
                          </a:rPr>
                          <m:t>𝑎𝑛𝑡𝑖</m:t>
                        </m:r>
                        <m:r>
                          <a:rPr lang="en-US" sz="1200" b="0" i="1">
                            <a:solidFill>
                              <a:srgbClr val="000000"/>
                            </a:solidFill>
                            <a:latin typeface="Cambria Math" panose="02040503050406030204" pitchFamily="18" charset="0"/>
                            <a:ea typeface="Cambria Math" panose="02040503050406030204" pitchFamily="18" charset="0"/>
                          </a:rPr>
                          <m:t>1</m:t>
                        </m:r>
                      </m:sub>
                    </m:sSub>
                    <m:r>
                      <a:rPr lang="en-US" sz="1200" b="0" i="1">
                        <a:solidFill>
                          <a:srgbClr val="000000"/>
                        </a:solidFill>
                        <a:latin typeface="Cambria Math" panose="02040503050406030204" pitchFamily="18" charset="0"/>
                        <a:ea typeface="Cambria Math" panose="02040503050406030204" pitchFamily="18" charset="0"/>
                      </a:rPr>
                      <m:t> </m:t>
                    </m:r>
                  </m:oMath>
                </a14:m>
                <a:r>
                  <a:rPr lang="en-US" sz="1200" dirty="0">
                    <a:solidFill>
                      <a:srgbClr val="000000"/>
                    </a:solidFill>
                  </a:rPr>
                  <a:t>and </a:t>
                </a:r>
                <a14:m>
                  <m:oMath xmlns:m="http://schemas.openxmlformats.org/officeDocument/2006/math">
                    <m:sSub>
                      <m:sSubPr>
                        <m:ctrlPr>
                          <a:rPr lang="en-US" sz="1200" i="1">
                            <a:solidFill>
                              <a:srgbClr val="000000"/>
                            </a:solidFill>
                            <a:latin typeface="Cambria Math" panose="02040503050406030204" pitchFamily="18" charset="0"/>
                          </a:rPr>
                        </m:ctrlPr>
                      </m:sSubPr>
                      <m:e>
                        <m:r>
                          <a:rPr lang="en-US" sz="1200" b="0" i="1">
                            <a:solidFill>
                              <a:srgbClr val="000000"/>
                            </a:solidFill>
                            <a:latin typeface="Cambria Math" panose="02040503050406030204" pitchFamily="18" charset="0"/>
                          </a:rPr>
                          <m:t>𝐺</m:t>
                        </m:r>
                      </m:e>
                      <m:sub>
                        <m:r>
                          <a:rPr lang="en-US" sz="1200" b="0" i="1">
                            <a:solidFill>
                              <a:srgbClr val="000000"/>
                            </a:solidFill>
                            <a:latin typeface="Cambria Math" panose="02040503050406030204" pitchFamily="18" charset="0"/>
                          </a:rPr>
                          <m:t>𝑎</m:t>
                        </m:r>
                        <m:r>
                          <a:rPr lang="en-US" sz="1200" b="0" i="1">
                            <a:solidFill>
                              <a:srgbClr val="000000"/>
                            </a:solidFill>
                            <a:latin typeface="Cambria Math" panose="02040503050406030204" pitchFamily="18" charset="0"/>
                          </a:rPr>
                          <m:t>1</m:t>
                        </m:r>
                      </m:sub>
                    </m:sSub>
                  </m:oMath>
                </a14:m>
                <a:r>
                  <a:rPr lang="en-US" sz="1200" dirty="0">
                    <a:solidFill>
                      <a:srgbClr val="000000"/>
                    </a:solidFill>
                  </a:rPr>
                  <a:t> are regarded as disturbances here.</a:t>
                </a:r>
              </a:p>
              <a:p>
                <a:pPr algn="just">
                  <a:buFont typeface="Wingdings" panose="05000000000000000000" pitchFamily="2" charset="2"/>
                  <a:buChar char="v"/>
                </a:pPr>
                <a14:m>
                  <m:oMath xmlns:m="http://schemas.openxmlformats.org/officeDocument/2006/math">
                    <m:r>
                      <a:rPr lang="en-US" sz="1200" i="1" smtClean="0">
                        <a:solidFill>
                          <a:srgbClr val="000000"/>
                        </a:solidFill>
                        <a:latin typeface="Cambria Math" panose="02040503050406030204" pitchFamily="18" charset="0"/>
                        <a:ea typeface="Cambria Math" panose="02040503050406030204" pitchFamily="18" charset="0"/>
                      </a:rPr>
                      <m:t>𝜏</m:t>
                    </m:r>
                    <m:r>
                      <a:rPr lang="en-US" sz="1200" b="0" i="1" smtClean="0">
                        <a:solidFill>
                          <a:srgbClr val="000000"/>
                        </a:solidFill>
                        <a:latin typeface="Cambria Math" panose="02040503050406030204" pitchFamily="18" charset="0"/>
                        <a:ea typeface="Cambria Math" panose="02040503050406030204" pitchFamily="18" charset="0"/>
                      </a:rPr>
                      <m:t>=</m:t>
                    </m:r>
                    <m:sSup>
                      <m:sSupPr>
                        <m:ctrlPr>
                          <a:rPr lang="en-US" sz="1200" b="0" i="1" smtClean="0">
                            <a:solidFill>
                              <a:srgbClr val="000000"/>
                            </a:solidFill>
                            <a:latin typeface="Cambria Math" panose="02040503050406030204" pitchFamily="18" charset="0"/>
                            <a:ea typeface="Cambria Math" panose="02040503050406030204" pitchFamily="18" charset="0"/>
                          </a:rPr>
                        </m:ctrlPr>
                      </m:sSupPr>
                      <m:e>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ea typeface="Cambria Math" panose="02040503050406030204" pitchFamily="18" charset="0"/>
                              </a:rPr>
                              <m:t>𝜏</m:t>
                            </m:r>
                          </m:e>
                          <m:sub>
                            <m:r>
                              <a:rPr lang="en-US" sz="1200" i="1">
                                <a:solidFill>
                                  <a:srgbClr val="000000"/>
                                </a:solidFill>
                                <a:latin typeface="Cambria Math" panose="02040503050406030204" pitchFamily="18" charset="0"/>
                              </a:rPr>
                              <m:t>𝑏𝑥</m:t>
                            </m:r>
                          </m:sub>
                        </m:sSub>
                        <m:r>
                          <a:rPr lang="en-US" sz="1200" b="0" i="0" smtClean="0">
                            <a:solidFill>
                              <a:srgbClr val="000000"/>
                            </a:solidFill>
                            <a:latin typeface="Cambria Math" panose="02040503050406030204" pitchFamily="18" charset="0"/>
                          </a:rPr>
                          <m:t> </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ea typeface="Cambria Math" panose="02040503050406030204" pitchFamily="18" charset="0"/>
                              </a:rPr>
                              <m:t>𝜏</m:t>
                            </m:r>
                          </m:e>
                          <m:sub>
                            <m:r>
                              <a:rPr lang="en-US" sz="1200" i="1">
                                <a:solidFill>
                                  <a:srgbClr val="000000"/>
                                </a:solidFill>
                                <a:latin typeface="Cambria Math" panose="02040503050406030204" pitchFamily="18" charset="0"/>
                              </a:rPr>
                              <m:t>𝑏𝑦</m:t>
                            </m:r>
                          </m:sub>
                        </m:sSub>
                        <m:r>
                          <m:rPr>
                            <m:nor/>
                          </m:rPr>
                          <a:rPr lang="en-US" sz="1200" dirty="0">
                            <a:solidFill>
                              <a:srgbClr val="000000"/>
                            </a:solidFill>
                          </a:rPr>
                          <m:t>  </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ea typeface="Cambria Math" panose="02040503050406030204" pitchFamily="18" charset="0"/>
                              </a:rPr>
                              <m:t>𝜏</m:t>
                            </m:r>
                          </m:e>
                          <m:sub>
                            <m:r>
                              <a:rPr lang="en-US" sz="1200" i="1">
                                <a:solidFill>
                                  <a:srgbClr val="000000"/>
                                </a:solidFill>
                                <a:latin typeface="Cambria Math" panose="02040503050406030204" pitchFamily="18" charset="0"/>
                              </a:rPr>
                              <m:t>𝑏𝑧</m:t>
                            </m:r>
                          </m:sub>
                        </m:sSub>
                        <m:r>
                          <a:rPr lang="en-US" sz="1200" b="0" i="1" smtClean="0">
                            <a:solidFill>
                              <a:srgbClr val="000000"/>
                            </a:solidFill>
                            <a:latin typeface="Cambria Math" panose="02040503050406030204" pitchFamily="18" charset="0"/>
                          </a:rPr>
                          <m:t>]</m:t>
                        </m:r>
                      </m:e>
                      <m:sup>
                        <m:r>
                          <a:rPr lang="en-US" sz="1200" b="0" i="1" smtClean="0">
                            <a:solidFill>
                              <a:srgbClr val="000000"/>
                            </a:solidFill>
                            <a:latin typeface="Cambria Math" panose="02040503050406030204" pitchFamily="18" charset="0"/>
                            <a:ea typeface="Cambria Math" panose="02040503050406030204" pitchFamily="18" charset="0"/>
                          </a:rPr>
                          <m:t>𝑇</m:t>
                        </m:r>
                      </m:sup>
                    </m:sSup>
                  </m:oMath>
                </a14:m>
                <a:r>
                  <a:rPr lang="en-US" sz="1200" dirty="0">
                    <a:solidFill>
                      <a:srgbClr val="000000"/>
                    </a:solidFill>
                  </a:rPr>
                  <a:t> </a:t>
                </a:r>
                <a14:m>
                  <m:oMath xmlns:m="http://schemas.openxmlformats.org/officeDocument/2006/math">
                    <m:r>
                      <a:rPr lang="en-US" sz="1200" i="1">
                        <a:solidFill>
                          <a:srgbClr val="000000"/>
                        </a:solidFill>
                        <a:latin typeface="Cambria Math" panose="02040503050406030204" pitchFamily="18" charset="0"/>
                        <a:ea typeface="Cambria Math" panose="02040503050406030204" pitchFamily="18" charset="0"/>
                      </a:rPr>
                      <m:t>𝜏</m:t>
                    </m:r>
                  </m:oMath>
                </a14:m>
                <a:r>
                  <a:rPr lang="en-US" sz="1200" dirty="0">
                    <a:solidFill>
                      <a:srgbClr val="000000"/>
                    </a:solidFill>
                  </a:rPr>
                  <a:t> is the torque generated by rotor thrust</a:t>
                </a:r>
              </a:p>
              <a:p>
                <a:pPr algn="just">
                  <a:buFont typeface="Wingdings" panose="05000000000000000000" pitchFamily="2" charset="2"/>
                  <a:buChar char="v"/>
                </a:pPr>
                <a:endParaRPr lang="en-US" sz="1200" dirty="0">
                  <a:solidFill>
                    <a:srgbClr val="000000"/>
                  </a:solidFill>
                </a:endParaRPr>
              </a:p>
              <a:p>
                <a:pPr>
                  <a:buFont typeface="Wingdings" panose="05000000000000000000" pitchFamily="2" charset="2"/>
                  <a:buChar char="v"/>
                </a:pPr>
                <a:endParaRPr lang="en-US" sz="1200" dirty="0">
                  <a:solidFill>
                    <a:srgbClr val="000000"/>
                  </a:solidFill>
                </a:endParaRPr>
              </a:p>
            </p:txBody>
          </p:sp>
        </mc:Choice>
        <mc:Fallback xmlns="">
          <p:sp>
            <p:nvSpPr>
              <p:cNvPr id="6" name="Content Placeholder 5">
                <a:extLst>
                  <a:ext uri="{FF2B5EF4-FFF2-40B4-BE49-F238E27FC236}">
                    <a16:creationId xmlns:a16="http://schemas.microsoft.com/office/drawing/2014/main" id="{2313784A-85FE-7549-C7B1-C201C307C96F}"/>
                  </a:ext>
                </a:extLst>
              </p:cNvPr>
              <p:cNvSpPr>
                <a:spLocks noGrp="1" noRot="1" noChangeAspect="1" noMove="1" noResize="1" noEditPoints="1" noAdjustHandles="1" noChangeArrowheads="1" noChangeShapeType="1" noTextEdit="1"/>
              </p:cNvSpPr>
              <p:nvPr>
                <p:ph sz="quarter" idx="4"/>
              </p:nvPr>
            </p:nvSpPr>
            <p:spPr>
              <a:xfrm>
                <a:off x="4577681" y="1336830"/>
                <a:ext cx="4463478" cy="4772658"/>
              </a:xfrm>
              <a:blipFill>
                <a:blip r:embed="rId4"/>
                <a:stretch>
                  <a:fillRect/>
                </a:stretch>
              </a:blipFill>
            </p:spPr>
            <p:txBody>
              <a:bodyPr/>
              <a:lstStyle/>
              <a:p>
                <a:r>
                  <a:rPr lang="en-US">
                    <a:noFill/>
                  </a:rPr>
                  <a:t> </a:t>
                </a:r>
              </a:p>
            </p:txBody>
          </p:sp>
        </mc:Fallback>
      </mc:AlternateContent>
      <p:sp>
        <p:nvSpPr>
          <p:cNvPr id="8" name="TextBox 4">
            <a:extLst>
              <a:ext uri="{FF2B5EF4-FFF2-40B4-BE49-F238E27FC236}">
                <a16:creationId xmlns:a16="http://schemas.microsoft.com/office/drawing/2014/main" id="{5F6ADCC9-3F42-ED9F-1027-5ECF11A5B2BB}"/>
              </a:ext>
            </a:extLst>
          </p:cNvPr>
          <p:cNvSpPr txBox="1">
            <a:spLocks noChangeArrowheads="1"/>
          </p:cNvSpPr>
          <p:nvPr/>
        </p:nvSpPr>
        <p:spPr bwMode="auto">
          <a:xfrm>
            <a:off x="1006118" y="6669360"/>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pic>
        <p:nvPicPr>
          <p:cNvPr id="9" name="Picture 8">
            <a:extLst>
              <a:ext uri="{FF2B5EF4-FFF2-40B4-BE49-F238E27FC236}">
                <a16:creationId xmlns:a16="http://schemas.microsoft.com/office/drawing/2014/main" id="{C5EEDF3C-BE26-EA48-11DB-571546FCE59D}"/>
              </a:ext>
            </a:extLst>
          </p:cNvPr>
          <p:cNvPicPr>
            <a:picLocks noChangeAspect="1"/>
          </p:cNvPicPr>
          <p:nvPr/>
        </p:nvPicPr>
        <p:blipFill>
          <a:blip r:embed="rId5"/>
          <a:stretch>
            <a:fillRect/>
          </a:stretch>
        </p:blipFill>
        <p:spPr>
          <a:xfrm>
            <a:off x="6809420" y="1960777"/>
            <a:ext cx="2078233" cy="520753"/>
          </a:xfrm>
          <a:prstGeom prst="rect">
            <a:avLst/>
          </a:prstGeom>
        </p:spPr>
      </p:pic>
      <p:sp>
        <p:nvSpPr>
          <p:cNvPr id="10" name="TextBox 9">
            <a:extLst>
              <a:ext uri="{FF2B5EF4-FFF2-40B4-BE49-F238E27FC236}">
                <a16:creationId xmlns:a16="http://schemas.microsoft.com/office/drawing/2014/main" id="{901F6479-3D99-1948-1995-066E67E2D28B}"/>
              </a:ext>
            </a:extLst>
          </p:cNvPr>
          <p:cNvSpPr txBox="1"/>
          <p:nvPr/>
        </p:nvSpPr>
        <p:spPr>
          <a:xfrm>
            <a:off x="8282295" y="6205890"/>
            <a:ext cx="7093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25/60</a:t>
            </a:r>
            <a:endParaRPr lang="en-US" sz="1400" b="1" dirty="0">
              <a:cs typeface="Arial"/>
            </a:endParaRPr>
          </a:p>
        </p:txBody>
      </p:sp>
    </p:spTree>
    <p:extLst>
      <p:ext uri="{BB962C8B-B14F-4D97-AF65-F5344CB8AC3E}">
        <p14:creationId xmlns:p14="http://schemas.microsoft.com/office/powerpoint/2010/main" val="822575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569D41-2D4E-9154-ADDC-80824DABB19A}"/>
              </a:ext>
            </a:extLst>
          </p:cNvPr>
          <p:cNvSpPr>
            <a:spLocks noGrp="1"/>
          </p:cNvSpPr>
          <p:nvPr>
            <p:ph type="title"/>
          </p:nvPr>
        </p:nvSpPr>
        <p:spPr>
          <a:xfrm>
            <a:off x="1115616" y="604043"/>
            <a:ext cx="7416800" cy="386557"/>
          </a:xfrm>
        </p:spPr>
        <p:txBody>
          <a:bodyPr/>
          <a:lstStyle/>
          <a:p>
            <a:pPr algn="ctr"/>
            <a:r>
              <a:rPr lang="en-US"/>
              <a:t>Sensor Selection </a:t>
            </a:r>
          </a:p>
        </p:txBody>
      </p:sp>
      <p:sp>
        <p:nvSpPr>
          <p:cNvPr id="3" name="Content Placeholder 2">
            <a:extLst>
              <a:ext uri="{FF2B5EF4-FFF2-40B4-BE49-F238E27FC236}">
                <a16:creationId xmlns:a16="http://schemas.microsoft.com/office/drawing/2014/main" id="{87AF3272-DDB8-2438-816C-EE23F20DD03F}"/>
              </a:ext>
            </a:extLst>
          </p:cNvPr>
          <p:cNvSpPr>
            <a:spLocks noGrp="1"/>
          </p:cNvSpPr>
          <p:nvPr>
            <p:ph idx="1"/>
          </p:nvPr>
        </p:nvSpPr>
        <p:spPr>
          <a:xfrm>
            <a:off x="395536" y="1052736"/>
            <a:ext cx="8496944" cy="4814664"/>
          </a:xfrm>
        </p:spPr>
        <p:txBody>
          <a:bodyPr/>
          <a:lstStyle/>
          <a:p>
            <a:pPr marL="0" indent="0">
              <a:buNone/>
            </a:pPr>
            <a:r>
              <a:rPr lang="en-US" sz="1600" b="1" i="0">
                <a:effectLst/>
                <a:latin typeface="Helvetica" panose="020B0604020202020204" pitchFamily="34" charset="0"/>
              </a:rPr>
              <a:t>MPU-6050 Six-Axis (Gyro + Accelerometer) MEMS Motion Tracking Devices</a:t>
            </a:r>
            <a:r>
              <a:rPr lang="en-US" sz="1600" b="1">
                <a:latin typeface="+mj-lt"/>
              </a:rPr>
              <a:t>:</a:t>
            </a:r>
          </a:p>
          <a:p>
            <a:pPr algn="just">
              <a:buFont typeface="Wingdings" panose="05000000000000000000" pitchFamily="2" charset="2"/>
              <a:buChar char="q"/>
            </a:pPr>
            <a:r>
              <a:rPr lang="en-US" sz="1200">
                <a:latin typeface="+mj-lt"/>
              </a:rPr>
              <a:t>To find the position of </a:t>
            </a:r>
            <a:r>
              <a:rPr lang="en-US" sz="1200" err="1">
                <a:latin typeface="+mj-lt"/>
              </a:rPr>
              <a:t>Tricopter</a:t>
            </a:r>
            <a:r>
              <a:rPr lang="en-US" sz="1200">
                <a:latin typeface="+mj-lt"/>
              </a:rPr>
              <a:t>/Quadcopter, </a:t>
            </a:r>
            <a:r>
              <a:rPr lang="en-US" sz="1200" b="0" i="0">
                <a:effectLst/>
                <a:latin typeface="+mn-lt"/>
              </a:rPr>
              <a:t>the MPU-6050 devices combine a 3-axis gyroscope and a 3-axis accelerometer in a closed architecture chip, together with an onboard Digital Motion Processor™ (DMP™), which </a:t>
            </a:r>
            <a:r>
              <a:rPr lang="en-US" sz="1200" b="0" i="0">
                <a:effectLst/>
                <a:latin typeface="arial" panose="020B0604020202020204" pitchFamily="34" charset="0"/>
              </a:rPr>
              <a:t>can filter the data and process complex calculations quickly.  </a:t>
            </a:r>
          </a:p>
          <a:p>
            <a:pPr algn="just">
              <a:buFont typeface="Wingdings" panose="05000000000000000000" pitchFamily="2" charset="2"/>
              <a:buChar char="q"/>
            </a:pPr>
            <a:r>
              <a:rPr lang="en-US" sz="1200">
                <a:latin typeface="+mj-lt"/>
              </a:rPr>
              <a:t>The data is transferred using an I2C bus to the microcontroller from MPU6050.</a:t>
            </a:r>
          </a:p>
          <a:p>
            <a:pPr algn="just">
              <a:buFont typeface="Wingdings" panose="05000000000000000000" pitchFamily="2" charset="2"/>
              <a:buChar char="q"/>
            </a:pPr>
            <a:r>
              <a:rPr lang="en-US" sz="1200" b="0" i="0">
                <a:effectLst/>
                <a:latin typeface="+mj-lt"/>
              </a:rPr>
              <a:t>One of the disadvantage of gyroscopes is their sensitivity to vibrations. This can be a problem in a </a:t>
            </a:r>
            <a:r>
              <a:rPr lang="en-US" sz="1200" b="0" i="0" err="1">
                <a:effectLst/>
                <a:latin typeface="+mj-lt"/>
              </a:rPr>
              <a:t>tricopter</a:t>
            </a:r>
            <a:r>
              <a:rPr lang="en-US" sz="1200" b="0" i="0">
                <a:effectLst/>
                <a:latin typeface="+mj-lt"/>
              </a:rPr>
              <a:t>, taking into account the change of one’s tilting, can create vibrations in the body of the vehicle. To reduce this noise, the MPU-6050 is mounted between a soft shock absorbing material that protects it from of the vibration.</a:t>
            </a:r>
          </a:p>
          <a:p>
            <a:pPr algn="just">
              <a:buFont typeface="Wingdings" panose="05000000000000000000" pitchFamily="2" charset="2"/>
              <a:buChar char="q"/>
            </a:pPr>
            <a:r>
              <a:rPr lang="en-US" sz="1200" b="0" i="0">
                <a:effectLst/>
                <a:latin typeface="+mj-lt"/>
              </a:rPr>
              <a:t>An important feature of a gyroscope and its selection criterion for the intended application corresponds to how fast the sensor can perceive. The MPU-6050 used in the </a:t>
            </a:r>
            <a:r>
              <a:rPr lang="en-US" sz="1200" b="0" i="0" err="1">
                <a:effectLst/>
                <a:latin typeface="+mj-lt"/>
              </a:rPr>
              <a:t>tricopter</a:t>
            </a:r>
            <a:r>
              <a:rPr lang="en-US" sz="1200" b="0" i="0">
                <a:effectLst/>
                <a:latin typeface="+mj-lt"/>
              </a:rPr>
              <a:t> has four sensitivity settings that the user can select</a:t>
            </a:r>
          </a:p>
          <a:p>
            <a:pPr algn="just">
              <a:buFont typeface="Wingdings" panose="05000000000000000000" pitchFamily="2" charset="2"/>
              <a:buChar char="q"/>
            </a:pPr>
            <a:endParaRPr lang="en-US" sz="1400">
              <a:latin typeface="+mj-lt"/>
            </a:endParaRPr>
          </a:p>
          <a:p>
            <a:pPr marL="0" indent="0" algn="just">
              <a:buNone/>
            </a:pPr>
            <a:endParaRPr lang="en-US" sz="1400">
              <a:latin typeface="+mj-lt"/>
            </a:endParaRPr>
          </a:p>
          <a:p>
            <a:pPr marL="0" indent="0">
              <a:buNone/>
            </a:pPr>
            <a:endParaRPr lang="en-US" sz="1400">
              <a:latin typeface="+mn-lt"/>
            </a:endParaRPr>
          </a:p>
          <a:p>
            <a:pPr marL="0" indent="0">
              <a:buNone/>
            </a:pPr>
            <a:endParaRPr lang="en-US" sz="1600"/>
          </a:p>
          <a:p>
            <a:pPr marL="0" indent="0">
              <a:buNone/>
            </a:pPr>
            <a:endParaRPr lang="en-US" sz="1600"/>
          </a:p>
          <a:p>
            <a:pPr marL="0" indent="0">
              <a:buNone/>
            </a:pPr>
            <a:endParaRPr lang="en-US" sz="1600"/>
          </a:p>
        </p:txBody>
      </p:sp>
      <p:pic>
        <p:nvPicPr>
          <p:cNvPr id="12" name="Picture 11" descr="A close-up of hands holding a circuit board&#10;&#10;Description automatically generated with low confidence">
            <a:extLst>
              <a:ext uri="{FF2B5EF4-FFF2-40B4-BE49-F238E27FC236}">
                <a16:creationId xmlns:a16="http://schemas.microsoft.com/office/drawing/2014/main" id="{190130C8-7144-6B3F-FCAD-175685769191}"/>
              </a:ext>
            </a:extLst>
          </p:cNvPr>
          <p:cNvPicPr>
            <a:picLocks noChangeAspect="1"/>
          </p:cNvPicPr>
          <p:nvPr/>
        </p:nvPicPr>
        <p:blipFill>
          <a:blip r:embed="rId3"/>
          <a:stretch>
            <a:fillRect/>
          </a:stretch>
        </p:blipFill>
        <p:spPr>
          <a:xfrm>
            <a:off x="4298776" y="3357786"/>
            <a:ext cx="4433893" cy="2571750"/>
          </a:xfrm>
          <a:prstGeom prst="rect">
            <a:avLst/>
          </a:prstGeom>
        </p:spPr>
      </p:pic>
      <p:sp>
        <p:nvSpPr>
          <p:cNvPr id="8" name="TextBox 4">
            <a:extLst>
              <a:ext uri="{FF2B5EF4-FFF2-40B4-BE49-F238E27FC236}">
                <a16:creationId xmlns:a16="http://schemas.microsoft.com/office/drawing/2014/main" id="{0A0CD78A-8189-8A14-CED0-4831463EF560}"/>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pic>
        <p:nvPicPr>
          <p:cNvPr id="7" name="Picture 6">
            <a:extLst>
              <a:ext uri="{FF2B5EF4-FFF2-40B4-BE49-F238E27FC236}">
                <a16:creationId xmlns:a16="http://schemas.microsoft.com/office/drawing/2014/main" id="{E676E930-AD92-39C1-1982-CBF07DEECC8B}"/>
              </a:ext>
            </a:extLst>
          </p:cNvPr>
          <p:cNvPicPr>
            <a:picLocks noChangeAspect="1"/>
          </p:cNvPicPr>
          <p:nvPr/>
        </p:nvPicPr>
        <p:blipFill>
          <a:blip r:embed="rId4"/>
          <a:stretch>
            <a:fillRect/>
          </a:stretch>
        </p:blipFill>
        <p:spPr>
          <a:xfrm>
            <a:off x="998647" y="3606442"/>
            <a:ext cx="2753068" cy="2140510"/>
          </a:xfrm>
          <a:prstGeom prst="rect">
            <a:avLst/>
          </a:prstGeom>
          <a:noFill/>
        </p:spPr>
      </p:pic>
      <p:sp>
        <p:nvSpPr>
          <p:cNvPr id="5" name="TextBox 4">
            <a:extLst>
              <a:ext uri="{FF2B5EF4-FFF2-40B4-BE49-F238E27FC236}">
                <a16:creationId xmlns:a16="http://schemas.microsoft.com/office/drawing/2014/main" id="{D9860204-83AE-B733-2006-BD4FA20FE1FB}"/>
              </a:ext>
            </a:extLst>
          </p:cNvPr>
          <p:cNvSpPr txBox="1"/>
          <p:nvPr/>
        </p:nvSpPr>
        <p:spPr>
          <a:xfrm>
            <a:off x="8328477" y="6182799"/>
            <a:ext cx="6631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26/60</a:t>
            </a:r>
            <a:endParaRPr lang="en-US" sz="1400" b="1" dirty="0">
              <a:cs typeface="Arial"/>
            </a:endParaRPr>
          </a:p>
        </p:txBody>
      </p:sp>
    </p:spTree>
    <p:extLst>
      <p:ext uri="{BB962C8B-B14F-4D97-AF65-F5344CB8AC3E}">
        <p14:creationId xmlns:p14="http://schemas.microsoft.com/office/powerpoint/2010/main" val="14924626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581CA3-9DBC-23E8-53DE-2E5C7DEA4F45}"/>
              </a:ext>
            </a:extLst>
          </p:cNvPr>
          <p:cNvSpPr>
            <a:spLocks noGrp="1"/>
          </p:cNvSpPr>
          <p:nvPr>
            <p:ph type="title"/>
          </p:nvPr>
        </p:nvSpPr>
        <p:spPr>
          <a:xfrm>
            <a:off x="2483768" y="187667"/>
            <a:ext cx="7416800" cy="504825"/>
          </a:xfrm>
        </p:spPr>
        <p:txBody>
          <a:bodyPr/>
          <a:lstStyle/>
          <a:p>
            <a:pPr algn="ctr"/>
            <a:r>
              <a:rPr lang="en-US" sz="2800"/>
              <a:t>Gyroscope</a:t>
            </a:r>
          </a:p>
        </p:txBody>
      </p:sp>
      <p:sp>
        <p:nvSpPr>
          <p:cNvPr id="3" name="Content Placeholder 2">
            <a:extLst>
              <a:ext uri="{FF2B5EF4-FFF2-40B4-BE49-F238E27FC236}">
                <a16:creationId xmlns:a16="http://schemas.microsoft.com/office/drawing/2014/main" id="{E49380C2-A9C1-7BBE-1E61-C51FBBE66F98}"/>
              </a:ext>
            </a:extLst>
          </p:cNvPr>
          <p:cNvSpPr>
            <a:spLocks noGrp="1"/>
          </p:cNvSpPr>
          <p:nvPr>
            <p:ph idx="1"/>
          </p:nvPr>
        </p:nvSpPr>
        <p:spPr>
          <a:xfrm>
            <a:off x="108379" y="969513"/>
            <a:ext cx="8927241" cy="5123784"/>
          </a:xfrm>
        </p:spPr>
        <p:txBody>
          <a:bodyPr/>
          <a:lstStyle/>
          <a:p>
            <a:pPr algn="just">
              <a:buFont typeface="Wingdings" panose="05000000000000000000" pitchFamily="2" charset="2"/>
              <a:buChar char="q"/>
            </a:pPr>
            <a:r>
              <a:rPr lang="en-US" sz="1400" b="0" i="0">
                <a:effectLst/>
                <a:latin typeface="+mn-lt"/>
                <a:cs typeface="Times New Roman" panose="02020603050405020304" pitchFamily="18" charset="0"/>
              </a:rPr>
              <a:t>Gyroscope sensor is a device that can measure and maintain the orientation and angular velocity of an object. </a:t>
            </a:r>
            <a:endParaRPr lang="en-US" sz="1400" b="0" i="0">
              <a:solidFill>
                <a:srgbClr val="191919"/>
              </a:solidFill>
              <a:effectLst/>
              <a:latin typeface="+mj-lt"/>
            </a:endParaRPr>
          </a:p>
          <a:p>
            <a:pPr algn="just">
              <a:buFont typeface="Wingdings" panose="05000000000000000000" pitchFamily="2" charset="2"/>
              <a:buChar char="q"/>
            </a:pPr>
            <a:r>
              <a:rPr lang="en-US" sz="1400" b="0" i="0">
                <a:solidFill>
                  <a:srgbClr val="191919"/>
                </a:solidFill>
                <a:effectLst/>
                <a:latin typeface="+mj-lt"/>
              </a:rPr>
              <a:t>The MEMS sensor is composed of a mass (containing 4 parts M1, M2, M3 and M4) which is kept in a continuously oscillating movement so that is reacts to the Coriolis effect. They move inward and outward simultaneously in the horizontal plane.</a:t>
            </a:r>
          </a:p>
          <a:p>
            <a:pPr algn="just">
              <a:buFont typeface="Wingdings" panose="05000000000000000000" pitchFamily="2" charset="2"/>
              <a:buChar char="q"/>
            </a:pPr>
            <a:r>
              <a:rPr lang="en-US" sz="1400" b="0" i="0">
                <a:solidFill>
                  <a:srgbClr val="191919"/>
                </a:solidFill>
                <a:effectLst/>
                <a:latin typeface="+mj-lt"/>
              </a:rPr>
              <a:t>There are three modes depending on which axis the angular rotation is applied.</a:t>
            </a:r>
          </a:p>
          <a:p>
            <a:pPr algn="just">
              <a:buFont typeface="Wingdings" panose="05000000000000000000" pitchFamily="2" charset="2"/>
              <a:buChar char="q"/>
            </a:pPr>
            <a:endParaRPr lang="en-US" sz="1400">
              <a:latin typeface="+mn-lt"/>
            </a:endParaRPr>
          </a:p>
          <a:p>
            <a:pPr marL="0" indent="0" algn="just">
              <a:buNone/>
            </a:pPr>
            <a:endParaRPr lang="en-US" sz="1400" b="1">
              <a:solidFill>
                <a:srgbClr val="FF0000"/>
              </a:solidFill>
              <a:latin typeface="+mn-lt"/>
              <a:cs typeface="Times New Roman" panose="02020603050405020304" pitchFamily="18" charset="0"/>
            </a:endParaRPr>
          </a:p>
          <a:p>
            <a:pPr marL="0" indent="0" algn="just">
              <a:buNone/>
            </a:pPr>
            <a:endParaRPr lang="en-US" sz="1400" b="1">
              <a:solidFill>
                <a:srgbClr val="FF0000"/>
              </a:solidFill>
              <a:latin typeface="+mn-lt"/>
              <a:cs typeface="Times New Roman" panose="02020603050405020304" pitchFamily="18" charset="0"/>
            </a:endParaRPr>
          </a:p>
          <a:p>
            <a:pPr marL="0" indent="0" algn="just">
              <a:buNone/>
            </a:pPr>
            <a:endParaRPr lang="en-US" sz="1400" b="1">
              <a:solidFill>
                <a:srgbClr val="FF0000"/>
              </a:solidFill>
              <a:latin typeface="+mn-lt"/>
              <a:cs typeface="Times New Roman" panose="02020603050405020304" pitchFamily="18" charset="0"/>
            </a:endParaRPr>
          </a:p>
          <a:p>
            <a:pPr marL="0" indent="0" algn="just">
              <a:buNone/>
            </a:pPr>
            <a:endParaRPr lang="en-US" sz="1400" b="1">
              <a:solidFill>
                <a:srgbClr val="FF0000"/>
              </a:solidFill>
              <a:latin typeface="+mn-lt"/>
              <a:cs typeface="Times New Roman" panose="02020603050405020304" pitchFamily="18" charset="0"/>
            </a:endParaRPr>
          </a:p>
          <a:p>
            <a:pPr marL="0" indent="0" algn="just">
              <a:buNone/>
            </a:pPr>
            <a:endParaRPr lang="en-US" sz="1400" b="1">
              <a:solidFill>
                <a:srgbClr val="FF0000"/>
              </a:solidFill>
              <a:latin typeface="+mn-lt"/>
              <a:cs typeface="Times New Roman" panose="02020603050405020304" pitchFamily="18" charset="0"/>
            </a:endParaRPr>
          </a:p>
          <a:p>
            <a:pPr marL="0" indent="0" algn="just">
              <a:buNone/>
            </a:pPr>
            <a:r>
              <a:rPr lang="en-US" sz="1400" b="1">
                <a:solidFill>
                  <a:srgbClr val="FF0000"/>
                </a:solidFill>
                <a:latin typeface="+mn-lt"/>
                <a:cs typeface="Times New Roman" panose="02020603050405020304" pitchFamily="18" charset="0"/>
              </a:rPr>
              <a:t>     Yaw </a:t>
            </a:r>
            <a:r>
              <a:rPr lang="en-US" sz="1400">
                <a:latin typeface="+mn-lt"/>
                <a:cs typeface="Times New Roman" panose="02020603050405020304" pitchFamily="18" charset="0"/>
              </a:rPr>
              <a:t>                                                        </a:t>
            </a:r>
            <a:r>
              <a:rPr lang="en-US" sz="1400" b="1">
                <a:solidFill>
                  <a:srgbClr val="FF0000"/>
                </a:solidFill>
                <a:latin typeface="+mn-lt"/>
                <a:cs typeface="Times New Roman" panose="02020603050405020304" pitchFamily="18" charset="0"/>
              </a:rPr>
              <a:t>Roll</a:t>
            </a:r>
            <a:r>
              <a:rPr lang="en-US" sz="1400">
                <a:latin typeface="+mn-lt"/>
                <a:cs typeface="Times New Roman" panose="02020603050405020304" pitchFamily="18" charset="0"/>
              </a:rPr>
              <a:t>                                                                </a:t>
            </a:r>
            <a:r>
              <a:rPr lang="en-US" sz="1400" b="1">
                <a:solidFill>
                  <a:srgbClr val="FF0000"/>
                </a:solidFill>
                <a:latin typeface="+mn-lt"/>
                <a:cs typeface="Times New Roman" panose="02020603050405020304" pitchFamily="18" charset="0"/>
              </a:rPr>
              <a:t>Pitch</a:t>
            </a:r>
          </a:p>
        </p:txBody>
      </p:sp>
      <p:sp>
        <p:nvSpPr>
          <p:cNvPr id="4" name="AutoShape 2">
            <a:extLst>
              <a:ext uri="{FF2B5EF4-FFF2-40B4-BE49-F238E27FC236}">
                <a16:creationId xmlns:a16="http://schemas.microsoft.com/office/drawing/2014/main" id="{89A5D1D5-5A10-F527-0529-25AC9BB5EA1C}"/>
              </a:ext>
            </a:extLst>
          </p:cNvPr>
          <p:cNvSpPr>
            <a:spLocks noChangeAspect="1" noChangeArrowheads="1"/>
          </p:cNvSpPr>
          <p:nvPr/>
        </p:nvSpPr>
        <p:spPr bwMode="auto">
          <a:xfrm>
            <a:off x="4419600" y="3276600"/>
            <a:ext cx="2168624" cy="216862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a:extLst>
              <a:ext uri="{FF2B5EF4-FFF2-40B4-BE49-F238E27FC236}">
                <a16:creationId xmlns:a16="http://schemas.microsoft.com/office/drawing/2014/main" id="{4940ED96-FAA9-60B3-8B4F-6BE3F504190B}"/>
              </a:ext>
            </a:extLst>
          </p:cNvPr>
          <p:cNvSpPr>
            <a:spLocks noChangeAspect="1" noChangeArrowheads="1"/>
          </p:cNvSpPr>
          <p:nvPr/>
        </p:nvSpPr>
        <p:spPr bwMode="auto">
          <a:xfrm>
            <a:off x="4572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2" name="Picture 8" descr="mpu6050 accel gyro working roll mode output">
            <a:extLst>
              <a:ext uri="{FF2B5EF4-FFF2-40B4-BE49-F238E27FC236}">
                <a16:creationId xmlns:a16="http://schemas.microsoft.com/office/drawing/2014/main" id="{E3C6963F-81AD-25DB-7202-5969CD9F7D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6809" y="4334408"/>
            <a:ext cx="2300063" cy="173745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mpu6050 accel gyro working pitch mode output">
            <a:extLst>
              <a:ext uri="{FF2B5EF4-FFF2-40B4-BE49-F238E27FC236}">
                <a16:creationId xmlns:a16="http://schemas.microsoft.com/office/drawing/2014/main" id="{85168FA9-C8DE-1147-A699-4A36F6815F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1288" y="4351950"/>
            <a:ext cx="2803698" cy="171991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mpu6050 accel gyro working yaw mode output">
            <a:extLst>
              <a:ext uri="{FF2B5EF4-FFF2-40B4-BE49-F238E27FC236}">
                <a16:creationId xmlns:a16="http://schemas.microsoft.com/office/drawing/2014/main" id="{EC4E833F-9B70-5EEB-6BA7-9955CE6C2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413" y="4088027"/>
            <a:ext cx="2174459" cy="20162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Diagram&#10;&#10;Description automatically generated">
            <a:extLst>
              <a:ext uri="{FF2B5EF4-FFF2-40B4-BE49-F238E27FC236}">
                <a16:creationId xmlns:a16="http://schemas.microsoft.com/office/drawing/2014/main" id="{6097A322-3096-7A00-7769-C4B87F8B1267}"/>
              </a:ext>
            </a:extLst>
          </p:cNvPr>
          <p:cNvPicPr>
            <a:picLocks noChangeAspect="1"/>
          </p:cNvPicPr>
          <p:nvPr/>
        </p:nvPicPr>
        <p:blipFill>
          <a:blip r:embed="rId6"/>
          <a:stretch>
            <a:fillRect/>
          </a:stretch>
        </p:blipFill>
        <p:spPr>
          <a:xfrm>
            <a:off x="3307327" y="2410587"/>
            <a:ext cx="2224545" cy="1578709"/>
          </a:xfrm>
          <a:prstGeom prst="rect">
            <a:avLst/>
          </a:prstGeom>
        </p:spPr>
      </p:pic>
      <p:sp>
        <p:nvSpPr>
          <p:cNvPr id="11" name="TextBox 4">
            <a:extLst>
              <a:ext uri="{FF2B5EF4-FFF2-40B4-BE49-F238E27FC236}">
                <a16:creationId xmlns:a16="http://schemas.microsoft.com/office/drawing/2014/main" id="{CF5FB43C-C7A0-C11E-4CFF-5EEC713D3D9E}"/>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7" name="TextBox 6">
            <a:extLst>
              <a:ext uri="{FF2B5EF4-FFF2-40B4-BE49-F238E27FC236}">
                <a16:creationId xmlns:a16="http://schemas.microsoft.com/office/drawing/2014/main" id="{7BD28515-FCCD-3DE8-B6B9-E07F55F774BC}"/>
              </a:ext>
            </a:extLst>
          </p:cNvPr>
          <p:cNvSpPr txBox="1"/>
          <p:nvPr/>
        </p:nvSpPr>
        <p:spPr>
          <a:xfrm>
            <a:off x="8313083" y="6244373"/>
            <a:ext cx="6785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27/60</a:t>
            </a:r>
            <a:endParaRPr lang="en-US" sz="1400" b="1" dirty="0">
              <a:cs typeface="Arial"/>
            </a:endParaRPr>
          </a:p>
        </p:txBody>
      </p:sp>
    </p:spTree>
    <p:extLst>
      <p:ext uri="{BB962C8B-B14F-4D97-AF65-F5344CB8AC3E}">
        <p14:creationId xmlns:p14="http://schemas.microsoft.com/office/powerpoint/2010/main" val="1545069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28F7C6-0EA8-24A8-87A4-E95F88B9A001}"/>
              </a:ext>
            </a:extLst>
          </p:cNvPr>
          <p:cNvSpPr>
            <a:spLocks noGrp="1"/>
          </p:cNvSpPr>
          <p:nvPr>
            <p:ph type="title"/>
          </p:nvPr>
        </p:nvSpPr>
        <p:spPr>
          <a:xfrm>
            <a:off x="1255122" y="847725"/>
            <a:ext cx="7416800" cy="504825"/>
          </a:xfrm>
        </p:spPr>
        <p:txBody>
          <a:bodyPr/>
          <a:lstStyle/>
          <a:p>
            <a:pPr algn="ctr"/>
            <a:r>
              <a:rPr lang="en-US"/>
              <a:t>Accelerometer </a:t>
            </a:r>
          </a:p>
        </p:txBody>
      </p:sp>
      <p:sp>
        <p:nvSpPr>
          <p:cNvPr id="3" name="Content Placeholder 2">
            <a:extLst>
              <a:ext uri="{FF2B5EF4-FFF2-40B4-BE49-F238E27FC236}">
                <a16:creationId xmlns:a16="http://schemas.microsoft.com/office/drawing/2014/main" id="{F51C6A2B-3F19-AF4B-F63D-1A4E91233A01}"/>
              </a:ext>
            </a:extLst>
          </p:cNvPr>
          <p:cNvSpPr>
            <a:spLocks noGrp="1"/>
          </p:cNvSpPr>
          <p:nvPr>
            <p:ph idx="1"/>
          </p:nvPr>
        </p:nvSpPr>
        <p:spPr>
          <a:xfrm>
            <a:off x="539552" y="1352551"/>
            <a:ext cx="8136136" cy="4514850"/>
          </a:xfrm>
        </p:spPr>
        <p:txBody>
          <a:bodyPr/>
          <a:lstStyle/>
          <a:p>
            <a:pPr algn="just">
              <a:buFont typeface="Wingdings" panose="05000000000000000000" pitchFamily="2" charset="2"/>
              <a:buChar char="q"/>
            </a:pPr>
            <a:r>
              <a:rPr lang="en-US" sz="1400" b="0" i="0">
                <a:effectLst/>
                <a:latin typeface="+mj-lt"/>
              </a:rPr>
              <a:t>The Accelerometer is a sensor that measures acceleration, that is, the change in speed in time.</a:t>
            </a:r>
          </a:p>
          <a:p>
            <a:pPr algn="just">
              <a:buFont typeface="Wingdings" panose="05000000000000000000" pitchFamily="2" charset="2"/>
              <a:buChar char="q"/>
            </a:pPr>
            <a:r>
              <a:rPr lang="en-US" sz="1400" b="0" i="0">
                <a:solidFill>
                  <a:srgbClr val="191919"/>
                </a:solidFill>
                <a:effectLst/>
                <a:latin typeface="+mj-lt"/>
              </a:rPr>
              <a:t>This structure is suspended by polysilicon springs. It allows the structure to deflect at the time when the acceleration is applied on the particular axis.</a:t>
            </a:r>
          </a:p>
          <a:p>
            <a:pPr algn="just">
              <a:buFont typeface="Wingdings" panose="05000000000000000000" pitchFamily="2" charset="2"/>
              <a:buChar char="q"/>
            </a:pPr>
            <a:r>
              <a:rPr lang="en-US" sz="1400" b="0" i="0">
                <a:solidFill>
                  <a:srgbClr val="191919"/>
                </a:solidFill>
                <a:effectLst/>
                <a:latin typeface="+mj-lt"/>
              </a:rPr>
              <a:t>Due to deflection the capacitance between fixed plates and plates attached to the suspended structure is changed. This change in capacitance is proportional to the acceleration on that axis.</a:t>
            </a:r>
          </a:p>
          <a:p>
            <a:pPr algn="just">
              <a:buFont typeface="Wingdings" panose="05000000000000000000" pitchFamily="2" charset="2"/>
              <a:buChar char="q"/>
            </a:pPr>
            <a:r>
              <a:rPr lang="en-US" sz="1400" b="0" i="0">
                <a:solidFill>
                  <a:srgbClr val="191919"/>
                </a:solidFill>
                <a:effectLst/>
                <a:latin typeface="+mj-lt"/>
              </a:rPr>
              <a:t>The sensor processes this change in capacitance and converts it into an analog output voltage.</a:t>
            </a:r>
            <a:endParaRPr lang="en-US" sz="1400">
              <a:latin typeface="+mj-lt"/>
              <a:cs typeface="Calibri" panose="020F0502020204030204" pitchFamily="34" charset="0"/>
            </a:endParaRPr>
          </a:p>
          <a:p>
            <a:pPr algn="just">
              <a:buFont typeface="Wingdings" panose="05000000000000000000" pitchFamily="2" charset="2"/>
              <a:buChar char="q"/>
            </a:pPr>
            <a:r>
              <a:rPr lang="en-US" sz="1400">
                <a:latin typeface="+mj-lt"/>
                <a:cs typeface="Calibri" panose="020F0502020204030204" pitchFamily="34" charset="0"/>
              </a:rPr>
              <a:t>If </a:t>
            </a:r>
            <a:r>
              <a:rPr lang="en-US" sz="1400" err="1">
                <a:latin typeface="+mj-lt"/>
                <a:cs typeface="Calibri" panose="020F0502020204030204" pitchFamily="34" charset="0"/>
              </a:rPr>
              <a:t>Tricopter</a:t>
            </a:r>
            <a:r>
              <a:rPr lang="en-US" sz="1400">
                <a:latin typeface="+mj-lt"/>
                <a:cs typeface="Calibri" panose="020F0502020204030204" pitchFamily="34" charset="0"/>
              </a:rPr>
              <a:t>/Quadcopter lifts up, then the accelerometer reads a positive value. If </a:t>
            </a:r>
            <a:r>
              <a:rPr lang="en-US" sz="1400" err="1">
                <a:latin typeface="+mj-lt"/>
                <a:cs typeface="Calibri" panose="020F0502020204030204" pitchFamily="34" charset="0"/>
              </a:rPr>
              <a:t>Tricopter</a:t>
            </a:r>
            <a:r>
              <a:rPr lang="en-US" sz="1400">
                <a:latin typeface="+mj-lt"/>
                <a:cs typeface="Calibri" panose="020F0502020204030204" pitchFamily="34" charset="0"/>
              </a:rPr>
              <a:t>/Quadcopter goes down, then the accelerometer reads a negative value.</a:t>
            </a:r>
          </a:p>
        </p:txBody>
      </p:sp>
      <p:pic>
        <p:nvPicPr>
          <p:cNvPr id="5" name="Picture 4">
            <a:extLst>
              <a:ext uri="{FF2B5EF4-FFF2-40B4-BE49-F238E27FC236}">
                <a16:creationId xmlns:a16="http://schemas.microsoft.com/office/drawing/2014/main" id="{949CC138-FA63-12C0-C562-EB511E6BF4C7}"/>
              </a:ext>
            </a:extLst>
          </p:cNvPr>
          <p:cNvPicPr>
            <a:picLocks noChangeAspect="1"/>
          </p:cNvPicPr>
          <p:nvPr/>
        </p:nvPicPr>
        <p:blipFill>
          <a:blip r:embed="rId3"/>
          <a:stretch>
            <a:fillRect/>
          </a:stretch>
        </p:blipFill>
        <p:spPr>
          <a:xfrm>
            <a:off x="251520" y="3768677"/>
            <a:ext cx="3714750" cy="2076450"/>
          </a:xfrm>
          <a:prstGeom prst="rect">
            <a:avLst/>
          </a:prstGeom>
        </p:spPr>
      </p:pic>
      <p:sp>
        <p:nvSpPr>
          <p:cNvPr id="6" name="TextBox 4">
            <a:extLst>
              <a:ext uri="{FF2B5EF4-FFF2-40B4-BE49-F238E27FC236}">
                <a16:creationId xmlns:a16="http://schemas.microsoft.com/office/drawing/2014/main" id="{B14C8AFE-4610-A3B9-07D2-11B39D660BC9}"/>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Rectangle 3">
            <a:extLst>
              <a:ext uri="{FF2B5EF4-FFF2-40B4-BE49-F238E27FC236}">
                <a16:creationId xmlns:a16="http://schemas.microsoft.com/office/drawing/2014/main" id="{1B7866B4-CF48-494E-8938-8F1F1881B45F}"/>
              </a:ext>
            </a:extLst>
          </p:cNvPr>
          <p:cNvSpPr/>
          <p:nvPr/>
        </p:nvSpPr>
        <p:spPr bwMode="auto">
          <a:xfrm>
            <a:off x="4716016" y="4004632"/>
            <a:ext cx="3888432" cy="1604539"/>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400" b="0" i="0">
                <a:solidFill>
                  <a:srgbClr val="444444"/>
                </a:solidFill>
                <a:effectLst/>
                <a:latin typeface="+mj-lt"/>
              </a:rPr>
              <a:t>Sensor fusion techniques combine sensory data and generate information that has less uncertainty, or more accuracy</a:t>
            </a:r>
            <a:r>
              <a:rPr lang="en-US" sz="1400">
                <a:solidFill>
                  <a:srgbClr val="444444"/>
                </a:solidFill>
                <a:latin typeface="+mj-lt"/>
              </a:rPr>
              <a:t>. </a:t>
            </a:r>
            <a:r>
              <a:rPr lang="en-US" sz="1400" b="0" i="0">
                <a:solidFill>
                  <a:srgbClr val="444444"/>
                </a:solidFill>
                <a:effectLst/>
                <a:latin typeface="+mj-lt"/>
              </a:rPr>
              <a:t>This action of combining these sensors’ outputs is realized through the implementation of the Kalman or complementary filter.</a:t>
            </a:r>
          </a:p>
        </p:txBody>
      </p:sp>
      <p:sp>
        <p:nvSpPr>
          <p:cNvPr id="8" name="TextBox 7">
            <a:extLst>
              <a:ext uri="{FF2B5EF4-FFF2-40B4-BE49-F238E27FC236}">
                <a16:creationId xmlns:a16="http://schemas.microsoft.com/office/drawing/2014/main" id="{DC7AD0AD-21EC-0377-9104-3BF001C05A1D}"/>
              </a:ext>
            </a:extLst>
          </p:cNvPr>
          <p:cNvSpPr txBox="1"/>
          <p:nvPr/>
        </p:nvSpPr>
        <p:spPr>
          <a:xfrm>
            <a:off x="8351568" y="6198193"/>
            <a:ext cx="6400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28/60</a:t>
            </a:r>
            <a:endParaRPr lang="en-US" sz="1400" b="1" dirty="0">
              <a:cs typeface="Arial"/>
            </a:endParaRPr>
          </a:p>
        </p:txBody>
      </p:sp>
    </p:spTree>
    <p:extLst>
      <p:ext uri="{BB962C8B-B14F-4D97-AF65-F5344CB8AC3E}">
        <p14:creationId xmlns:p14="http://schemas.microsoft.com/office/powerpoint/2010/main" val="22949054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3359E-2A80-FFC6-3F7B-993A4424B37E}"/>
              </a:ext>
            </a:extLst>
          </p:cNvPr>
          <p:cNvSpPr>
            <a:spLocks noGrp="1"/>
          </p:cNvSpPr>
          <p:nvPr>
            <p:ph type="title"/>
          </p:nvPr>
        </p:nvSpPr>
        <p:spPr>
          <a:xfrm>
            <a:off x="1258888" y="847328"/>
            <a:ext cx="7416800" cy="504825"/>
          </a:xfrm>
        </p:spPr>
        <p:txBody>
          <a:bodyPr/>
          <a:lstStyle/>
          <a:p>
            <a:pPr algn="ctr"/>
            <a:r>
              <a:rPr lang="en-US" sz="2000"/>
              <a:t>Controllability and Observability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9469B4D-17B9-2F9D-FEE8-9AF32CC39599}"/>
                  </a:ext>
                </a:extLst>
              </p:cNvPr>
              <p:cNvSpPr>
                <a:spLocks noGrp="1"/>
              </p:cNvSpPr>
              <p:nvPr>
                <p:ph idx="1"/>
              </p:nvPr>
            </p:nvSpPr>
            <p:spPr>
              <a:xfrm>
                <a:off x="467544" y="1352153"/>
                <a:ext cx="8208144" cy="4515247"/>
              </a:xfrm>
            </p:spPr>
            <p:txBody>
              <a:bodyPr/>
              <a:lstStyle/>
              <a:p>
                <a:pPr marL="0" indent="0">
                  <a:buNone/>
                </a:pPr>
                <a:r>
                  <a:rPr lang="en-US" sz="1400" b="0"/>
                  <a:t>A</a:t>
                </a:r>
                <a14:m>
                  <m:oMath xmlns:m="http://schemas.openxmlformats.org/officeDocument/2006/math">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e>
                          <m:e>
                            <m:r>
                              <a:rPr lang="en-US" sz="1400" b="0" i="1" smtClean="0">
                                <a:latin typeface="Cambria Math" panose="02040503050406030204" pitchFamily="18" charset="0"/>
                              </a:rPr>
                              <m:t>0</m:t>
                            </m:r>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4</m:t>
                                </m:r>
                              </m:sub>
                            </m:sSub>
                          </m:e>
                          <m:e>
                            <m:r>
                              <a:rPr lang="en-US" sz="1400" b="0" i="1" smtClean="0">
                                <a:latin typeface="Cambria Math" panose="02040503050406030204" pitchFamily="18" charset="0"/>
                              </a:rPr>
                              <m:t>0</m:t>
                            </m:r>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6</m:t>
                                </m:r>
                              </m:sub>
                            </m:sSub>
                          </m:e>
                          <m:e>
                            <m:r>
                              <a:rPr lang="en-US" sz="1400" b="0" i="1" smtClean="0">
                                <a:latin typeface="Cambria Math" panose="02040503050406030204" pitchFamily="18" charset="0"/>
                              </a:rPr>
                              <m:t>𝑔</m:t>
                            </m:r>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8</m:t>
                                </m:r>
                              </m:sub>
                            </m:sSub>
                          </m:e>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𝑥𝑥</m:t>
                                    </m:r>
                                  </m:sub>
                                </m:sSub>
                              </m:den>
                            </m:f>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𝑦𝑦</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𝑧𝑧</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10</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12</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10</m:t>
                                </m:r>
                              </m:sub>
                            </m:sSub>
                          </m:e>
                          <m:e>
                            <m:f>
                              <m:fPr>
                                <m:ctrlPr>
                                  <a:rPr lang="en-US" sz="1400" i="1">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𝑦𝑦</m:t>
                                    </m:r>
                                  </m:sub>
                                </m:sSub>
                              </m:den>
                            </m:f>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𝑧𝑧</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𝑥𝑥</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8</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12</m:t>
                                </m:r>
                              </m:sub>
                            </m:sSub>
                          </m:e>
                          <m:e>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12</m:t>
                                </m:r>
                              </m:sub>
                            </m:sSub>
                          </m:e>
                          <m:e>
                            <m:f>
                              <m:fPr>
                                <m:ctrlPr>
                                  <a:rPr lang="en-US" sz="1400" i="1">
                                    <a:latin typeface="Cambria Math" panose="02040503050406030204" pitchFamily="18" charset="0"/>
                                  </a:rPr>
                                </m:ctrlPr>
                              </m:fPr>
                              <m:num>
                                <m:r>
                                  <a:rPr lang="en-US" sz="1400" b="0" i="1" smtClean="0">
                                    <a:latin typeface="Cambria Math" panose="02040503050406030204" pitchFamily="18" charset="0"/>
                                  </a:rPr>
                                  <m:t>1</m:t>
                                </m:r>
                              </m:num>
                              <m:den>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𝑧𝑧</m:t>
                                    </m:r>
                                  </m:sub>
                                </m:sSub>
                              </m:den>
                            </m:f>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𝑥𝑥</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𝐼</m:t>
                                </m:r>
                              </m:e>
                              <m:sub>
                                <m:r>
                                  <a:rPr lang="en-US" sz="1400" b="0" i="1" smtClean="0">
                                    <a:latin typeface="Cambria Math" panose="02040503050406030204" pitchFamily="18" charset="0"/>
                                  </a:rPr>
                                  <m:t>𝑦𝑦</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8</m:t>
                                </m:r>
                              </m:sub>
                            </m:sSub>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10</m:t>
                                </m:r>
                              </m:sub>
                            </m:sSub>
                          </m:e>
                          <m:e/>
                        </m:eqArr>
                      </m:e>
                    </m:d>
                  </m:oMath>
                </a14:m>
                <a:r>
                  <a:rPr lang="en-US" sz="1400"/>
                  <a:t> , B</a:t>
                </a:r>
                <a14:m>
                  <m:oMath xmlns:m="http://schemas.openxmlformats.org/officeDocument/2006/math">
                    <m:r>
                      <a:rPr lang="en-US" sz="1400" b="0" i="1" smtClean="0">
                        <a:latin typeface="Cambria Math" panose="02040503050406030204" pitchFamily="18" charset="0"/>
                      </a:rPr>
                      <m:t>=</m:t>
                    </m:r>
                    <m:d>
                      <m:dPr>
                        <m:begChr m:val="["/>
                        <m:endChr m:val="]"/>
                        <m:ctrlPr>
                          <a:rPr lang="en-US" sz="1400" b="0" i="1" smtClean="0">
                            <a:latin typeface="Cambria Math" panose="02040503050406030204" pitchFamily="18" charset="0"/>
                          </a:rPr>
                        </m:ctrlPr>
                      </m:dPr>
                      <m:e>
                        <m:eqArr>
                          <m:eqArrPr>
                            <m:ctrlPr>
                              <a:rPr lang="en-US" sz="1400" b="0" i="1" smtClean="0">
                                <a:latin typeface="Cambria Math" panose="02040503050406030204" pitchFamily="18" charset="0"/>
                              </a:rPr>
                            </m:ctrlPr>
                          </m:eqArrPr>
                          <m:e>
                            <m:r>
                              <a:rPr lang="en-US" sz="1400" b="0" i="1" smtClean="0">
                                <a:latin typeface="Cambria Math" panose="02040503050406030204" pitchFamily="18" charset="0"/>
                              </a:rPr>
                              <m:t>0</m:t>
                            </m:r>
                          </m:e>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𝑚</m:t>
                                </m:r>
                              </m:den>
                            </m:f>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qArr>
                        <m:eqArr>
                          <m:eqArrPr>
                            <m:ctrlPr>
                              <a:rPr lang="en-US" sz="1400" i="1">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𝑚</m:t>
                                </m:r>
                              </m:den>
                            </m:f>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qArr>
                        <m:eqArr>
                          <m:eqArrPr>
                            <m:ctrlPr>
                              <a:rPr lang="en-US" sz="1400" i="1">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f>
                              <m:fPr>
                                <m:ctrlPr>
                                  <a:rPr lang="en-US" sz="1400" i="1">
                                    <a:latin typeface="Cambria Math" panose="02040503050406030204" pitchFamily="18" charset="0"/>
                                  </a:rPr>
                                </m:ctrlPr>
                              </m:fPr>
                              <m:num>
                                <m:r>
                                  <a:rPr lang="en-US" sz="1400" i="1">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𝑥𝑥</m:t>
                                    </m:r>
                                  </m:sub>
                                </m:sSub>
                              </m:den>
                            </m:f>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qArr>
                        <m:eqArr>
                          <m:eqArrPr>
                            <m:ctrlPr>
                              <a:rPr lang="en-US" sz="1400" i="1">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f>
                              <m:fPr>
                                <m:ctrlPr>
                                  <a:rPr lang="en-US" sz="1400" i="1">
                                    <a:latin typeface="Cambria Math" panose="02040503050406030204" pitchFamily="18" charset="0"/>
                                  </a:rPr>
                                </m:ctrlPr>
                              </m:fPr>
                              <m:num>
                                <m:r>
                                  <a:rPr lang="en-US" sz="1400" i="1">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𝑦𝑦</m:t>
                                    </m:r>
                                  </m:sub>
                                </m:sSub>
                              </m:den>
                            </m:f>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qArr>
                        <m:eqArr>
                          <m:eqArrPr>
                            <m:ctrlPr>
                              <a:rPr lang="en-US" sz="1400" i="1">
                                <a:latin typeface="Cambria Math" panose="02040503050406030204" pitchFamily="18" charset="0"/>
                              </a:rPr>
                            </m:ctrlPr>
                          </m:eqArrPr>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r>
                              <a:rPr lang="en-US" sz="1400" b="0" i="1" smtClean="0">
                                <a:latin typeface="Cambria Math" panose="02040503050406030204" pitchFamily="18" charset="0"/>
                              </a:rPr>
                              <m:t>0</m:t>
                            </m:r>
                          </m:e>
                          <m:e>
                            <m:f>
                              <m:fPr>
                                <m:ctrlPr>
                                  <a:rPr lang="en-US" sz="1400" i="1">
                                    <a:latin typeface="Cambria Math" panose="02040503050406030204" pitchFamily="18" charset="0"/>
                                  </a:rPr>
                                </m:ctrlPr>
                              </m:fPr>
                              <m:num>
                                <m:r>
                                  <a:rPr lang="en-US" sz="1400" i="1">
                                    <a:latin typeface="Cambria Math" panose="02040503050406030204" pitchFamily="18" charset="0"/>
                                  </a:rPr>
                                  <m:t>1</m:t>
                                </m:r>
                              </m:num>
                              <m:den>
                                <m:sSub>
                                  <m:sSubPr>
                                    <m:ctrlPr>
                                      <a:rPr lang="en-US" sz="1400" i="1">
                                        <a:latin typeface="Cambria Math" panose="02040503050406030204" pitchFamily="18" charset="0"/>
                                      </a:rPr>
                                    </m:ctrlPr>
                                  </m:sSubPr>
                                  <m:e>
                                    <m:r>
                                      <a:rPr lang="en-US" sz="1400" i="1">
                                        <a:latin typeface="Cambria Math" panose="02040503050406030204" pitchFamily="18" charset="0"/>
                                      </a:rPr>
                                      <m:t>𝐼</m:t>
                                    </m:r>
                                  </m:e>
                                  <m:sub>
                                    <m:r>
                                      <a:rPr lang="en-US" sz="1400" i="1">
                                        <a:latin typeface="Cambria Math" panose="02040503050406030204" pitchFamily="18" charset="0"/>
                                      </a:rPr>
                                      <m:t>𝑧𝑧</m:t>
                                    </m:r>
                                  </m:sub>
                                </m:sSub>
                              </m:den>
                            </m:f>
                          </m:e>
                        </m:eqArr>
                      </m:e>
                    </m:d>
                  </m:oMath>
                </a14:m>
                <a:r>
                  <a:rPr lang="en-US" sz="1400"/>
                  <a:t>, C</a:t>
                </a:r>
                <a14:m>
                  <m:oMath xmlns:m="http://schemas.openxmlformats.org/officeDocument/2006/math">
                    <m:r>
                      <a:rPr lang="en-US" sz="1400" i="1">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r>
                      <a:rPr lang="en-US" sz="1400" b="0" i="1" smtClean="0">
                        <a:latin typeface="Cambria Math" panose="02040503050406030204" pitchFamily="18" charset="0"/>
                      </a:rPr>
                      <m:t> </m:t>
                    </m:r>
                    <m:r>
                      <a:rPr lang="en-US" sz="1400" b="0" i="1" smtClean="0">
                        <a:latin typeface="Cambria Math" panose="02040503050406030204" pitchFamily="18" charset="0"/>
                      </a:rPr>
                      <m:t>1</m:t>
                    </m:r>
                  </m:oMath>
                </a14:m>
                <a:r>
                  <a:rPr lang="en-US" sz="1400"/>
                  <a:t>]</a:t>
                </a:r>
              </a:p>
              <a:p>
                <a:pPr marL="0" indent="0">
                  <a:buNone/>
                </a:pPr>
                <a:r>
                  <a:rPr lang="en-US" sz="1200"/>
                  <a:t>Observability check=</a:t>
                </a:r>
                <a14:m>
                  <m:oMath xmlns:m="http://schemas.openxmlformats.org/officeDocument/2006/math">
                    <m:d>
                      <m:dPr>
                        <m:begChr m:val="["/>
                        <m:endChr m:val="]"/>
                        <m:ctrlPr>
                          <a:rPr lang="en-US" sz="1200" i="1" smtClean="0">
                            <a:latin typeface="Cambria Math" panose="02040503050406030204" pitchFamily="18" charset="0"/>
                          </a:rPr>
                        </m:ctrlPr>
                      </m:dPr>
                      <m:e>
                        <m:eqArr>
                          <m:eqArrPr>
                            <m:ctrlPr>
                              <a:rPr lang="en-US" sz="1200" b="0" i="1" smtClean="0">
                                <a:latin typeface="Cambria Math" panose="02040503050406030204" pitchFamily="18" charset="0"/>
                              </a:rPr>
                            </m:ctrlPr>
                          </m:eqArrPr>
                          <m:e>
                            <m:r>
                              <a:rPr lang="en-US" sz="1200" b="0" i="1" smtClean="0">
                                <a:latin typeface="Cambria Math" panose="02040503050406030204" pitchFamily="18" charset="0"/>
                              </a:rPr>
                              <m:t>𝐶</m:t>
                            </m:r>
                          </m:e>
                          <m:e>
                            <m:r>
                              <a:rPr lang="en-US" sz="1200" b="0" i="1" smtClean="0">
                                <a:latin typeface="Cambria Math" panose="02040503050406030204" pitchFamily="18" charset="0"/>
                              </a:rPr>
                              <m:t>𝐶𝐴</m:t>
                            </m:r>
                          </m:e>
                          <m:e>
                            <m:r>
                              <a:rPr lang="en-US" sz="1200" b="0" i="1" smtClean="0">
                                <a:latin typeface="Cambria Math" panose="02040503050406030204" pitchFamily="18" charset="0"/>
                              </a:rPr>
                              <m:t>𝐶</m:t>
                            </m:r>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𝐴</m:t>
                                </m:r>
                              </m:e>
                              <m:sup>
                                <m:r>
                                  <a:rPr lang="en-US" sz="1200" b="0" i="1" smtClean="0">
                                    <a:latin typeface="Cambria Math" panose="02040503050406030204" pitchFamily="18" charset="0"/>
                                  </a:rPr>
                                  <m:t>2</m:t>
                                </m:r>
                              </m:sup>
                            </m:sSup>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
                            <m:r>
                              <a:rPr lang="en-US" sz="1200" b="0" i="1" smtClean="0">
                                <a:latin typeface="Cambria Math" panose="02040503050406030204" pitchFamily="18" charset="0"/>
                              </a:rPr>
                              <m:t>.</m:t>
                            </m:r>
                          </m:e>
                        </m:eqArr>
                      </m:e>
                    </m:d>
                  </m:oMath>
                </a14:m>
                <a:r>
                  <a:rPr lang="en-US" sz="1200"/>
                  <a:t>  and Controllability check=[B AB </a:t>
                </a:r>
                <a14:m>
                  <m:oMath xmlns:m="http://schemas.openxmlformats.org/officeDocument/2006/math">
                    <m:sSup>
                      <m:sSupPr>
                        <m:ctrlPr>
                          <a:rPr lang="en-US" sz="1200" i="1" smtClean="0">
                            <a:latin typeface="Cambria Math" panose="02040503050406030204" pitchFamily="18" charset="0"/>
                          </a:rPr>
                        </m:ctrlPr>
                      </m:sSupPr>
                      <m:e>
                        <m:r>
                          <a:rPr lang="en-US" sz="1200" b="0" i="1" smtClean="0">
                            <a:latin typeface="Cambria Math" panose="02040503050406030204" pitchFamily="18" charset="0"/>
                          </a:rPr>
                          <m:t>𝐴</m:t>
                        </m:r>
                      </m:e>
                      <m:sup>
                        <m:r>
                          <a:rPr lang="en-US" sz="1200" b="0" i="1" smtClean="0">
                            <a:latin typeface="Cambria Math" panose="02040503050406030204" pitchFamily="18" charset="0"/>
                          </a:rPr>
                          <m:t>2</m:t>
                        </m:r>
                      </m:sup>
                    </m:sSup>
                    <m:r>
                      <a:rPr lang="en-US" sz="1200" b="0" i="1" smtClean="0">
                        <a:latin typeface="Cambria Math" panose="02040503050406030204" pitchFamily="18" charset="0"/>
                      </a:rPr>
                      <m:t>𝐵</m:t>
                    </m:r>
                    <m:r>
                      <a:rPr lang="en-US" sz="1200" b="0" i="1" smtClean="0">
                        <a:latin typeface="Cambria Math" panose="02040503050406030204" pitchFamily="18" charset="0"/>
                      </a:rPr>
                      <m:t> . . .]</m:t>
                    </m:r>
                  </m:oMath>
                </a14:m>
                <a:r>
                  <a:rPr lang="en-US" sz="1200"/>
                  <a:t> , both must have full rank</a:t>
                </a:r>
              </a:p>
              <a:p>
                <a:pPr marL="0" indent="0">
                  <a:buNone/>
                </a:pPr>
                <a:endParaRPr lang="en-US" sz="1400"/>
              </a:p>
            </p:txBody>
          </p:sp>
        </mc:Choice>
        <mc:Fallback xmlns="">
          <p:sp>
            <p:nvSpPr>
              <p:cNvPr id="3" name="Content Placeholder 2">
                <a:extLst>
                  <a:ext uri="{FF2B5EF4-FFF2-40B4-BE49-F238E27FC236}">
                    <a16:creationId xmlns:a16="http://schemas.microsoft.com/office/drawing/2014/main" id="{F9469B4D-17B9-2F9D-FEE8-9AF32CC39599}"/>
                  </a:ext>
                </a:extLst>
              </p:cNvPr>
              <p:cNvSpPr>
                <a:spLocks noGrp="1" noRot="1" noChangeAspect="1" noMove="1" noResize="1" noEditPoints="1" noAdjustHandles="1" noChangeArrowheads="1" noChangeShapeType="1" noTextEdit="1"/>
              </p:cNvSpPr>
              <p:nvPr>
                <p:ph idx="1"/>
              </p:nvPr>
            </p:nvSpPr>
            <p:spPr>
              <a:xfrm>
                <a:off x="467544" y="1352153"/>
                <a:ext cx="8208144" cy="4515247"/>
              </a:xfrm>
              <a:blipFill>
                <a:blip r:embed="rId3"/>
                <a:stretch>
                  <a:fillRect l="-223"/>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82B36925-F600-2B14-8CD3-CD90A42FA988}"/>
              </a:ext>
            </a:extLst>
          </p:cNvPr>
          <p:cNvSpPr/>
          <p:nvPr/>
        </p:nvSpPr>
        <p:spPr bwMode="auto">
          <a:xfrm>
            <a:off x="4420131" y="3284984"/>
            <a:ext cx="4248472" cy="1152128"/>
          </a:xfrm>
          <a:prstGeom prst="roundRect">
            <a:avLst/>
          </a:prstGeom>
          <a:solidFill>
            <a:schemeClr val="accent5"/>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algn="just"/>
            <a:r>
              <a:rPr lang="en-US" sz="1200" b="1">
                <a:solidFill>
                  <a:srgbClr val="7030A0"/>
                </a:solidFill>
              </a:rPr>
              <a:t>Controllability and observability: </a:t>
            </a:r>
            <a:r>
              <a:rPr lang="en-US" sz="1200">
                <a:solidFill>
                  <a:srgbClr val="000000"/>
                </a:solidFill>
              </a:rPr>
              <a:t>Because of under actuation our system is not fully controllable(we have 5 control while 6 degrees of freedom). Our system is fully observable so we can reconstruct all the states using Kalman filter.</a:t>
            </a:r>
          </a:p>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 name="TextBox 4">
            <a:extLst>
              <a:ext uri="{FF2B5EF4-FFF2-40B4-BE49-F238E27FC236}">
                <a16:creationId xmlns:a16="http://schemas.microsoft.com/office/drawing/2014/main" id="{81EC06E1-A791-6CFF-F214-6100B5757CC4}"/>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5">
            <a:extLst>
              <a:ext uri="{FF2B5EF4-FFF2-40B4-BE49-F238E27FC236}">
                <a16:creationId xmlns:a16="http://schemas.microsoft.com/office/drawing/2014/main" id="{31C8466D-BDD7-27A8-F413-B8250ED1764F}"/>
              </a:ext>
            </a:extLst>
          </p:cNvPr>
          <p:cNvSpPr txBox="1"/>
          <p:nvPr/>
        </p:nvSpPr>
        <p:spPr>
          <a:xfrm>
            <a:off x="8282295" y="6182799"/>
            <a:ext cx="7093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29/60</a:t>
            </a:r>
            <a:endParaRPr lang="en-US" sz="1400" b="1" dirty="0">
              <a:cs typeface="Arial"/>
            </a:endParaRPr>
          </a:p>
        </p:txBody>
      </p:sp>
    </p:spTree>
    <p:extLst>
      <p:ext uri="{BB962C8B-B14F-4D97-AF65-F5344CB8AC3E}">
        <p14:creationId xmlns:p14="http://schemas.microsoft.com/office/powerpoint/2010/main" val="12607756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olo 1">
            <a:extLst>
              <a:ext uri="{FF2B5EF4-FFF2-40B4-BE49-F238E27FC236}">
                <a16:creationId xmlns:a16="http://schemas.microsoft.com/office/drawing/2014/main" id="{143A6330-4EB3-089C-7973-0E197D2A82CD}"/>
              </a:ext>
            </a:extLst>
          </p:cNvPr>
          <p:cNvSpPr>
            <a:spLocks noGrp="1" noChangeArrowheads="1"/>
          </p:cNvSpPr>
          <p:nvPr>
            <p:ph type="title"/>
          </p:nvPr>
        </p:nvSpPr>
        <p:spPr>
          <a:xfrm>
            <a:off x="863600" y="857250"/>
            <a:ext cx="7416800" cy="504825"/>
          </a:xfrm>
        </p:spPr>
        <p:txBody>
          <a:bodyPr/>
          <a:lstStyle/>
          <a:p>
            <a:pPr algn="ctr"/>
            <a:r>
              <a:rPr lang="en-GB" altLang="it-IT">
                <a:latin typeface="Calibri" panose="020F0502020204030204" pitchFamily="34" charset="0"/>
              </a:rPr>
              <a:t>Aim of our project</a:t>
            </a:r>
          </a:p>
        </p:txBody>
      </p:sp>
      <p:sp>
        <p:nvSpPr>
          <p:cNvPr id="22530" name="Segnaposto contenuto 2">
            <a:extLst>
              <a:ext uri="{FF2B5EF4-FFF2-40B4-BE49-F238E27FC236}">
                <a16:creationId xmlns:a16="http://schemas.microsoft.com/office/drawing/2014/main" id="{A0549DC9-F555-8257-1AF4-A8936884A965}"/>
              </a:ext>
            </a:extLst>
          </p:cNvPr>
          <p:cNvSpPr>
            <a:spLocks noGrp="1"/>
          </p:cNvSpPr>
          <p:nvPr>
            <p:ph idx="1"/>
          </p:nvPr>
        </p:nvSpPr>
        <p:spPr>
          <a:xfrm>
            <a:off x="395288" y="1243013"/>
            <a:ext cx="8569325" cy="4114800"/>
          </a:xfrm>
        </p:spPr>
        <p:txBody>
          <a:bodyPr/>
          <a:lstStyle/>
          <a:p>
            <a:pPr marL="0" indent="0" algn="just">
              <a:buNone/>
              <a:defRPr/>
            </a:pPr>
            <a:r>
              <a:rPr lang="en-GB" altLang="it-IT" sz="1600">
                <a:latin typeface="Calibri" panose="020F0502020204030204" pitchFamily="34" charset="0"/>
              </a:rPr>
              <a:t>The Objective of the project to compare between the normal quadcopter configuration with single 4 propellers and </a:t>
            </a:r>
            <a:r>
              <a:rPr lang="en-US" altLang="it-IT" sz="1600">
                <a:latin typeface="Calibri" panose="020F0502020204030204" pitchFamily="34" charset="0"/>
              </a:rPr>
              <a:t>Coaxial Tilt Rotor Tricopter for Visual Inspection Tasks, mainly visual inspection of farms for health monitoring.</a:t>
            </a:r>
          </a:p>
          <a:p>
            <a:pPr marL="0" indent="0">
              <a:buFontTx/>
              <a:buNone/>
              <a:defRPr/>
            </a:pPr>
            <a:r>
              <a:rPr lang="en-US" altLang="it-IT" sz="1600">
                <a:solidFill>
                  <a:srgbClr val="830022"/>
                </a:solidFill>
                <a:latin typeface="Calibri" panose="020F0502020204030204" pitchFamily="34" charset="0"/>
              </a:rPr>
              <a:t> </a:t>
            </a:r>
            <a:endParaRPr lang="en-GB" altLang="it-IT" sz="1600">
              <a:solidFill>
                <a:srgbClr val="830022"/>
              </a:solidFill>
              <a:latin typeface="Calibri" panose="020F0502020204030204" pitchFamily="34" charset="0"/>
            </a:endParaRPr>
          </a:p>
        </p:txBody>
      </p:sp>
      <p:sp>
        <p:nvSpPr>
          <p:cNvPr id="7175" name="TextBox 6">
            <a:extLst>
              <a:ext uri="{FF2B5EF4-FFF2-40B4-BE49-F238E27FC236}">
                <a16:creationId xmlns:a16="http://schemas.microsoft.com/office/drawing/2014/main" id="{99A6A5E9-8EFF-B2EB-1A33-6D0D5960DCE2}"/>
              </a:ext>
            </a:extLst>
          </p:cNvPr>
          <p:cNvSpPr txBox="1">
            <a:spLocks noChangeArrowheads="1"/>
          </p:cNvSpPr>
          <p:nvPr/>
        </p:nvSpPr>
        <p:spPr bwMode="auto">
          <a:xfrm>
            <a:off x="1187450" y="4035425"/>
            <a:ext cx="230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100" b="1">
                <a:solidFill>
                  <a:srgbClr val="830022"/>
                </a:solidFill>
              </a:rPr>
              <a:t>Tricopter with coaxial Tilt Rotor</a:t>
            </a:r>
            <a:endParaRPr lang="it-IT" altLang="it-IT" sz="1100" b="1">
              <a:solidFill>
                <a:srgbClr val="830022"/>
              </a:solidFill>
            </a:endParaRPr>
          </a:p>
        </p:txBody>
      </p:sp>
      <p:pic>
        <p:nvPicPr>
          <p:cNvPr id="7176" name="Picture 8">
            <a:extLst>
              <a:ext uri="{FF2B5EF4-FFF2-40B4-BE49-F238E27FC236}">
                <a16:creationId xmlns:a16="http://schemas.microsoft.com/office/drawing/2014/main" id="{0F12448B-5187-CB5A-60A7-66347A2B6A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1238" y="2252663"/>
            <a:ext cx="3422650"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7" name="TextBox 11">
            <a:extLst>
              <a:ext uri="{FF2B5EF4-FFF2-40B4-BE49-F238E27FC236}">
                <a16:creationId xmlns:a16="http://schemas.microsoft.com/office/drawing/2014/main" id="{212911BB-3969-590F-AA13-3F2E55E64AE5}"/>
              </a:ext>
            </a:extLst>
          </p:cNvPr>
          <p:cNvSpPr txBox="1">
            <a:spLocks noChangeArrowheads="1"/>
          </p:cNvSpPr>
          <p:nvPr/>
        </p:nvSpPr>
        <p:spPr bwMode="auto">
          <a:xfrm>
            <a:off x="5364163" y="4051300"/>
            <a:ext cx="2465387"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100" b="1">
                <a:solidFill>
                  <a:srgbClr val="830022"/>
                </a:solidFill>
              </a:rPr>
              <a:t>Normal Quadcopter Configuration</a:t>
            </a:r>
            <a:endParaRPr lang="it-IT" altLang="it-IT" sz="1100" b="1">
              <a:solidFill>
                <a:srgbClr val="830022"/>
              </a:solidFill>
            </a:endParaRPr>
          </a:p>
        </p:txBody>
      </p:sp>
      <p:pic>
        <p:nvPicPr>
          <p:cNvPr id="7178" name="Picture 10">
            <a:extLst>
              <a:ext uri="{FF2B5EF4-FFF2-40B4-BE49-F238E27FC236}">
                <a16:creationId xmlns:a16="http://schemas.microsoft.com/office/drawing/2014/main" id="{1FFF433A-AD56-881F-FC3A-165C4331B5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913" y="4157663"/>
            <a:ext cx="1619250" cy="176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9" name="TextBox 14">
            <a:extLst>
              <a:ext uri="{FF2B5EF4-FFF2-40B4-BE49-F238E27FC236}">
                <a16:creationId xmlns:a16="http://schemas.microsoft.com/office/drawing/2014/main" id="{757F5752-F861-5BF9-F054-E6BA816C5509}"/>
              </a:ext>
            </a:extLst>
          </p:cNvPr>
          <p:cNvSpPr txBox="1">
            <a:spLocks noChangeArrowheads="1"/>
          </p:cNvSpPr>
          <p:nvPr/>
        </p:nvSpPr>
        <p:spPr bwMode="auto">
          <a:xfrm>
            <a:off x="3527425" y="5880100"/>
            <a:ext cx="230505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100" b="1">
                <a:solidFill>
                  <a:srgbClr val="830022"/>
                </a:solidFill>
              </a:rPr>
              <a:t>Visual Inspection of a farm</a:t>
            </a:r>
            <a:endParaRPr lang="it-IT" altLang="it-IT" sz="1100" b="1">
              <a:solidFill>
                <a:srgbClr val="830022"/>
              </a:solidFill>
            </a:endParaRPr>
          </a:p>
        </p:txBody>
      </p:sp>
      <p:pic>
        <p:nvPicPr>
          <p:cNvPr id="4" name="Picture 3">
            <a:extLst>
              <a:ext uri="{FF2B5EF4-FFF2-40B4-BE49-F238E27FC236}">
                <a16:creationId xmlns:a16="http://schemas.microsoft.com/office/drawing/2014/main" id="{7A1A3ECA-BA11-F798-DA6A-23437C683E6C}"/>
              </a:ext>
            </a:extLst>
          </p:cNvPr>
          <p:cNvPicPr>
            <a:picLocks noChangeAspect="1"/>
          </p:cNvPicPr>
          <p:nvPr/>
        </p:nvPicPr>
        <p:blipFill>
          <a:blip r:embed="rId4"/>
          <a:stretch>
            <a:fillRect/>
          </a:stretch>
        </p:blipFill>
        <p:spPr>
          <a:xfrm>
            <a:off x="814080" y="2154408"/>
            <a:ext cx="3051789" cy="1896081"/>
          </a:xfrm>
          <a:prstGeom prst="rect">
            <a:avLst/>
          </a:prstGeom>
        </p:spPr>
      </p:pic>
      <p:sp>
        <p:nvSpPr>
          <p:cNvPr id="12" name="TextBox 4">
            <a:extLst>
              <a:ext uri="{FF2B5EF4-FFF2-40B4-BE49-F238E27FC236}">
                <a16:creationId xmlns:a16="http://schemas.microsoft.com/office/drawing/2014/main" id="{E15E68D7-6385-158D-1357-A913D762657B}"/>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B2F5D95A-D073-2562-63AF-03973C51EF52}"/>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2/60</a:t>
            </a:r>
            <a:endParaRPr lang="en-US" sz="1400" b="1" dirty="0">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5EAEC-1AB2-D816-F78E-3F74E02E4B1F}"/>
              </a:ext>
            </a:extLst>
          </p:cNvPr>
          <p:cNvSpPr>
            <a:spLocks noGrp="1"/>
          </p:cNvSpPr>
          <p:nvPr>
            <p:ph type="title"/>
          </p:nvPr>
        </p:nvSpPr>
        <p:spPr>
          <a:xfrm>
            <a:off x="323912" y="729469"/>
            <a:ext cx="8496176" cy="504825"/>
          </a:xfrm>
        </p:spPr>
        <p:txBody>
          <a:bodyPr/>
          <a:lstStyle/>
          <a:p>
            <a:pPr algn="ctr"/>
            <a:r>
              <a:rPr lang="en-US"/>
              <a:t>Unscented Kalman Filter(UKF) and Extended Kalman Filter(EKF)</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FDFB5E4-1965-BB9E-CF6B-2FF6A511E731}"/>
                  </a:ext>
                </a:extLst>
              </p:cNvPr>
              <p:cNvSpPr>
                <a:spLocks noGrp="1"/>
              </p:cNvSpPr>
              <p:nvPr>
                <p:ph idx="1"/>
              </p:nvPr>
            </p:nvSpPr>
            <p:spPr>
              <a:xfrm>
                <a:off x="107504" y="1124744"/>
                <a:ext cx="8784976" cy="4742657"/>
              </a:xfrm>
            </p:spPr>
            <p:txBody>
              <a:bodyPr/>
              <a:lstStyle/>
              <a:p>
                <a:pPr algn="just">
                  <a:buFont typeface="Wingdings" panose="05000000000000000000" pitchFamily="2" charset="2"/>
                  <a:buChar char="q"/>
                </a:pPr>
                <a:r>
                  <a:rPr kumimoji="0" lang="en-US" altLang="en-US" sz="1100" b="0" i="0" u="none" strike="noStrike" cap="none" normalizeH="0" baseline="0">
                    <a:ln>
                      <a:noFill/>
                    </a:ln>
                    <a:solidFill>
                      <a:srgbClr val="212121"/>
                    </a:solidFill>
                    <a:effectLst/>
                    <a:latin typeface="+mj-lt"/>
                  </a:rPr>
                  <a:t>The </a:t>
                </a:r>
                <a:r>
                  <a:rPr lang="en-US" altLang="en-US" sz="1100" b="1">
                    <a:solidFill>
                      <a:srgbClr val="822433"/>
                    </a:solidFill>
                    <a:latin typeface="+mj-lt"/>
                  </a:rPr>
                  <a:t>EKF</a:t>
                </a:r>
                <a:r>
                  <a:rPr lang="en-US" altLang="en-US" sz="1100">
                    <a:solidFill>
                      <a:srgbClr val="212121"/>
                    </a:solidFill>
                    <a:latin typeface="+mj-lt"/>
                  </a:rPr>
                  <a:t> </a:t>
                </a:r>
                <a:r>
                  <a:rPr kumimoji="0" lang="en-US" altLang="en-US" sz="1100" b="0" i="0" u="none" strike="noStrike" cap="none" normalizeH="0" baseline="0">
                    <a:ln>
                      <a:noFill/>
                    </a:ln>
                    <a:solidFill>
                      <a:srgbClr val="212121"/>
                    </a:solidFill>
                    <a:effectLst/>
                    <a:latin typeface="+mj-lt"/>
                  </a:rPr>
                  <a:t>is modified version of classical Kalman filter to adapt to the nonlinear models. It works by linearizing the nonlinear system about the state estimate . In this filter the </a:t>
                </a:r>
                <a:r>
                  <a:rPr kumimoji="0" lang="en-US" altLang="en-US" sz="1100" b="0" u="none" strike="noStrike" cap="none" normalizeH="0" baseline="0">
                    <a:ln>
                      <a:noFill/>
                    </a:ln>
                    <a:solidFill>
                      <a:srgbClr val="212121"/>
                    </a:solidFill>
                    <a:effectLst/>
                    <a:latin typeface="+mj-lt"/>
                  </a:rPr>
                  <a:t>A</a:t>
                </a:r>
                <a:r>
                  <a:rPr kumimoji="0" lang="en-US" altLang="en-US" sz="1100" b="0" u="none" strike="noStrike" cap="none" normalizeH="0" baseline="-30000">
                    <a:ln>
                      <a:noFill/>
                    </a:ln>
                    <a:solidFill>
                      <a:srgbClr val="212121"/>
                    </a:solidFill>
                    <a:effectLst/>
                    <a:latin typeface="+mj-lt"/>
                  </a:rPr>
                  <a:t>k</a:t>
                </a:r>
                <a:r>
                  <a:rPr kumimoji="0" lang="en-US" altLang="en-US" sz="1100" b="0" i="0" u="none" strike="noStrike" cap="none" normalizeH="0" baseline="0">
                    <a:ln>
                      <a:noFill/>
                    </a:ln>
                    <a:solidFill>
                      <a:srgbClr val="212121"/>
                    </a:solidFill>
                    <a:effectLst/>
                    <a:latin typeface="+mj-lt"/>
                  </a:rPr>
                  <a:t> and </a:t>
                </a:r>
                <a:r>
                  <a:rPr kumimoji="0" lang="en-US" altLang="en-US" sz="1100" b="0" u="none" strike="noStrike" cap="none" normalizeH="0" baseline="0" err="1">
                    <a:ln>
                      <a:noFill/>
                    </a:ln>
                    <a:solidFill>
                      <a:srgbClr val="212121"/>
                    </a:solidFill>
                    <a:effectLst/>
                    <a:latin typeface="+mj-lt"/>
                  </a:rPr>
                  <a:t>H</a:t>
                </a:r>
                <a:r>
                  <a:rPr kumimoji="0" lang="en-US" altLang="en-US" sz="1100" b="0" u="none" strike="noStrike" cap="none" normalizeH="0" baseline="-30000" err="1">
                    <a:ln>
                      <a:noFill/>
                    </a:ln>
                    <a:solidFill>
                      <a:srgbClr val="212121"/>
                    </a:solidFill>
                    <a:effectLst/>
                    <a:latin typeface="+mj-lt"/>
                  </a:rPr>
                  <a:t>k</a:t>
                </a:r>
                <a:r>
                  <a:rPr kumimoji="0" lang="en-US" altLang="en-US" sz="1100" b="0" i="0" u="none" strike="noStrike" cap="none" normalizeH="0" baseline="0">
                    <a:ln>
                      <a:noFill/>
                    </a:ln>
                    <a:solidFill>
                      <a:srgbClr val="212121"/>
                    </a:solidFill>
                    <a:effectLst/>
                    <a:latin typeface="+mj-lt"/>
                  </a:rPr>
                  <a:t> matrices in the Kalman filter are replaced by the Jacobian matrices of </a:t>
                </a:r>
                <a14:m>
                  <m:oMath xmlns:m="http://schemas.openxmlformats.org/officeDocument/2006/math">
                    <m:r>
                      <a:rPr kumimoji="0" lang="en-US" altLang="en-US" sz="1100" b="0" i="1" u="none" strike="noStrike" cap="none" normalizeH="0" baseline="0" smtClean="0">
                        <a:ln>
                          <a:noFill/>
                        </a:ln>
                        <a:solidFill>
                          <a:srgbClr val="212121"/>
                        </a:solidFill>
                        <a:effectLst/>
                        <a:latin typeface="Cambria Math" panose="02040503050406030204" pitchFamily="18" charset="0"/>
                      </a:rPr>
                      <m:t>𝑓</m:t>
                    </m:r>
                    <m:r>
                      <a:rPr kumimoji="0" lang="en-US" altLang="en-US" sz="1100" b="0" i="1" u="none" strike="noStrike" cap="none" normalizeH="0" baseline="0" smtClean="0">
                        <a:ln>
                          <a:noFill/>
                        </a:ln>
                        <a:solidFill>
                          <a:srgbClr val="212121"/>
                        </a:solidFill>
                        <a:effectLst/>
                        <a:latin typeface="Cambria Math" panose="02040503050406030204" pitchFamily="18" charset="0"/>
                      </a:rPr>
                      <m:t>(</m:t>
                    </m:r>
                    <m:sSub>
                      <m:sSubPr>
                        <m:ctrlPr>
                          <a:rPr kumimoji="0" lang="en-US" altLang="en-US" sz="1100" b="0" i="1" u="none" strike="noStrike" cap="none" normalizeH="0" baseline="0" smtClean="0">
                            <a:ln>
                              <a:noFill/>
                            </a:ln>
                            <a:solidFill>
                              <a:srgbClr val="212121"/>
                            </a:solidFill>
                            <a:effectLst/>
                            <a:latin typeface="Cambria Math" panose="02040503050406030204" pitchFamily="18" charset="0"/>
                          </a:rPr>
                        </m:ctrlPr>
                      </m:sSubPr>
                      <m:e>
                        <m:r>
                          <a:rPr kumimoji="0" lang="en-US" altLang="en-US" sz="1100" b="0" i="1" u="none" strike="noStrike" cap="none" normalizeH="0" baseline="0" smtClean="0">
                            <a:ln>
                              <a:noFill/>
                            </a:ln>
                            <a:solidFill>
                              <a:srgbClr val="212121"/>
                            </a:solidFill>
                            <a:effectLst/>
                            <a:latin typeface="Cambria Math" panose="02040503050406030204" pitchFamily="18" charset="0"/>
                          </a:rPr>
                          <m:t>𝑥</m:t>
                        </m:r>
                      </m:e>
                      <m:sub>
                        <m:r>
                          <a:rPr kumimoji="0" lang="en-US" altLang="en-US" sz="1100" b="0" i="1" u="none" strike="noStrike" cap="none" normalizeH="0" baseline="0" smtClean="0">
                            <a:ln>
                              <a:noFill/>
                            </a:ln>
                            <a:solidFill>
                              <a:srgbClr val="212121"/>
                            </a:solidFill>
                            <a:effectLst/>
                            <a:latin typeface="Cambria Math" panose="02040503050406030204" pitchFamily="18" charset="0"/>
                          </a:rPr>
                          <m:t>𝑖</m:t>
                        </m:r>
                      </m:sub>
                    </m:sSub>
                    <m:r>
                      <a:rPr kumimoji="0" lang="en-US" altLang="en-US" sz="1100" b="0" i="1" u="none" strike="noStrike" cap="none" normalizeH="0" baseline="0" smtClean="0">
                        <a:ln>
                          <a:noFill/>
                        </a:ln>
                        <a:solidFill>
                          <a:srgbClr val="212121"/>
                        </a:solidFill>
                        <a:effectLst/>
                        <a:latin typeface="Cambria Math" panose="02040503050406030204" pitchFamily="18" charset="0"/>
                      </a:rPr>
                      <m:t>)</m:t>
                    </m:r>
                  </m:oMath>
                </a14:m>
                <a:r>
                  <a:rPr kumimoji="0" lang="en-US" altLang="en-US" sz="1100" b="0" i="0" u="none" strike="noStrike" cap="none" normalizeH="0" baseline="0">
                    <a:ln>
                      <a:noFill/>
                    </a:ln>
                    <a:solidFill>
                      <a:srgbClr val="212121"/>
                    </a:solidFill>
                    <a:effectLst/>
                    <a:latin typeface="+mj-lt"/>
                  </a:rPr>
                  <a:t>and </a:t>
                </a:r>
                <a14:m>
                  <m:oMath xmlns:m="http://schemas.openxmlformats.org/officeDocument/2006/math">
                    <m:r>
                      <a:rPr kumimoji="0" lang="en-US" altLang="en-US" sz="1100" b="0" i="1" u="none" strike="noStrike" cap="none" normalizeH="0" baseline="0" smtClean="0">
                        <a:ln>
                          <a:noFill/>
                        </a:ln>
                        <a:solidFill>
                          <a:srgbClr val="212121"/>
                        </a:solidFill>
                        <a:effectLst/>
                        <a:latin typeface="Cambria Math" panose="02040503050406030204" pitchFamily="18" charset="0"/>
                      </a:rPr>
                      <m:t>h</m:t>
                    </m:r>
                    <m:r>
                      <a:rPr kumimoji="0" lang="en-US" altLang="en-US" sz="1100" b="0" i="1" u="none" strike="noStrike" cap="none" normalizeH="0" baseline="0" smtClean="0">
                        <a:ln>
                          <a:noFill/>
                        </a:ln>
                        <a:solidFill>
                          <a:srgbClr val="212121"/>
                        </a:solidFill>
                        <a:effectLst/>
                        <a:latin typeface="Cambria Math" panose="02040503050406030204" pitchFamily="18" charset="0"/>
                      </a:rPr>
                      <m:t>(</m:t>
                    </m:r>
                    <m:sSub>
                      <m:sSubPr>
                        <m:ctrlPr>
                          <a:rPr kumimoji="0" lang="en-US" altLang="en-US" sz="1100" b="0" i="1" u="none" strike="noStrike" cap="none" normalizeH="0" baseline="0" smtClean="0">
                            <a:ln>
                              <a:noFill/>
                            </a:ln>
                            <a:solidFill>
                              <a:srgbClr val="212121"/>
                            </a:solidFill>
                            <a:effectLst/>
                            <a:latin typeface="Cambria Math" panose="02040503050406030204" pitchFamily="18" charset="0"/>
                          </a:rPr>
                        </m:ctrlPr>
                      </m:sSubPr>
                      <m:e>
                        <m:r>
                          <a:rPr kumimoji="0" lang="en-US" altLang="en-US" sz="1100" b="0" i="1" u="none" strike="noStrike" cap="none" normalizeH="0" baseline="0" smtClean="0">
                            <a:ln>
                              <a:noFill/>
                            </a:ln>
                            <a:solidFill>
                              <a:srgbClr val="212121"/>
                            </a:solidFill>
                            <a:effectLst/>
                            <a:latin typeface="Cambria Math" panose="02040503050406030204" pitchFamily="18" charset="0"/>
                          </a:rPr>
                          <m:t>𝑥</m:t>
                        </m:r>
                      </m:e>
                      <m:sub>
                        <m:r>
                          <a:rPr kumimoji="0" lang="en-US" altLang="en-US" sz="1100" b="0" i="1" u="none" strike="noStrike" cap="none" normalizeH="0" baseline="0" smtClean="0">
                            <a:ln>
                              <a:noFill/>
                            </a:ln>
                            <a:solidFill>
                              <a:srgbClr val="212121"/>
                            </a:solidFill>
                            <a:effectLst/>
                            <a:latin typeface="Cambria Math" panose="02040503050406030204" pitchFamily="18" charset="0"/>
                          </a:rPr>
                          <m:t>𝑖</m:t>
                        </m:r>
                      </m:sub>
                    </m:sSub>
                    <m:r>
                      <a:rPr kumimoji="0" lang="en-US" altLang="en-US" sz="1100" b="0" i="1" u="none" strike="noStrike" cap="none" normalizeH="0" baseline="0" smtClean="0">
                        <a:ln>
                          <a:noFill/>
                        </a:ln>
                        <a:solidFill>
                          <a:srgbClr val="212121"/>
                        </a:solidFill>
                        <a:effectLst/>
                        <a:latin typeface="Cambria Math" panose="02040503050406030204" pitchFamily="18" charset="0"/>
                      </a:rPr>
                      <m:t>)</m:t>
                    </m:r>
                  </m:oMath>
                </a14:m>
                <a:r>
                  <a:rPr kumimoji="0" lang="en-US" altLang="en-US" sz="1100" b="0" i="0" u="none" strike="noStrike" cap="none" normalizeH="0" baseline="0">
                    <a:ln>
                      <a:noFill/>
                    </a:ln>
                    <a:solidFill>
                      <a:schemeClr val="tx1"/>
                    </a:solidFill>
                    <a:effectLst/>
                    <a:latin typeface="+mj-lt"/>
                  </a:rPr>
                  <a:t>:</a:t>
                </a:r>
              </a:p>
              <a:p>
                <a:pPr marL="0" indent="0" algn="just">
                  <a:buNone/>
                </a:pPr>
                <a14:m>
                  <m:oMathPara xmlns:m="http://schemas.openxmlformats.org/officeDocument/2006/math">
                    <m:oMathParaPr>
                      <m:jc m:val="centerGroup"/>
                    </m:oMathParaPr>
                    <m:oMath xmlns:m="http://schemas.openxmlformats.org/officeDocument/2006/math">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rPr>
                            <m:t>𝐴</m:t>
                          </m:r>
                        </m:e>
                        <m:sub>
                          <m:r>
                            <a:rPr kumimoji="0" lang="en-US" altLang="en-US" sz="1200" b="0" i="1" u="none" strike="noStrike" cap="none" normalizeH="0" baseline="0" smtClean="0">
                              <a:ln>
                                <a:noFill/>
                              </a:ln>
                              <a:solidFill>
                                <a:srgbClr val="000000"/>
                              </a:solidFill>
                              <a:effectLst/>
                              <a:latin typeface="Cambria Math" panose="02040503050406030204" pitchFamily="18" charset="0"/>
                            </a:rPr>
                            <m:t>𝑘</m:t>
                          </m:r>
                        </m:sub>
                      </m:sSub>
                      <m:r>
                        <a:rPr kumimoji="0" lang="en-US" altLang="en-US" sz="1200" b="0" i="1" u="none" strike="noStrike" cap="none" normalizeH="0" baseline="0" smtClean="0">
                          <a:ln>
                            <a:noFill/>
                          </a:ln>
                          <a:solidFill>
                            <a:srgbClr val="000000"/>
                          </a:solidFill>
                          <a:effectLst/>
                          <a:latin typeface="Cambria Math" panose="02040503050406030204" pitchFamily="18" charset="0"/>
                        </a:rPr>
                        <m:t>=</m:t>
                      </m:r>
                      <m:f>
                        <m:fPr>
                          <m:ctrlPr>
                            <a:rPr kumimoji="0" lang="en-US" altLang="en-US" sz="1200" b="0" i="1" u="none" strike="noStrike" cap="none" normalizeH="0" baseline="0" smtClean="0">
                              <a:ln>
                                <a:noFill/>
                              </a:ln>
                              <a:solidFill>
                                <a:srgbClr val="000000"/>
                              </a:solidFill>
                              <a:effectLst/>
                              <a:latin typeface="Cambria Math" panose="02040503050406030204" pitchFamily="18" charset="0"/>
                            </a:rPr>
                          </m:ctrlPr>
                        </m:fPr>
                        <m:num>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𝑓</m:t>
                          </m:r>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m:t>
                          </m:r>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𝑥</m:t>
                              </m:r>
                            </m:e>
                            <m:sub>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𝑘</m:t>
                              </m:r>
                            </m:sub>
                          </m:sSub>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m:t>
                          </m:r>
                        </m:num>
                        <m:den>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m:t>
                          </m:r>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𝑥</m:t>
                              </m:r>
                            </m:e>
                            <m:sub>
                              <m:r>
                                <a:rPr kumimoji="0" lang="en-US" altLang="en-US" sz="1200" b="0" i="1" u="none" strike="noStrike" cap="none" normalizeH="0" baseline="0" smtClean="0">
                                  <a:ln>
                                    <a:noFill/>
                                  </a:ln>
                                  <a:solidFill>
                                    <a:srgbClr val="000000"/>
                                  </a:solidFill>
                                  <a:effectLst/>
                                  <a:latin typeface="Cambria Math" panose="02040503050406030204" pitchFamily="18" charset="0"/>
                                  <a:ea typeface="Cambria Math" panose="02040503050406030204" pitchFamily="18" charset="0"/>
                                </a:rPr>
                                <m:t>𝑘</m:t>
                              </m:r>
                            </m:sub>
                          </m:sSub>
                        </m:den>
                      </m:f>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𝑥</m:t>
                          </m:r>
                        </m:e>
                        <m:sub>
                          <m:r>
                            <a:rPr kumimoji="0" lang="en-US" altLang="en-US" sz="1200" b="0" i="1" u="none" strike="noStrike" cap="none" normalizeH="0" baseline="0" smtClean="0">
                              <a:ln>
                                <a:noFill/>
                              </a:ln>
                              <a:solidFill>
                                <a:srgbClr val="000000"/>
                              </a:solidFill>
                              <a:effectLst/>
                              <a:latin typeface="Cambria Math" panose="02040503050406030204" pitchFamily="18" charset="0"/>
                            </a:rPr>
                            <m:t>𝑘</m:t>
                          </m:r>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𝑘</m:t>
                          </m:r>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1</m:t>
                          </m:r>
                        </m:sub>
                      </m:sSub>
                      <m:r>
                        <a:rPr kumimoji="0" lang="en-US" altLang="en-US" sz="1200" b="0" i="1" u="none" strike="noStrike" cap="none" normalizeH="0" baseline="0" smtClean="0">
                          <a:ln>
                            <a:noFill/>
                          </a:ln>
                          <a:solidFill>
                            <a:srgbClr val="000000"/>
                          </a:solidFill>
                          <a:effectLst/>
                          <a:latin typeface="Cambria Math" panose="02040503050406030204" pitchFamily="18" charset="0"/>
                        </a:rPr>
                        <m:t> ,  </m:t>
                      </m:r>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rPr>
                            <m:t>𝐻</m:t>
                          </m:r>
                        </m:e>
                        <m:sub>
                          <m:r>
                            <a:rPr kumimoji="0" lang="en-US" altLang="en-US" sz="1200" b="0" i="1" u="none" strike="noStrike" cap="none" normalizeH="0" baseline="0" smtClean="0">
                              <a:ln>
                                <a:noFill/>
                              </a:ln>
                              <a:solidFill>
                                <a:srgbClr val="000000"/>
                              </a:solidFill>
                              <a:effectLst/>
                              <a:latin typeface="Cambria Math" panose="02040503050406030204" pitchFamily="18" charset="0"/>
                            </a:rPr>
                            <m:t>𝑘</m:t>
                          </m:r>
                        </m:sub>
                      </m:sSub>
                      <m:r>
                        <a:rPr kumimoji="0" lang="en-US" altLang="en-US" sz="1200" b="0" i="1" u="none" strike="noStrike" cap="none" normalizeH="0" baseline="0" smtClean="0">
                          <a:ln>
                            <a:noFill/>
                          </a:ln>
                          <a:solidFill>
                            <a:srgbClr val="000000"/>
                          </a:solidFill>
                          <a:effectLst/>
                          <a:latin typeface="Cambria Math" panose="02040503050406030204" pitchFamily="18" charset="0"/>
                        </a:rPr>
                        <m:t>=</m:t>
                      </m:r>
                      <m:f>
                        <m:fPr>
                          <m:ctrlPr>
                            <a:rPr lang="en-US" altLang="en-US" sz="1200" i="1">
                              <a:solidFill>
                                <a:srgbClr val="000000"/>
                              </a:solidFill>
                              <a:latin typeface="Cambria Math" panose="02040503050406030204" pitchFamily="18" charset="0"/>
                            </a:rPr>
                          </m:ctrlPr>
                        </m:fPr>
                        <m:num>
                          <m:r>
                            <a:rPr lang="en-US" altLang="en-US" sz="1200" i="1">
                              <a:solidFill>
                                <a:srgbClr val="000000"/>
                              </a:solidFill>
                              <a:latin typeface="Cambria Math" panose="02040503050406030204" pitchFamily="18" charset="0"/>
                              <a:ea typeface="Cambria Math" panose="02040503050406030204" pitchFamily="18" charset="0"/>
                            </a:rPr>
                            <m:t>𝜕</m:t>
                          </m:r>
                          <m:r>
                            <a:rPr lang="en-US" altLang="en-US" sz="1200" b="0" i="1" smtClean="0">
                              <a:solidFill>
                                <a:srgbClr val="000000"/>
                              </a:solidFill>
                              <a:latin typeface="Cambria Math" panose="02040503050406030204" pitchFamily="18" charset="0"/>
                              <a:ea typeface="Cambria Math" panose="02040503050406030204" pitchFamily="18" charset="0"/>
                            </a:rPr>
                            <m:t>h</m:t>
                          </m:r>
                          <m:r>
                            <a:rPr lang="en-US" altLang="en-US" sz="1200" i="1">
                              <a:solidFill>
                                <a:srgbClr val="000000"/>
                              </a:solidFill>
                              <a:latin typeface="Cambria Math" panose="02040503050406030204" pitchFamily="18" charset="0"/>
                              <a:ea typeface="Cambria Math" panose="02040503050406030204" pitchFamily="18" charset="0"/>
                            </a:rPr>
                            <m:t>(</m:t>
                          </m:r>
                          <m:sSub>
                            <m:sSubPr>
                              <m:ctrlPr>
                                <a:rPr lang="en-US" altLang="en-US" sz="1200" i="1">
                                  <a:solidFill>
                                    <a:srgbClr val="000000"/>
                                  </a:solidFill>
                                  <a:latin typeface="Cambria Math" panose="02040503050406030204" pitchFamily="18" charset="0"/>
                                  <a:ea typeface="Cambria Math" panose="02040503050406030204" pitchFamily="18" charset="0"/>
                                </a:rPr>
                              </m:ctrlPr>
                            </m:sSubPr>
                            <m:e>
                              <m:r>
                                <a:rPr lang="en-US" altLang="en-US" sz="1200" i="1">
                                  <a:solidFill>
                                    <a:srgbClr val="000000"/>
                                  </a:solidFill>
                                  <a:latin typeface="Cambria Math" panose="02040503050406030204" pitchFamily="18" charset="0"/>
                                  <a:ea typeface="Cambria Math" panose="02040503050406030204" pitchFamily="18" charset="0"/>
                                </a:rPr>
                                <m:t>𝑥</m:t>
                              </m:r>
                            </m:e>
                            <m:sub>
                              <m:r>
                                <a:rPr lang="en-US" altLang="en-US" sz="1200" i="1">
                                  <a:solidFill>
                                    <a:srgbClr val="000000"/>
                                  </a:solidFill>
                                  <a:latin typeface="Cambria Math" panose="02040503050406030204" pitchFamily="18" charset="0"/>
                                  <a:ea typeface="Cambria Math" panose="02040503050406030204" pitchFamily="18" charset="0"/>
                                </a:rPr>
                                <m:t>𝑘</m:t>
                              </m:r>
                            </m:sub>
                          </m:sSub>
                          <m:r>
                            <a:rPr lang="en-US" altLang="en-US" sz="1200" i="1">
                              <a:solidFill>
                                <a:srgbClr val="000000"/>
                              </a:solidFill>
                              <a:latin typeface="Cambria Math" panose="02040503050406030204" pitchFamily="18" charset="0"/>
                              <a:ea typeface="Cambria Math" panose="02040503050406030204" pitchFamily="18" charset="0"/>
                            </a:rPr>
                            <m:t>)</m:t>
                          </m:r>
                        </m:num>
                        <m:den>
                          <m:r>
                            <a:rPr lang="en-US" altLang="en-US" sz="1200" i="1">
                              <a:solidFill>
                                <a:srgbClr val="000000"/>
                              </a:solidFill>
                              <a:latin typeface="Cambria Math" panose="02040503050406030204" pitchFamily="18" charset="0"/>
                              <a:ea typeface="Cambria Math" panose="02040503050406030204" pitchFamily="18" charset="0"/>
                            </a:rPr>
                            <m:t>𝜕</m:t>
                          </m:r>
                          <m:sSub>
                            <m:sSubPr>
                              <m:ctrlPr>
                                <a:rPr lang="en-US" altLang="en-US" sz="1200" i="1">
                                  <a:solidFill>
                                    <a:srgbClr val="000000"/>
                                  </a:solidFill>
                                  <a:latin typeface="Cambria Math" panose="02040503050406030204" pitchFamily="18" charset="0"/>
                                  <a:ea typeface="Cambria Math" panose="02040503050406030204" pitchFamily="18" charset="0"/>
                                </a:rPr>
                              </m:ctrlPr>
                            </m:sSubPr>
                            <m:e>
                              <m:r>
                                <a:rPr lang="en-US" altLang="en-US" sz="1200" i="1">
                                  <a:solidFill>
                                    <a:srgbClr val="000000"/>
                                  </a:solidFill>
                                  <a:latin typeface="Cambria Math" panose="02040503050406030204" pitchFamily="18" charset="0"/>
                                  <a:ea typeface="Cambria Math" panose="02040503050406030204" pitchFamily="18" charset="0"/>
                                </a:rPr>
                                <m:t>𝑥</m:t>
                              </m:r>
                            </m:e>
                            <m:sub>
                              <m:r>
                                <a:rPr lang="en-US" altLang="en-US" sz="1200" i="1">
                                  <a:solidFill>
                                    <a:srgbClr val="000000"/>
                                  </a:solidFill>
                                  <a:latin typeface="Cambria Math" panose="02040503050406030204" pitchFamily="18" charset="0"/>
                                  <a:ea typeface="Cambria Math" panose="02040503050406030204" pitchFamily="18" charset="0"/>
                                </a:rPr>
                                <m:t>𝑘</m:t>
                              </m:r>
                            </m:sub>
                          </m:sSub>
                        </m:den>
                      </m:f>
                      <m:sSub>
                        <m:sSubPr>
                          <m:ctrlPr>
                            <a:rPr kumimoji="0" lang="en-US" altLang="en-US" sz="1200" b="0" i="1" u="none" strike="noStrike" cap="none" normalizeH="0" baseline="0" smtClean="0">
                              <a:ln>
                                <a:noFill/>
                              </a:ln>
                              <a:solidFill>
                                <a:srgbClr val="000000"/>
                              </a:solidFill>
                              <a:effectLst/>
                              <a:latin typeface="Cambria Math" panose="02040503050406030204" pitchFamily="18" charset="0"/>
                            </a:rPr>
                          </m:ctrlPr>
                        </m:sSubPr>
                        <m:e>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𝑥</m:t>
                          </m:r>
                        </m:e>
                        <m:sub>
                          <m:r>
                            <a:rPr kumimoji="0" lang="en-US" altLang="en-US" sz="1200" b="0" i="1" u="none" strike="noStrike" cap="none" normalizeH="0" baseline="0" smtClean="0">
                              <a:ln>
                                <a:noFill/>
                              </a:ln>
                              <a:solidFill>
                                <a:srgbClr val="000000"/>
                              </a:solidFill>
                              <a:effectLst/>
                              <a:latin typeface="Cambria Math" panose="02040503050406030204" pitchFamily="18" charset="0"/>
                            </a:rPr>
                            <m:t>𝑘</m:t>
                          </m:r>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𝑘</m:t>
                          </m:r>
                          <m:r>
                            <a:rPr kumimoji="0" lang="en-US" altLang="en-US" sz="1200" b="0" i="1" u="none" strike="noStrike" cap="none" normalizeH="0" baseline="0" smtClean="0">
                              <a:ln>
                                <a:noFill/>
                              </a:ln>
                              <a:solidFill>
                                <a:srgbClr val="000000"/>
                              </a:solidFill>
                              <a:effectLst/>
                              <a:latin typeface="Cambria Math" panose="02040503050406030204" pitchFamily="18" charset="0"/>
                            </a:rPr>
                            <m:t>−</m:t>
                          </m:r>
                          <m:r>
                            <a:rPr kumimoji="0" lang="en-US" altLang="en-US" sz="1200" b="0" i="1" u="none" strike="noStrike" cap="none" normalizeH="0" baseline="0" smtClean="0">
                              <a:ln>
                                <a:noFill/>
                              </a:ln>
                              <a:solidFill>
                                <a:srgbClr val="000000"/>
                              </a:solidFill>
                              <a:effectLst/>
                              <a:latin typeface="Cambria Math" panose="02040503050406030204" pitchFamily="18" charset="0"/>
                            </a:rPr>
                            <m:t>1</m:t>
                          </m:r>
                        </m:sub>
                      </m:sSub>
                    </m:oMath>
                  </m:oMathPara>
                </a14:m>
                <a:endParaRPr kumimoji="0" lang="en-US" altLang="en-US" sz="1200" b="0" i="0" strike="noStrike" cap="none" normalizeH="0" baseline="0">
                  <a:ln>
                    <a:noFill/>
                  </a:ln>
                  <a:effectLst/>
                  <a:latin typeface="+mj-lt"/>
                </a:endParaRPr>
              </a:p>
              <a:p>
                <a:pPr algn="just">
                  <a:buFont typeface="Wingdings" panose="05000000000000000000" pitchFamily="2" charset="2"/>
                  <a:buChar char="ü"/>
                </a:pPr>
                <a:r>
                  <a:rPr kumimoji="0" lang="en-US" altLang="en-US" sz="1100" b="0" i="0" strike="noStrike" cap="none" normalizeH="0" baseline="0">
                    <a:ln>
                      <a:noFill/>
                    </a:ln>
                    <a:effectLst/>
                    <a:latin typeface="+mj-lt"/>
                  </a:rPr>
                  <a:t>The </a:t>
                </a:r>
                <a:r>
                  <a:rPr lang="en-US" altLang="en-US" sz="1100" b="1">
                    <a:solidFill>
                      <a:srgbClr val="822433"/>
                    </a:solidFill>
                    <a:latin typeface="+mj-lt"/>
                  </a:rPr>
                  <a:t>UKF </a:t>
                </a:r>
                <a:r>
                  <a:rPr kumimoji="0" lang="en-US" altLang="en-US" sz="1100" b="0" i="0" strike="noStrike" cap="none" normalizeH="0" baseline="0">
                    <a:ln>
                      <a:noFill/>
                    </a:ln>
                    <a:effectLst/>
                    <a:latin typeface="+mj-lt"/>
                  </a:rPr>
                  <a:t>filter uses an unscented transformation (UT) to approximately propagate the covariance distribution for a nonlinear model. The UT approach samples the covariance Gaussian distribution at the current time, propagates the sample points (called sigma points) using the nonlinear model, and approximates the resulting covariance distribution assumed to be Gaussian by evaluating these propagated sigma points.  </a:t>
                </a:r>
              </a:p>
              <a:p>
                <a:pPr algn="just">
                  <a:buFont typeface="Wingdings" panose="05000000000000000000" pitchFamily="2" charset="2"/>
                  <a:buChar char="ü"/>
                </a:pPr>
                <a:r>
                  <a:rPr lang="en-US" sz="1100" b="0">
                    <a:solidFill>
                      <a:srgbClr val="212121"/>
                    </a:solidFill>
                    <a:effectLst/>
                    <a:latin typeface="+mn-lt"/>
                  </a:rPr>
                  <a:t>The UT approach results in more accurate propagation of covariance and leads to more accurate state estimation, especially for highly nonlinear systems. UKF does not require the derivation and calculation of Jacobian matrices. However, UKF requires the propagation of 2n+1 sigma points through the nonlinear model, where n is the dimension of the estimated state. This can be computationally expensive for high dimensional systems.</a:t>
                </a:r>
                <a:endParaRPr kumimoji="0" lang="en-US" altLang="en-US" sz="1100" b="0" strike="noStrike" cap="none" normalizeH="0" baseline="0">
                  <a:ln>
                    <a:noFill/>
                  </a:ln>
                  <a:effectLst/>
                  <a:latin typeface="+mn-lt"/>
                </a:endParaRPr>
              </a:p>
              <a:p>
                <a:endParaRPr lang="en-US"/>
              </a:p>
            </p:txBody>
          </p:sp>
        </mc:Choice>
        <mc:Fallback xmlns="">
          <p:sp>
            <p:nvSpPr>
              <p:cNvPr id="3" name="Content Placeholder 2">
                <a:extLst>
                  <a:ext uri="{FF2B5EF4-FFF2-40B4-BE49-F238E27FC236}">
                    <a16:creationId xmlns:a16="http://schemas.microsoft.com/office/drawing/2014/main" id="{FFDFB5E4-1965-BB9E-CF6B-2FF6A511E731}"/>
                  </a:ext>
                </a:extLst>
              </p:cNvPr>
              <p:cNvSpPr>
                <a:spLocks noGrp="1" noRot="1" noChangeAspect="1" noMove="1" noResize="1" noEditPoints="1" noAdjustHandles="1" noChangeArrowheads="1" noChangeShapeType="1" noTextEdit="1"/>
              </p:cNvSpPr>
              <p:nvPr>
                <p:ph idx="1"/>
              </p:nvPr>
            </p:nvSpPr>
            <p:spPr>
              <a:xfrm>
                <a:off x="107504" y="1124744"/>
                <a:ext cx="8784976" cy="4742657"/>
              </a:xfrm>
              <a:blipFill>
                <a:blip r:embed="rId3"/>
                <a:stretch>
                  <a:fillRect t="-129"/>
                </a:stretch>
              </a:blipFill>
            </p:spPr>
            <p:txBody>
              <a:bodyPr/>
              <a:lstStyle/>
              <a:p>
                <a:r>
                  <a:rPr lang="en-US">
                    <a:noFill/>
                  </a:rPr>
                  <a:t> </a:t>
                </a:r>
              </a:p>
            </p:txBody>
          </p:sp>
        </mc:Fallback>
      </mc:AlternateContent>
      <p:pic>
        <p:nvPicPr>
          <p:cNvPr id="7" name="Picture 4" descr="Introduction to Estimation Filters - MATLAB &amp; Simulink - MathWorks Italia">
            <a:extLst>
              <a:ext uri="{FF2B5EF4-FFF2-40B4-BE49-F238E27FC236}">
                <a16:creationId xmlns:a16="http://schemas.microsoft.com/office/drawing/2014/main" id="{C6532482-DA42-D191-4F92-6FDD9430FC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3212976"/>
            <a:ext cx="5233046" cy="278634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4">
            <a:extLst>
              <a:ext uri="{FF2B5EF4-FFF2-40B4-BE49-F238E27FC236}">
                <a16:creationId xmlns:a16="http://schemas.microsoft.com/office/drawing/2014/main" id="{90B94F8D-1AF6-6F1C-9F11-FE348EDC14D2}"/>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10CF04EB-2FE6-00A9-25FF-2C13358BF8B7}"/>
              </a:ext>
            </a:extLst>
          </p:cNvPr>
          <p:cNvSpPr txBox="1"/>
          <p:nvPr/>
        </p:nvSpPr>
        <p:spPr>
          <a:xfrm>
            <a:off x="8282295" y="6159708"/>
            <a:ext cx="70930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30/60</a:t>
            </a:r>
            <a:endParaRPr lang="en-US" sz="1400" b="1" dirty="0">
              <a:cs typeface="Arial"/>
            </a:endParaRPr>
          </a:p>
        </p:txBody>
      </p:sp>
    </p:spTree>
    <p:extLst>
      <p:ext uri="{BB962C8B-B14F-4D97-AF65-F5344CB8AC3E}">
        <p14:creationId xmlns:p14="http://schemas.microsoft.com/office/powerpoint/2010/main" val="649413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AF0ACE-BB03-F58D-D063-7D1AD291DB2C}"/>
              </a:ext>
            </a:extLst>
          </p:cNvPr>
          <p:cNvSpPr>
            <a:spLocks noGrp="1"/>
          </p:cNvSpPr>
          <p:nvPr>
            <p:ph type="title"/>
          </p:nvPr>
        </p:nvSpPr>
        <p:spPr>
          <a:xfrm>
            <a:off x="2771800" y="343297"/>
            <a:ext cx="7415659" cy="504825"/>
          </a:xfrm>
        </p:spPr>
        <p:txBody>
          <a:bodyPr wrap="square" anchor="t">
            <a:normAutofit/>
          </a:bodyPr>
          <a:lstStyle/>
          <a:p>
            <a:pPr algn="ctr"/>
            <a:r>
              <a:rPr lang="en-US"/>
              <a:t>Extended Kalman Filter</a:t>
            </a:r>
          </a:p>
        </p:txBody>
      </p:sp>
      <p:sp>
        <p:nvSpPr>
          <p:cNvPr id="3" name="Content Placeholder 2">
            <a:extLst>
              <a:ext uri="{FF2B5EF4-FFF2-40B4-BE49-F238E27FC236}">
                <a16:creationId xmlns:a16="http://schemas.microsoft.com/office/drawing/2014/main" id="{4C19ACB1-930C-10F6-8C9E-8C8FD289E896}"/>
              </a:ext>
            </a:extLst>
          </p:cNvPr>
          <p:cNvSpPr>
            <a:spLocks noGrp="1"/>
          </p:cNvSpPr>
          <p:nvPr>
            <p:ph type="body" sz="half" idx="1"/>
          </p:nvPr>
        </p:nvSpPr>
        <p:spPr>
          <a:xfrm>
            <a:off x="127821" y="848122"/>
            <a:ext cx="8836667" cy="5019278"/>
          </a:xfrm>
        </p:spPr>
        <p:txBody>
          <a:bodyPr wrap="square" anchor="t">
            <a:normAutofit/>
          </a:bodyPr>
          <a:lstStyle/>
          <a:p>
            <a:pPr algn="just">
              <a:lnSpc>
                <a:spcPct val="90000"/>
              </a:lnSpc>
              <a:buFont typeface="Wingdings" panose="05000000000000000000" pitchFamily="2" charset="2"/>
              <a:buChar char="q"/>
            </a:pPr>
            <a:r>
              <a:rPr lang="en-US" sz="1400" i="0">
                <a:effectLst/>
                <a:latin typeface="+mj-lt"/>
              </a:rPr>
              <a:t>The extended Kalman filter (EKF) is the nonlinear  version of the Kalman filter which linearizes about an estimate of the current mean and </a:t>
            </a:r>
            <a:r>
              <a:rPr lang="en-US" sz="1400" i="0" strike="noStrike">
                <a:effectLst/>
                <a:latin typeface="+mj-lt"/>
              </a:rPr>
              <a:t>covariance.</a:t>
            </a:r>
          </a:p>
          <a:p>
            <a:pPr marL="0" indent="0" algn="just">
              <a:lnSpc>
                <a:spcPct val="90000"/>
              </a:lnSpc>
              <a:buNone/>
            </a:pPr>
            <a:endParaRPr lang="en-US" sz="1400" i="0" strike="noStrike">
              <a:effectLst/>
              <a:latin typeface="+mj-lt"/>
            </a:endParaRPr>
          </a:p>
        </p:txBody>
      </p:sp>
      <p:pic>
        <p:nvPicPr>
          <p:cNvPr id="7" name="Picture 6">
            <a:extLst>
              <a:ext uri="{FF2B5EF4-FFF2-40B4-BE49-F238E27FC236}">
                <a16:creationId xmlns:a16="http://schemas.microsoft.com/office/drawing/2014/main" id="{BEB4F5E6-BD63-5EBF-F68B-F88BEC3D82CF}"/>
              </a:ext>
            </a:extLst>
          </p:cNvPr>
          <p:cNvPicPr>
            <a:picLocks noChangeAspect="1"/>
          </p:cNvPicPr>
          <p:nvPr/>
        </p:nvPicPr>
        <p:blipFill>
          <a:blip r:embed="rId2"/>
          <a:stretch>
            <a:fillRect/>
          </a:stretch>
        </p:blipFill>
        <p:spPr>
          <a:xfrm>
            <a:off x="539551" y="1352946"/>
            <a:ext cx="7648063" cy="3612939"/>
          </a:xfrm>
          <a:prstGeom prst="rect">
            <a:avLst/>
          </a:prstGeom>
        </p:spPr>
      </p:pic>
      <p:sp>
        <p:nvSpPr>
          <p:cNvPr id="8" name="Rectangle 7">
            <a:extLst>
              <a:ext uri="{FF2B5EF4-FFF2-40B4-BE49-F238E27FC236}">
                <a16:creationId xmlns:a16="http://schemas.microsoft.com/office/drawing/2014/main" id="{7392AEB3-4FA3-D13A-3A0D-E4F2137C157D}"/>
              </a:ext>
            </a:extLst>
          </p:cNvPr>
          <p:cNvSpPr/>
          <p:nvPr/>
        </p:nvSpPr>
        <p:spPr bwMode="auto">
          <a:xfrm>
            <a:off x="370074" y="5108364"/>
            <a:ext cx="8352160" cy="901514"/>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indent="0" algn="just">
              <a:buNone/>
            </a:pPr>
            <a:r>
              <a:rPr lang="en-US" sz="1400">
                <a:solidFill>
                  <a:srgbClr val="000000"/>
                </a:solidFill>
                <a:latin typeface="+mj-lt"/>
              </a:rPr>
              <a:t>EKF is based on linearization and because our </a:t>
            </a:r>
            <a:r>
              <a:rPr lang="en-US" sz="1400" err="1">
                <a:solidFill>
                  <a:srgbClr val="000000"/>
                </a:solidFill>
                <a:latin typeface="+mj-lt"/>
              </a:rPr>
              <a:t>tricopter</a:t>
            </a:r>
            <a:r>
              <a:rPr lang="en-US" sz="1400">
                <a:solidFill>
                  <a:srgbClr val="000000"/>
                </a:solidFill>
                <a:latin typeface="+mj-lt"/>
              </a:rPr>
              <a:t> and quadcopter model is highly nonlinear there is no guarantee that it works very well(</a:t>
            </a:r>
            <a:r>
              <a:rPr lang="en-US" sz="1400" i="0">
                <a:solidFill>
                  <a:srgbClr val="212121"/>
                </a:solidFill>
                <a:effectLst/>
                <a:latin typeface="+mj-lt"/>
              </a:rPr>
              <a:t>renders large errors when the system is highly nonlinear because it </a:t>
            </a:r>
            <a:r>
              <a:rPr lang="en-US" sz="1400" b="0" i="0">
                <a:solidFill>
                  <a:srgbClr val="212121"/>
                </a:solidFill>
                <a:effectLst/>
                <a:latin typeface="+mj-lt"/>
              </a:rPr>
              <a:t>neglects higher order terms</a:t>
            </a:r>
            <a:r>
              <a:rPr lang="en-US" sz="1400">
                <a:solidFill>
                  <a:srgbClr val="000000"/>
                </a:solidFill>
                <a:latin typeface="+mj-lt"/>
              </a:rPr>
              <a:t>) so we also implement Unscented Kalman filter and compare the results.</a:t>
            </a:r>
          </a:p>
        </p:txBody>
      </p:sp>
      <p:sp>
        <p:nvSpPr>
          <p:cNvPr id="9" name="TextBox 4">
            <a:extLst>
              <a:ext uri="{FF2B5EF4-FFF2-40B4-BE49-F238E27FC236}">
                <a16:creationId xmlns:a16="http://schemas.microsoft.com/office/drawing/2014/main" id="{0D79C360-FB78-CA9A-7474-22C2AE0D81E1}"/>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C3F7B3BE-BF25-236B-5953-A7E33E663809}"/>
              </a:ext>
            </a:extLst>
          </p:cNvPr>
          <p:cNvSpPr txBox="1"/>
          <p:nvPr/>
        </p:nvSpPr>
        <p:spPr>
          <a:xfrm>
            <a:off x="8282295" y="6213587"/>
            <a:ext cx="686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31/60</a:t>
            </a:r>
            <a:endParaRPr lang="en-US" sz="1400" b="1" dirty="0">
              <a:cs typeface="Arial"/>
            </a:endParaRPr>
          </a:p>
        </p:txBody>
      </p:sp>
    </p:spTree>
    <p:extLst>
      <p:ext uri="{BB962C8B-B14F-4D97-AF65-F5344CB8AC3E}">
        <p14:creationId xmlns:p14="http://schemas.microsoft.com/office/powerpoint/2010/main" val="29620215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5486-9901-6796-1DA8-171930120ACF}"/>
              </a:ext>
            </a:extLst>
          </p:cNvPr>
          <p:cNvSpPr>
            <a:spLocks noGrp="1"/>
          </p:cNvSpPr>
          <p:nvPr>
            <p:ph type="title"/>
          </p:nvPr>
        </p:nvSpPr>
        <p:spPr>
          <a:xfrm>
            <a:off x="3347864" y="317862"/>
            <a:ext cx="3169096" cy="504825"/>
          </a:xfrm>
        </p:spPr>
        <p:txBody>
          <a:bodyPr wrap="square" anchor="t">
            <a:normAutofit fontScale="90000"/>
          </a:bodyPr>
          <a:lstStyle/>
          <a:p>
            <a:r>
              <a:rPr lang="en-US"/>
              <a:t>Unscented Kalman filter</a:t>
            </a:r>
          </a:p>
        </p:txBody>
      </p:sp>
      <p:sp>
        <p:nvSpPr>
          <p:cNvPr id="3" name="Content Placeholder 2">
            <a:extLst>
              <a:ext uri="{FF2B5EF4-FFF2-40B4-BE49-F238E27FC236}">
                <a16:creationId xmlns:a16="http://schemas.microsoft.com/office/drawing/2014/main" id="{F8BAD9DF-5071-DA73-0C4F-EE5854F1A1D6}"/>
              </a:ext>
            </a:extLst>
          </p:cNvPr>
          <p:cNvSpPr>
            <a:spLocks noGrp="1"/>
          </p:cNvSpPr>
          <p:nvPr>
            <p:ph sz="half" idx="1"/>
          </p:nvPr>
        </p:nvSpPr>
        <p:spPr>
          <a:xfrm>
            <a:off x="179512" y="1268760"/>
            <a:ext cx="3549939" cy="2520280"/>
          </a:xfrm>
        </p:spPr>
        <p:txBody>
          <a:bodyPr wrap="square" anchor="t">
            <a:normAutofit/>
          </a:bodyPr>
          <a:lstStyle/>
          <a:p>
            <a:pPr marL="0" indent="0" algn="just">
              <a:lnSpc>
                <a:spcPct val="90000"/>
              </a:lnSpc>
              <a:buNone/>
            </a:pPr>
            <a:r>
              <a:rPr lang="en-US" sz="1600" dirty="0"/>
              <a:t>The basic concept behind the unscented Kalman filter is it is easier to approximate a Gaussian distribution than it is to approximate an arbitrary nonlinear function. Instead of linearizing using Jacobian matrices as in the EKF and achieving first-order accuracy, the UKF uses a deterministic sampling approach to capture the mean and covariance estimates with a minimal set of sample points.</a:t>
            </a:r>
          </a:p>
          <a:p>
            <a:pPr marL="0" indent="0" algn="just">
              <a:lnSpc>
                <a:spcPct val="90000"/>
              </a:lnSpc>
              <a:buNone/>
            </a:pPr>
            <a:endParaRPr lang="en-US" sz="1600" dirty="0"/>
          </a:p>
          <a:p>
            <a:pPr algn="just">
              <a:lnSpc>
                <a:spcPct val="90000"/>
              </a:lnSpc>
            </a:pPr>
            <a:endParaRPr lang="en-US" sz="2000" dirty="0"/>
          </a:p>
        </p:txBody>
      </p:sp>
      <p:pic>
        <p:nvPicPr>
          <p:cNvPr id="5" name="Picture 4">
            <a:extLst>
              <a:ext uri="{FF2B5EF4-FFF2-40B4-BE49-F238E27FC236}">
                <a16:creationId xmlns:a16="http://schemas.microsoft.com/office/drawing/2014/main" id="{EC35AF2B-16B0-9B65-589A-42F79AF5C6D7}"/>
              </a:ext>
            </a:extLst>
          </p:cNvPr>
          <p:cNvPicPr>
            <a:picLocks noChangeAspect="1"/>
          </p:cNvPicPr>
          <p:nvPr/>
        </p:nvPicPr>
        <p:blipFill>
          <a:blip r:embed="rId2"/>
          <a:stretch>
            <a:fillRect/>
          </a:stretch>
        </p:blipFill>
        <p:spPr>
          <a:xfrm>
            <a:off x="4521539" y="765334"/>
            <a:ext cx="3645995" cy="5322620"/>
          </a:xfrm>
          <a:prstGeom prst="rect">
            <a:avLst/>
          </a:prstGeom>
          <a:noFill/>
        </p:spPr>
      </p:pic>
      <p:sp>
        <p:nvSpPr>
          <p:cNvPr id="6" name="TextBox 4">
            <a:extLst>
              <a:ext uri="{FF2B5EF4-FFF2-40B4-BE49-F238E27FC236}">
                <a16:creationId xmlns:a16="http://schemas.microsoft.com/office/drawing/2014/main" id="{0413A547-5F47-67D0-7D59-F80BACDDF19B}"/>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7" name="TextBox 6">
            <a:extLst>
              <a:ext uri="{FF2B5EF4-FFF2-40B4-BE49-F238E27FC236}">
                <a16:creationId xmlns:a16="http://schemas.microsoft.com/office/drawing/2014/main" id="{CB02B39D-64E3-FE78-5958-9A4236ED4A5E}"/>
              </a:ext>
            </a:extLst>
          </p:cNvPr>
          <p:cNvSpPr txBox="1"/>
          <p:nvPr/>
        </p:nvSpPr>
        <p:spPr>
          <a:xfrm>
            <a:off x="8259204" y="6205890"/>
            <a:ext cx="732396"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32/60</a:t>
            </a:r>
            <a:endParaRPr lang="en-US" sz="1400" b="1" dirty="0">
              <a:cs typeface="Arial"/>
            </a:endParaRPr>
          </a:p>
        </p:txBody>
      </p:sp>
      <p:sp>
        <p:nvSpPr>
          <p:cNvPr id="4" name="Rectangle 3">
            <a:extLst>
              <a:ext uri="{FF2B5EF4-FFF2-40B4-BE49-F238E27FC236}">
                <a16:creationId xmlns:a16="http://schemas.microsoft.com/office/drawing/2014/main" id="{7409AE75-4E6B-3058-9779-876A5FE455B8}"/>
              </a:ext>
            </a:extLst>
          </p:cNvPr>
          <p:cNvSpPr/>
          <p:nvPr/>
        </p:nvSpPr>
        <p:spPr bwMode="auto">
          <a:xfrm>
            <a:off x="719847" y="4494179"/>
            <a:ext cx="398834" cy="37937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2228990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7DFFC-6171-703F-470A-A23394243445}"/>
              </a:ext>
            </a:extLst>
          </p:cNvPr>
          <p:cNvSpPr>
            <a:spLocks noGrp="1"/>
          </p:cNvSpPr>
          <p:nvPr>
            <p:ph type="title"/>
          </p:nvPr>
        </p:nvSpPr>
        <p:spPr>
          <a:xfrm>
            <a:off x="5724128" y="109608"/>
            <a:ext cx="3156851" cy="504825"/>
          </a:xfrm>
        </p:spPr>
        <p:txBody>
          <a:bodyPr/>
          <a:lstStyle/>
          <a:p>
            <a:r>
              <a:rPr lang="en-US"/>
              <a:t>Prediction step of UKF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FFF1104-4A49-C682-0A30-AD508B8282D8}"/>
                  </a:ext>
                </a:extLst>
              </p:cNvPr>
              <p:cNvSpPr>
                <a:spLocks noGrp="1"/>
              </p:cNvSpPr>
              <p:nvPr>
                <p:ph idx="1"/>
              </p:nvPr>
            </p:nvSpPr>
            <p:spPr>
              <a:xfrm>
                <a:off x="107504" y="614433"/>
                <a:ext cx="8568184" cy="5252967"/>
              </a:xfrm>
            </p:spPr>
            <p:txBody>
              <a:bodyPr/>
              <a:lstStyle/>
              <a:p>
                <a:endParaRPr lang="en-US" sz="1400" dirty="0"/>
              </a:p>
              <a:p>
                <a:pPr>
                  <a:buFont typeface="Wingdings" panose="05000000000000000000" pitchFamily="2" charset="2"/>
                  <a:buChar char="q"/>
                </a:pPr>
                <a:r>
                  <a:rPr lang="en-US" sz="1400" dirty="0"/>
                  <a:t>Compute sigma points:</a:t>
                </a:r>
              </a:p>
              <a:p>
                <a:pPr marL="0" indent="0">
                  <a:buNone/>
                </a:pPr>
                <a:endParaRPr lang="en-US" sz="1400" dirty="0"/>
              </a:p>
              <a:p>
                <a:pPr marL="0" indent="0">
                  <a:buNone/>
                </a:pPr>
                <a:endParaRPr lang="en-US" sz="1400" dirty="0"/>
              </a:p>
              <a:p>
                <a:pPr marL="0" indent="0">
                  <a:buNone/>
                </a:pPr>
                <a:endParaRPr lang="en-US" sz="1400" dirty="0"/>
              </a:p>
              <a:p>
                <a:pPr>
                  <a:buFont typeface="Wingdings" panose="05000000000000000000" pitchFamily="2" charset="2"/>
                  <a:buChar char="v"/>
                </a:pPr>
                <a14:m>
                  <m:oMath xmlns:m="http://schemas.openxmlformats.org/officeDocument/2006/math">
                    <m:r>
                      <a:rPr lang="en-US" sz="1400" i="1" smtClean="0">
                        <a:latin typeface="Cambria Math" panose="02040503050406030204" pitchFamily="18" charset="0"/>
                        <a:ea typeface="Cambria Math" panose="02040503050406030204" pitchFamily="18" charset="0"/>
                      </a:rPr>
                      <m:t>𝜒</m:t>
                    </m:r>
                  </m:oMath>
                </a14:m>
                <a:r>
                  <a:rPr lang="en-US" sz="1400" dirty="0"/>
                  <a:t> are sigma points, </a:t>
                </a:r>
                <a14:m>
                  <m:oMath xmlns:m="http://schemas.openxmlformats.org/officeDocument/2006/math">
                    <m:r>
                      <a:rPr lang="en-US" sz="1400" i="1" smtClean="0">
                        <a:latin typeface="Cambria Math" panose="02040503050406030204" pitchFamily="18" charset="0"/>
                        <a:ea typeface="Cambria Math" panose="02040503050406030204" pitchFamily="18" charset="0"/>
                      </a:rPr>
                      <m:t>𝜇</m:t>
                    </m:r>
                  </m:oMath>
                </a14:m>
                <a:r>
                  <a:rPr lang="en-US" sz="1400" dirty="0"/>
                  <a:t> is the mean of the gaussian, n is the dimensionality of the system, </a:t>
                </a:r>
                <a14:m>
                  <m:oMath xmlns:m="http://schemas.openxmlformats.org/officeDocument/2006/math">
                    <m:r>
                      <a:rPr lang="en-US" sz="1400" i="1" smtClean="0">
                        <a:latin typeface="Cambria Math" panose="02040503050406030204" pitchFamily="18" charset="0"/>
                        <a:ea typeface="Cambria Math" panose="02040503050406030204" pitchFamily="18" charset="0"/>
                      </a:rPr>
                      <m:t>𝜆</m:t>
                    </m:r>
                  </m:oMath>
                </a14:m>
                <a:r>
                  <a:rPr lang="en-US" sz="1400" dirty="0"/>
                  <a:t> is scaling factor and </a:t>
                </a:r>
                <a14:m>
                  <m:oMath xmlns:m="http://schemas.openxmlformats.org/officeDocument/2006/math">
                    <m:r>
                      <m:rPr>
                        <m:sty m:val="p"/>
                      </m:rPr>
                      <a:rPr lang="el-GR" sz="1400" i="1" smtClean="0">
                        <a:latin typeface="Cambria Math" panose="02040503050406030204" pitchFamily="18" charset="0"/>
                        <a:ea typeface="Cambria Math" panose="02040503050406030204" pitchFamily="18" charset="0"/>
                      </a:rPr>
                      <m:t>Σ</m:t>
                    </m:r>
                  </m:oMath>
                </a14:m>
                <a:r>
                  <a:rPr lang="en-US" sz="1400" dirty="0"/>
                  <a:t> is covariance matrix.</a:t>
                </a:r>
              </a:p>
              <a:p>
                <a:pPr>
                  <a:buFont typeface="Wingdings" panose="05000000000000000000" pitchFamily="2" charset="2"/>
                  <a:buChar char="q"/>
                </a:pPr>
                <a:r>
                  <a:rPr lang="en-US" sz="1400" dirty="0"/>
                  <a:t>Assign weights to each sigma point</a:t>
                </a:r>
              </a:p>
              <a:p>
                <a:pPr marL="0" indent="0">
                  <a:buNone/>
                </a:pPr>
                <a:endParaRPr lang="en-US" sz="1400" dirty="0"/>
              </a:p>
              <a:p>
                <a:pPr marL="0" indent="0">
                  <a:buNone/>
                </a:pPr>
                <a:endParaRPr lang="en-US" sz="1400" dirty="0"/>
              </a:p>
              <a:p>
                <a:pPr marL="0" indent="0">
                  <a:buNone/>
                </a:pPr>
                <a:endParaRPr lang="en-US" sz="1400" b="0" i="0" dirty="0">
                  <a:solidFill>
                    <a:srgbClr val="292929"/>
                  </a:solidFill>
                  <a:effectLst/>
                  <a:latin typeface="charter"/>
                </a:endParaRPr>
              </a:p>
              <a:p>
                <a:pPr>
                  <a:buFont typeface="Wingdings" panose="05000000000000000000" pitchFamily="2" charset="2"/>
                  <a:buChar char="q"/>
                </a:pPr>
                <a:r>
                  <a:rPr lang="en-US" sz="1400" b="0" i="0" dirty="0">
                    <a:solidFill>
                      <a:srgbClr val="292929"/>
                    </a:solidFill>
                    <a:effectLst/>
                    <a:latin typeface="charter"/>
                  </a:rPr>
                  <a:t>Transform the points through nonlinear function and compute mean and covariance by considering process noise</a:t>
                </a:r>
              </a:p>
              <a:p>
                <a:pPr marL="0" indent="0">
                  <a:buNone/>
                </a:pPr>
                <a:endParaRPr lang="en-US" sz="1400" dirty="0"/>
              </a:p>
              <a:p>
                <a:pPr marL="0" indent="0">
                  <a:buNone/>
                </a:pPr>
                <a:endParaRPr lang="en-US" sz="1400" dirty="0"/>
              </a:p>
              <a:p>
                <a:pPr marL="0" indent="0">
                  <a:buNone/>
                </a:pPr>
                <a:endParaRPr lang="en-US" sz="1400" dirty="0"/>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sub/>
                      </m:sSub>
                    </m:oMath>
                  </m:oMathPara>
                </a14:m>
                <a:endParaRPr lang="en-US" sz="1400" dirty="0"/>
              </a:p>
              <a:p>
                <a:pPr marL="0" indent="0">
                  <a:buNone/>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sub/>
                      </m:sSub>
                    </m:oMath>
                  </m:oMathPara>
                </a14:m>
                <a:endParaRPr lang="en-US" sz="1400" dirty="0"/>
              </a:p>
              <a:p>
                <a:pPr>
                  <a:buFont typeface="Wingdings" panose="05000000000000000000" pitchFamily="2" charset="2"/>
                  <a:buChar char="v"/>
                </a:pPr>
                <a14:m>
                  <m:oMath xmlns:m="http://schemas.openxmlformats.org/officeDocument/2006/math">
                    <m:sSup>
                      <m:sSupPr>
                        <m:ctrlPr>
                          <a:rPr lang="en-US" sz="1400" i="1" smtClean="0">
                            <a:latin typeface="Cambria Math" panose="02040503050406030204" pitchFamily="18" charset="0"/>
                          </a:rPr>
                        </m:ctrlPr>
                      </m:sSupPr>
                      <m:e>
                        <m:r>
                          <a:rPr lang="en-US" sz="1400" i="1" smtClean="0">
                            <a:latin typeface="Cambria Math" panose="02040503050406030204" pitchFamily="18" charset="0"/>
                            <a:ea typeface="Cambria Math" panose="02040503050406030204" pitchFamily="18" charset="0"/>
                          </a:rPr>
                          <m:t>𝜇</m:t>
                        </m:r>
                      </m:e>
                      <m:sup>
                        <m:r>
                          <a:rPr lang="en-US" sz="1400" b="0" i="1" smtClean="0">
                            <a:latin typeface="Cambria Math" panose="02040503050406030204" pitchFamily="18" charset="0"/>
                          </a:rPr>
                          <m:t>′</m:t>
                        </m:r>
                      </m:sup>
                    </m:sSup>
                  </m:oMath>
                </a14:m>
                <a:r>
                  <a:rPr lang="en-US" sz="1400" dirty="0"/>
                  <a:t> is predicted mean and </a:t>
                </a:r>
                <a14:m>
                  <m:oMath xmlns:m="http://schemas.openxmlformats.org/officeDocument/2006/math">
                    <m:sSup>
                      <m:sSupPr>
                        <m:ctrlPr>
                          <a:rPr lang="en-US" sz="1400" i="1" smtClean="0">
                            <a:latin typeface="Cambria Math" panose="02040503050406030204" pitchFamily="18" charset="0"/>
                          </a:rPr>
                        </m:ctrlPr>
                      </m:sSupPr>
                      <m:e>
                        <m:r>
                          <m:rPr>
                            <m:sty m:val="p"/>
                          </m:rPr>
                          <a:rPr lang="el-GR" sz="1400" i="1" smtClean="0">
                            <a:latin typeface="Cambria Math" panose="02040503050406030204" pitchFamily="18" charset="0"/>
                            <a:ea typeface="Cambria Math" panose="02040503050406030204" pitchFamily="18" charset="0"/>
                          </a:rPr>
                          <m:t>Σ</m:t>
                        </m:r>
                      </m:e>
                      <m:sup>
                        <m:r>
                          <a:rPr lang="en-US" sz="1400" b="0" i="1" smtClean="0">
                            <a:latin typeface="Cambria Math" panose="02040503050406030204" pitchFamily="18" charset="0"/>
                          </a:rPr>
                          <m:t>′</m:t>
                        </m:r>
                      </m:sup>
                    </m:sSup>
                  </m:oMath>
                </a14:m>
                <a:r>
                  <a:rPr lang="en-US" sz="1400" dirty="0"/>
                  <a:t> is predicted covariance.</a:t>
                </a:r>
              </a:p>
            </p:txBody>
          </p:sp>
        </mc:Choice>
        <mc:Fallback>
          <p:sp>
            <p:nvSpPr>
              <p:cNvPr id="3" name="Content Placeholder 2">
                <a:extLst>
                  <a:ext uri="{FF2B5EF4-FFF2-40B4-BE49-F238E27FC236}">
                    <a16:creationId xmlns:a16="http://schemas.microsoft.com/office/drawing/2014/main" id="{2FFF1104-4A49-C682-0A30-AD508B8282D8}"/>
                  </a:ext>
                </a:extLst>
              </p:cNvPr>
              <p:cNvSpPr>
                <a:spLocks noGrp="1" noRot="1" noChangeAspect="1" noMove="1" noResize="1" noEditPoints="1" noAdjustHandles="1" noChangeArrowheads="1" noChangeShapeType="1" noTextEdit="1"/>
              </p:cNvSpPr>
              <p:nvPr>
                <p:ph idx="1"/>
              </p:nvPr>
            </p:nvSpPr>
            <p:spPr>
              <a:xfrm>
                <a:off x="107504" y="614433"/>
                <a:ext cx="8568184" cy="5252967"/>
              </a:xfrm>
              <a:blipFill>
                <a:blip r:embed="rId2"/>
                <a:stretch>
                  <a:fillRect l="-142"/>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3F3975A9-85C5-8922-5221-AAF314E3BC5F}"/>
              </a:ext>
            </a:extLst>
          </p:cNvPr>
          <p:cNvPicPr>
            <a:picLocks noChangeAspect="1"/>
          </p:cNvPicPr>
          <p:nvPr/>
        </p:nvPicPr>
        <p:blipFill>
          <a:blip r:embed="rId3"/>
          <a:stretch>
            <a:fillRect/>
          </a:stretch>
        </p:blipFill>
        <p:spPr>
          <a:xfrm>
            <a:off x="3203848" y="822624"/>
            <a:ext cx="4326503" cy="964895"/>
          </a:xfrm>
          <a:prstGeom prst="rect">
            <a:avLst/>
          </a:prstGeom>
        </p:spPr>
      </p:pic>
      <p:pic>
        <p:nvPicPr>
          <p:cNvPr id="7" name="Picture 6">
            <a:extLst>
              <a:ext uri="{FF2B5EF4-FFF2-40B4-BE49-F238E27FC236}">
                <a16:creationId xmlns:a16="http://schemas.microsoft.com/office/drawing/2014/main" id="{20B61DA4-C376-E5C5-B205-20C55923B90D}"/>
              </a:ext>
            </a:extLst>
          </p:cNvPr>
          <p:cNvPicPr>
            <a:picLocks noChangeAspect="1"/>
          </p:cNvPicPr>
          <p:nvPr/>
        </p:nvPicPr>
        <p:blipFill>
          <a:blip r:embed="rId4"/>
          <a:stretch>
            <a:fillRect/>
          </a:stretch>
        </p:blipFill>
        <p:spPr>
          <a:xfrm>
            <a:off x="3724611" y="2389606"/>
            <a:ext cx="2802637" cy="875573"/>
          </a:xfrm>
          <a:prstGeom prst="rect">
            <a:avLst/>
          </a:prstGeom>
        </p:spPr>
      </p:pic>
      <p:pic>
        <p:nvPicPr>
          <p:cNvPr id="11" name="Picture 10">
            <a:extLst>
              <a:ext uri="{FF2B5EF4-FFF2-40B4-BE49-F238E27FC236}">
                <a16:creationId xmlns:a16="http://schemas.microsoft.com/office/drawing/2014/main" id="{583FE6BE-EAF3-DB38-8D8E-F608917D945D}"/>
              </a:ext>
            </a:extLst>
          </p:cNvPr>
          <p:cNvPicPr>
            <a:picLocks noChangeAspect="1"/>
          </p:cNvPicPr>
          <p:nvPr/>
        </p:nvPicPr>
        <p:blipFill>
          <a:blip r:embed="rId5"/>
          <a:stretch>
            <a:fillRect/>
          </a:stretch>
        </p:blipFill>
        <p:spPr>
          <a:xfrm>
            <a:off x="2905936" y="3756746"/>
            <a:ext cx="4439986" cy="1416728"/>
          </a:xfrm>
          <a:prstGeom prst="rect">
            <a:avLst/>
          </a:prstGeom>
        </p:spPr>
      </p:pic>
      <p:sp>
        <p:nvSpPr>
          <p:cNvPr id="12" name="TextBox 4">
            <a:extLst>
              <a:ext uri="{FF2B5EF4-FFF2-40B4-BE49-F238E27FC236}">
                <a16:creationId xmlns:a16="http://schemas.microsoft.com/office/drawing/2014/main" id="{8ED30194-857D-CAD0-3F14-A0CDB90E0D2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B8ECEF27-9E54-884A-EA0B-C2C0ACAEAD59}"/>
              </a:ext>
            </a:extLst>
          </p:cNvPr>
          <p:cNvSpPr txBox="1"/>
          <p:nvPr/>
        </p:nvSpPr>
        <p:spPr>
          <a:xfrm>
            <a:off x="8297689" y="6182799"/>
            <a:ext cx="69391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33/60</a:t>
            </a:r>
            <a:endParaRPr lang="en-US" sz="1400" b="1" dirty="0">
              <a:cs typeface="Arial"/>
            </a:endParaRPr>
          </a:p>
        </p:txBody>
      </p:sp>
      <p:sp>
        <p:nvSpPr>
          <p:cNvPr id="4" name="Rectangle 3">
            <a:extLst>
              <a:ext uri="{FF2B5EF4-FFF2-40B4-BE49-F238E27FC236}">
                <a16:creationId xmlns:a16="http://schemas.microsoft.com/office/drawing/2014/main" id="{B6B46285-5C14-7596-B3D5-B2EFC36D71D1}"/>
              </a:ext>
            </a:extLst>
          </p:cNvPr>
          <p:cNvSpPr/>
          <p:nvPr/>
        </p:nvSpPr>
        <p:spPr bwMode="auto">
          <a:xfrm>
            <a:off x="7081736" y="4601183"/>
            <a:ext cx="448615" cy="32864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rgbClr val="000000"/>
              </a:solidFill>
              <a:effectLst/>
              <a:latin typeface="Arial" charset="0"/>
              <a:ea typeface="ＭＳ Ｐゴシック" charset="0"/>
              <a:cs typeface="ＭＳ Ｐゴシック" charset="0"/>
            </a:endParaRP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359E8133-B1FB-6F53-4EC9-57D9B81B9519}"/>
                  </a:ext>
                </a:extLst>
              </p:cNvPr>
              <p:cNvSpPr/>
              <p:nvPr/>
            </p:nvSpPr>
            <p:spPr bwMode="auto">
              <a:xfrm>
                <a:off x="7039501" y="4600492"/>
                <a:ext cx="448615" cy="469990"/>
              </a:xfrm>
              <a:prstGeom prst="rect">
                <a:avLst/>
              </a:prstGeom>
              <a:ln>
                <a:solidFill>
                  <a:schemeClr val="bg1"/>
                </a:solidFill>
              </a:ln>
              <a:extLst>
                <a:ext uri="{909E8E84-426E-40dd-AFC4-6F175D3DCCD1}">
                  <a14:hiddenFill xmlns="">
                    <a:solidFill>
                      <a:schemeClr val="accent1"/>
                    </a:solidFill>
                  </a14:hiddenFill>
                </a:ext>
                <a:ext uri="{91240B29-F687-4f45-9708-019B960494DF}">
                  <a14:hiddenLine xmlns="" w="9525" cap="flat" cmpd="sng" algn="ctr">
                    <a:solidFill>
                      <a:schemeClr val="tx1"/>
                    </a:solidFill>
                    <a:prstDash val="solid"/>
                    <a:round/>
                    <a:headEnd type="none" w="med" len="med"/>
                    <a:tailEnd type="none" w="med" len="med"/>
                  </a14:hiddenLine>
                </a:ext>
                <a:ext uri="{AF507438-7753-43e0-B8FC-AC1667EBCBE1}">
                  <a14:hiddenEffects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
                        <m:sSubPr>
                          <m:ctrlPr>
                            <a:rPr lang="en-US" sz="2400" i="1" smtClean="0">
                              <a:solidFill>
                                <a:srgbClr val="000000"/>
                              </a:solidFill>
                              <a:latin typeface="Cambria Math" panose="02040503050406030204" pitchFamily="18" charset="0"/>
                            </a:rPr>
                          </m:ctrlPr>
                        </m:sSubPr>
                        <m:e>
                          <m:r>
                            <a:rPr lang="en-US" sz="2400" b="0" i="1" smtClean="0">
                              <a:solidFill>
                                <a:srgbClr val="000000"/>
                              </a:solidFill>
                              <a:latin typeface="Cambria Math" panose="02040503050406030204" pitchFamily="18" charset="0"/>
                            </a:rPr>
                            <m:t>𝑄</m:t>
                          </m:r>
                        </m:e>
                        <m:sub>
                          <m:r>
                            <a:rPr lang="en-US" sz="2400" b="0" i="1" smtClean="0">
                              <a:solidFill>
                                <a:srgbClr val="000000"/>
                              </a:solidFill>
                              <a:latin typeface="Cambria Math" panose="02040503050406030204" pitchFamily="18" charset="0"/>
                            </a:rPr>
                            <m:t>𝑡</m:t>
                          </m:r>
                        </m:sub>
                      </m:sSub>
                    </m:oMath>
                  </m:oMathPara>
                </a14:m>
                <a:endParaRPr kumimoji="0" lang="en-US" sz="2400" i="0" u="none" strike="noStrike" cap="none" normalizeH="0" baseline="0" dirty="0">
                  <a:ln>
                    <a:noFill/>
                  </a:ln>
                  <a:solidFill>
                    <a:srgbClr val="000000"/>
                  </a:solidFill>
                  <a:effectLst/>
                  <a:latin typeface="Arial" charset="0"/>
                  <a:ea typeface="ＭＳ Ｐゴシック" charset="0"/>
                  <a:cs typeface="ＭＳ Ｐゴシック" charset="0"/>
                </a:endParaRPr>
              </a:p>
            </p:txBody>
          </p:sp>
        </mc:Choice>
        <mc:Fallback>
          <p:sp>
            <p:nvSpPr>
              <p:cNvPr id="10" name="Rectangle 9">
                <a:extLst>
                  <a:ext uri="{FF2B5EF4-FFF2-40B4-BE49-F238E27FC236}">
                    <a16:creationId xmlns:a16="http://schemas.microsoft.com/office/drawing/2014/main" id="{359E8133-B1FB-6F53-4EC9-57D9B81B9519}"/>
                  </a:ext>
                </a:extLst>
              </p:cNvPr>
              <p:cNvSpPr>
                <a:spLocks noRot="1" noChangeAspect="1" noMove="1" noResize="1" noEditPoints="1" noAdjustHandles="1" noChangeArrowheads="1" noChangeShapeType="1" noTextEdit="1"/>
              </p:cNvSpPr>
              <p:nvPr/>
            </p:nvSpPr>
            <p:spPr bwMode="auto">
              <a:xfrm>
                <a:off x="7039501" y="4600492"/>
                <a:ext cx="448615" cy="469990"/>
              </a:xfrm>
              <a:prstGeom prst="rect">
                <a:avLst/>
              </a:prstGeom>
              <a:blipFill>
                <a:blip r:embed="rId6"/>
                <a:stretch>
                  <a:fillRect l="-6494" b="-9877"/>
                </a:stretch>
              </a:blipFill>
              <a:ln>
                <a:solidFill>
                  <a:schemeClr val="bg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188555014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BDD995-01F2-7B7F-BF25-6F6C32B7F99D}"/>
              </a:ext>
            </a:extLst>
          </p:cNvPr>
          <p:cNvSpPr>
            <a:spLocks noGrp="1"/>
          </p:cNvSpPr>
          <p:nvPr>
            <p:ph type="title"/>
          </p:nvPr>
        </p:nvSpPr>
        <p:spPr>
          <a:xfrm>
            <a:off x="5364088" y="417291"/>
            <a:ext cx="2973183" cy="504825"/>
          </a:xfrm>
        </p:spPr>
        <p:txBody>
          <a:bodyPr/>
          <a:lstStyle/>
          <a:p>
            <a:r>
              <a:rPr lang="en-US"/>
              <a:t>Update step of UKF</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36FA35C-6BFD-1B42-0C88-312D90B30346}"/>
                  </a:ext>
                </a:extLst>
              </p:cNvPr>
              <p:cNvSpPr>
                <a:spLocks noGrp="1"/>
              </p:cNvSpPr>
              <p:nvPr>
                <p:ph idx="1"/>
              </p:nvPr>
            </p:nvSpPr>
            <p:spPr>
              <a:xfrm>
                <a:off x="251520" y="1052736"/>
                <a:ext cx="8640960" cy="4814664"/>
              </a:xfrm>
            </p:spPr>
            <p:txBody>
              <a:bodyPr/>
              <a:lstStyle/>
              <a:p>
                <a:pPr algn="just">
                  <a:buFont typeface="Wingdings" panose="05000000000000000000" pitchFamily="2" charset="2"/>
                  <a:buChar char="q"/>
                </a:pPr>
                <a:r>
                  <a:rPr lang="en-US" sz="1400" b="0" dirty="0">
                    <a:solidFill>
                      <a:srgbClr val="292929"/>
                    </a:solidFill>
                    <a:effectLst/>
                    <a:latin typeface="+mj-lt"/>
                  </a:rPr>
                  <a:t>Now we have the predicted mean and covariance. So in the Update step , we have a measurement coming from the sensor so we compute the difference between our predicted values of mean and covariance and actual values of them.</a:t>
                </a:r>
              </a:p>
              <a:p>
                <a:pPr algn="just">
                  <a:buFont typeface="Wingdings" panose="05000000000000000000" pitchFamily="2" charset="2"/>
                  <a:buChar char="q"/>
                </a:pPr>
                <a:r>
                  <a:rPr lang="en-US" sz="1400" b="0" i="0" dirty="0">
                    <a:solidFill>
                      <a:srgbClr val="292929"/>
                    </a:solidFill>
                    <a:effectLst/>
                    <a:latin typeface="charter"/>
                  </a:rPr>
                  <a:t>We take our state from measurement state space:</a:t>
                </a:r>
                <a:endParaRPr lang="en-US" sz="1400" dirty="0">
                  <a:latin typeface="+mj-lt"/>
                </a:endParaRPr>
              </a:p>
              <a:p>
                <a:pPr algn="just">
                  <a:buFont typeface="Wingdings" panose="05000000000000000000" pitchFamily="2" charset="2"/>
                  <a:buChar char="q"/>
                </a:pPr>
                <a:endParaRPr lang="en-US" sz="1400" dirty="0">
                  <a:latin typeface="+mj-lt"/>
                </a:endParaRPr>
              </a:p>
              <a:p>
                <a:pPr algn="just">
                  <a:buFont typeface="Wingdings" panose="05000000000000000000" pitchFamily="2" charset="2"/>
                  <a:buChar char="q"/>
                </a:pPr>
                <a:endParaRPr lang="en-US" sz="1400" dirty="0">
                  <a:latin typeface="+mj-lt"/>
                </a:endParaRPr>
              </a:p>
              <a:p>
                <a:pPr algn="just">
                  <a:buFont typeface="Wingdings" panose="05000000000000000000" pitchFamily="2" charset="2"/>
                  <a:buChar char="q"/>
                </a:pPr>
                <a:endParaRPr lang="en-US" sz="1400" dirty="0">
                  <a:latin typeface="+mj-lt"/>
                </a:endParaRPr>
              </a:p>
              <a:p>
                <a:pPr algn="just">
                  <a:buFont typeface="Wingdings" panose="05000000000000000000" pitchFamily="2" charset="2"/>
                  <a:buChar char="q"/>
                </a:pPr>
                <a:endParaRPr lang="en-US" sz="1400" dirty="0">
                  <a:latin typeface="+mj-lt"/>
                </a:endParaRPr>
              </a:p>
              <a:p>
                <a:pPr algn="just">
                  <a:buFont typeface="Wingdings" panose="05000000000000000000" pitchFamily="2" charset="2"/>
                  <a:buChar char="v"/>
                </a:pPr>
                <a14:m>
                  <m:oMath xmlns:m="http://schemas.openxmlformats.org/officeDocument/2006/math">
                    <m:r>
                      <a:rPr lang="en-US" sz="1400" i="1" smtClean="0">
                        <a:latin typeface="Cambria Math" panose="02040503050406030204" pitchFamily="18" charset="0"/>
                        <a:ea typeface="Cambria Math" panose="02040503050406030204" pitchFamily="18" charset="0"/>
                      </a:rPr>
                      <m:t>𝒵</m:t>
                    </m:r>
                  </m:oMath>
                </a14:m>
                <a:r>
                  <a:rPr lang="en-US" sz="1400" dirty="0">
                    <a:latin typeface="+mj-lt"/>
                  </a:rPr>
                  <a:t> is transformed sigma point in measurement space, </a:t>
                </a:r>
                <a14:m>
                  <m:oMath xmlns:m="http://schemas.openxmlformats.org/officeDocument/2006/math">
                    <m:acc>
                      <m:accPr>
                        <m:chr m:val="̂"/>
                        <m:ctrlPr>
                          <a:rPr lang="en-US" sz="1400" i="1" smtClean="0">
                            <a:latin typeface="Cambria Math" panose="02040503050406030204" pitchFamily="18" charset="0"/>
                          </a:rPr>
                        </m:ctrlPr>
                      </m:accPr>
                      <m:e>
                        <m:r>
                          <a:rPr lang="en-US" sz="1400" i="1" smtClean="0">
                            <a:latin typeface="Cambria Math" panose="02040503050406030204" pitchFamily="18" charset="0"/>
                            <a:ea typeface="Cambria Math" panose="02040503050406030204" pitchFamily="18" charset="0"/>
                          </a:rPr>
                          <m:t>𝒵</m:t>
                        </m:r>
                      </m:e>
                    </m:acc>
                    <m:r>
                      <a:rPr lang="en-US" sz="1400" b="0" i="1" smtClean="0">
                        <a:latin typeface="Cambria Math" panose="02040503050406030204" pitchFamily="18" charset="0"/>
                      </a:rPr>
                      <m:t> </m:t>
                    </m:r>
                  </m:oMath>
                </a14:m>
                <a:r>
                  <a:rPr lang="en-US" sz="1400" dirty="0">
                    <a:latin typeface="+mj-lt"/>
                  </a:rPr>
                  <a:t> and </a:t>
                </a:r>
                <a14:m>
                  <m:oMath xmlns:m="http://schemas.openxmlformats.org/officeDocument/2006/math">
                    <m:r>
                      <a:rPr lang="en-US" sz="1400" i="1">
                        <a:latin typeface="Cambria Math" panose="02040503050406030204" pitchFamily="18" charset="0"/>
                      </a:rPr>
                      <m:t>𝑆</m:t>
                    </m:r>
                  </m:oMath>
                </a14:m>
                <a:r>
                  <a:rPr lang="en-US" sz="1400" dirty="0"/>
                  <a:t> </a:t>
                </a:r>
                <a:r>
                  <a:rPr lang="en-US" sz="1400" dirty="0">
                    <a:latin typeface="+mj-lt"/>
                  </a:rPr>
                  <a:t>are mean and covariance in the measurement space, respectively and h is a function that maps sigma points to measurement space.</a:t>
                </a:r>
              </a:p>
              <a:p>
                <a:pPr algn="just">
                  <a:buFont typeface="Wingdings" panose="05000000000000000000" pitchFamily="2" charset="2"/>
                  <a:buChar char="q"/>
                </a:pPr>
                <a:r>
                  <a:rPr lang="en-US" sz="1400" b="0" i="0" dirty="0">
                    <a:solidFill>
                      <a:srgbClr val="292929"/>
                    </a:solidFill>
                    <a:effectLst/>
                    <a:latin typeface="charter"/>
                  </a:rPr>
                  <a:t>Calculate Error in Prediction: We need to calculate the cross-correlation between sigma points in state space and sigma points in the measurement space.</a:t>
                </a:r>
              </a:p>
              <a:p>
                <a:pPr marL="0" indent="0" algn="just">
                  <a:buNone/>
                </a:pPr>
                <a:endParaRPr lang="en-US" sz="1400" dirty="0">
                  <a:solidFill>
                    <a:srgbClr val="292929"/>
                  </a:solidFill>
                  <a:latin typeface="charter"/>
                </a:endParaRPr>
              </a:p>
              <a:p>
                <a:pPr algn="just">
                  <a:buFont typeface="Wingdings" panose="05000000000000000000" pitchFamily="2" charset="2"/>
                  <a:buChar char="q"/>
                </a:pPr>
                <a:endParaRPr lang="en-US" sz="1400" dirty="0">
                  <a:solidFill>
                    <a:srgbClr val="292929"/>
                  </a:solidFill>
                  <a:latin typeface="charter"/>
                </a:endParaRPr>
              </a:p>
              <a:p>
                <a:pPr marL="0" indent="0" algn="just">
                  <a:buNone/>
                </a:pPr>
                <a:endParaRPr lang="en-US" sz="1400" dirty="0">
                  <a:solidFill>
                    <a:srgbClr val="292929"/>
                  </a:solidFill>
                  <a:latin typeface="charter"/>
                </a:endParaRPr>
              </a:p>
              <a:p>
                <a:pPr algn="just">
                  <a:buFont typeface="Wingdings" panose="05000000000000000000" pitchFamily="2" charset="2"/>
                  <a:buChar char="q"/>
                </a:pPr>
                <a:endParaRPr lang="en-US" sz="1400" dirty="0">
                  <a:solidFill>
                    <a:srgbClr val="292929"/>
                  </a:solidFill>
                  <a:latin typeface="charter"/>
                </a:endParaRPr>
              </a:p>
              <a:p>
                <a:pPr algn="just">
                  <a:buFont typeface="Wingdings" panose="05000000000000000000" pitchFamily="2" charset="2"/>
                  <a:buChar char="q"/>
                </a:pPr>
                <a:endParaRPr lang="en-US" sz="1400" dirty="0">
                  <a:solidFill>
                    <a:srgbClr val="292929"/>
                  </a:solidFill>
                  <a:latin typeface="charter"/>
                </a:endParaRPr>
              </a:p>
              <a:p>
                <a:pPr algn="just">
                  <a:buFont typeface="Wingdings" panose="05000000000000000000" pitchFamily="2" charset="2"/>
                  <a:buChar char="q"/>
                </a:pPr>
                <a:endParaRPr lang="en-US" sz="1400" dirty="0">
                  <a:solidFill>
                    <a:srgbClr val="292929"/>
                  </a:solidFill>
                  <a:latin typeface="charter"/>
                </a:endParaRPr>
              </a:p>
              <a:p>
                <a:pPr algn="just">
                  <a:buFont typeface="Wingdings" panose="05000000000000000000" pitchFamily="2" charset="2"/>
                  <a:buChar char="q"/>
                </a:pPr>
                <a:r>
                  <a:rPr lang="en-US" sz="1400" dirty="0">
                    <a:solidFill>
                      <a:srgbClr val="292929"/>
                    </a:solidFill>
                    <a:latin typeface="charter"/>
                  </a:rPr>
                  <a:t>Final predictions of mean and covariance:</a:t>
                </a:r>
                <a:endParaRPr lang="en-US" sz="1400" dirty="0">
                  <a:latin typeface="+mj-lt"/>
                </a:endParaRPr>
              </a:p>
            </p:txBody>
          </p:sp>
        </mc:Choice>
        <mc:Fallback>
          <p:sp>
            <p:nvSpPr>
              <p:cNvPr id="3" name="Content Placeholder 2">
                <a:extLst>
                  <a:ext uri="{FF2B5EF4-FFF2-40B4-BE49-F238E27FC236}">
                    <a16:creationId xmlns:a16="http://schemas.microsoft.com/office/drawing/2014/main" id="{636FA35C-6BFD-1B42-0C88-312D90B30346}"/>
                  </a:ext>
                </a:extLst>
              </p:cNvPr>
              <p:cNvSpPr>
                <a:spLocks noGrp="1" noRot="1" noChangeAspect="1" noMove="1" noResize="1" noEditPoints="1" noAdjustHandles="1" noChangeArrowheads="1" noChangeShapeType="1" noTextEdit="1"/>
              </p:cNvSpPr>
              <p:nvPr>
                <p:ph idx="1"/>
              </p:nvPr>
            </p:nvSpPr>
            <p:spPr>
              <a:xfrm>
                <a:off x="251520" y="1052736"/>
                <a:ext cx="8640960" cy="4814664"/>
              </a:xfrm>
              <a:blipFill>
                <a:blip r:embed="rId2"/>
                <a:stretch>
                  <a:fillRect l="-71" t="-253" r="-141"/>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58888035-F7B9-842D-62FF-A6E680638D2E}"/>
              </a:ext>
            </a:extLst>
          </p:cNvPr>
          <p:cNvPicPr>
            <a:picLocks noChangeAspect="1"/>
          </p:cNvPicPr>
          <p:nvPr/>
        </p:nvPicPr>
        <p:blipFill>
          <a:blip r:embed="rId3"/>
          <a:stretch>
            <a:fillRect/>
          </a:stretch>
        </p:blipFill>
        <p:spPr>
          <a:xfrm>
            <a:off x="4572189" y="1787624"/>
            <a:ext cx="2597096" cy="1212538"/>
          </a:xfrm>
          <a:prstGeom prst="rect">
            <a:avLst/>
          </a:prstGeom>
        </p:spPr>
      </p:pic>
      <p:pic>
        <p:nvPicPr>
          <p:cNvPr id="11" name="Picture 10">
            <a:extLst>
              <a:ext uri="{FF2B5EF4-FFF2-40B4-BE49-F238E27FC236}">
                <a16:creationId xmlns:a16="http://schemas.microsoft.com/office/drawing/2014/main" id="{39391929-7EE2-E308-4465-B01F06584290}"/>
              </a:ext>
            </a:extLst>
          </p:cNvPr>
          <p:cNvPicPr>
            <a:picLocks noChangeAspect="1"/>
          </p:cNvPicPr>
          <p:nvPr/>
        </p:nvPicPr>
        <p:blipFill>
          <a:blip r:embed="rId4"/>
          <a:stretch>
            <a:fillRect/>
          </a:stretch>
        </p:blipFill>
        <p:spPr>
          <a:xfrm>
            <a:off x="4566469" y="5306882"/>
            <a:ext cx="2168854" cy="703120"/>
          </a:xfrm>
          <a:prstGeom prst="rect">
            <a:avLst/>
          </a:prstGeom>
        </p:spPr>
      </p:pic>
      <p:pic>
        <p:nvPicPr>
          <p:cNvPr id="13" name="Picture 12">
            <a:extLst>
              <a:ext uri="{FF2B5EF4-FFF2-40B4-BE49-F238E27FC236}">
                <a16:creationId xmlns:a16="http://schemas.microsoft.com/office/drawing/2014/main" id="{0B4970BA-1A4D-486B-1482-8EBCFEFEDF82}"/>
              </a:ext>
            </a:extLst>
          </p:cNvPr>
          <p:cNvPicPr>
            <a:picLocks noChangeAspect="1"/>
          </p:cNvPicPr>
          <p:nvPr/>
        </p:nvPicPr>
        <p:blipFill>
          <a:blip r:embed="rId5"/>
          <a:stretch>
            <a:fillRect/>
          </a:stretch>
        </p:blipFill>
        <p:spPr>
          <a:xfrm>
            <a:off x="4566469" y="3909311"/>
            <a:ext cx="2453557" cy="1193771"/>
          </a:xfrm>
          <a:prstGeom prst="rect">
            <a:avLst/>
          </a:prstGeom>
        </p:spPr>
      </p:pic>
      <p:sp>
        <p:nvSpPr>
          <p:cNvPr id="14" name="TextBox 4">
            <a:extLst>
              <a:ext uri="{FF2B5EF4-FFF2-40B4-BE49-F238E27FC236}">
                <a16:creationId xmlns:a16="http://schemas.microsoft.com/office/drawing/2014/main" id="{C415C0DB-0EA6-8783-306F-435372FC23D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91069EB9-4304-D6E0-EA2F-1535E11CCEED}"/>
              </a:ext>
            </a:extLst>
          </p:cNvPr>
          <p:cNvSpPr txBox="1"/>
          <p:nvPr/>
        </p:nvSpPr>
        <p:spPr>
          <a:xfrm>
            <a:off x="8151447" y="6244373"/>
            <a:ext cx="8401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34/60</a:t>
            </a:r>
            <a:endParaRPr lang="en-US" sz="1400" b="1" dirty="0">
              <a:cs typeface="Arial"/>
            </a:endParaRP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C3FEC2D-3DC1-FE14-11AA-4E5F30952F2C}"/>
                  </a:ext>
                </a:extLst>
              </p:cNvPr>
              <p:cNvSpPr/>
              <p:nvPr/>
            </p:nvSpPr>
            <p:spPr bwMode="auto">
              <a:xfrm>
                <a:off x="6981115" y="2490281"/>
                <a:ext cx="363268" cy="330740"/>
              </a:xfrm>
              <a:prstGeom prst="rect">
                <a:avLst/>
              </a:prstGeom>
              <a:ln>
                <a:solidFill>
                  <a:schemeClr val="bg1"/>
                </a:solidFill>
              </a:ln>
              <a:extLst>
                <a:ext uri="{909E8E84-426E-40dd-AFC4-6F175D3DCCD1}">
                  <a14:hiddenFill xmlns="">
                    <a:solidFill>
                      <a:schemeClr val="accent1"/>
                    </a:solidFill>
                  </a14:hiddenFill>
                </a:ext>
                <a:ext uri="{91240B29-F687-4f45-9708-019B960494DF}">
                  <a14:hiddenLine xmlns="" w="9525" cap="flat" cmpd="sng" algn="ctr">
                    <a:solidFill>
                      <a:schemeClr val="tx1"/>
                    </a:solidFill>
                    <a:prstDash val="solid"/>
                    <a:round/>
                    <a:headEnd type="none" w="med" len="med"/>
                    <a:tailEnd type="none" w="med" len="med"/>
                  </a14:hiddenLine>
                </a:ext>
                <a:ext uri="{AF507438-7753-43e0-B8FC-AC1667EBCBE1}">
                  <a14:hiddenEffects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rgbClr val="000000"/>
                          </a:solidFill>
                          <a:effectLst/>
                          <a:latin typeface="Cambria Math" panose="02040503050406030204" pitchFamily="18" charset="0"/>
                          <a:ea typeface="ＭＳ Ｐゴシック" charset="0"/>
                          <a:cs typeface="ＭＳ Ｐゴシック" charset="0"/>
                        </a:rPr>
                        <m:t>𝑅</m:t>
                      </m:r>
                    </m:oMath>
                  </m:oMathPara>
                </a14:m>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mc:Choice>
        <mc:Fallback>
          <p:sp>
            <p:nvSpPr>
              <p:cNvPr id="9" name="Rectangle 8">
                <a:extLst>
                  <a:ext uri="{FF2B5EF4-FFF2-40B4-BE49-F238E27FC236}">
                    <a16:creationId xmlns:a16="http://schemas.microsoft.com/office/drawing/2014/main" id="{DC3FEC2D-3DC1-FE14-11AA-4E5F30952F2C}"/>
                  </a:ext>
                </a:extLst>
              </p:cNvPr>
              <p:cNvSpPr>
                <a:spLocks noRot="1" noChangeAspect="1" noMove="1" noResize="1" noEditPoints="1" noAdjustHandles="1" noChangeArrowheads="1" noChangeShapeType="1" noTextEdit="1"/>
              </p:cNvSpPr>
              <p:nvPr/>
            </p:nvSpPr>
            <p:spPr bwMode="auto">
              <a:xfrm>
                <a:off x="6981115" y="2490281"/>
                <a:ext cx="363268" cy="330740"/>
              </a:xfrm>
              <a:prstGeom prst="rect">
                <a:avLst/>
              </a:prstGeom>
              <a:blipFill>
                <a:blip r:embed="rId6"/>
                <a:stretch>
                  <a:fillRect r="-4688" b="-31034"/>
                </a:stretch>
              </a:blipFill>
              <a:ln>
                <a:solidFill>
                  <a:schemeClr val="bg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5E9E3A1D-07C9-6EEF-8034-0748B34AAF49}"/>
                  </a:ext>
                </a:extLst>
              </p:cNvPr>
              <p:cNvSpPr/>
              <p:nvPr/>
            </p:nvSpPr>
            <p:spPr bwMode="auto">
              <a:xfrm>
                <a:off x="6792313" y="4340826"/>
                <a:ext cx="363268" cy="330740"/>
              </a:xfrm>
              <a:prstGeom prst="rect">
                <a:avLst/>
              </a:prstGeom>
              <a:ln>
                <a:solidFill>
                  <a:schemeClr val="bg1"/>
                </a:solidFill>
              </a:ln>
              <a:extLst>
                <a:ext uri="{909E8E84-426E-40dd-AFC4-6F175D3DCCD1}">
                  <a14:hiddenFill xmlns="">
                    <a:solidFill>
                      <a:schemeClr val="accent1"/>
                    </a:solidFill>
                  </a14:hiddenFill>
                </a:ext>
                <a:ext uri="{91240B29-F687-4f45-9708-019B960494DF}">
                  <a14:hiddenLine xmlns="" w="9525" cap="flat" cmpd="sng" algn="ctr">
                    <a:solidFill>
                      <a:schemeClr val="tx1"/>
                    </a:solidFill>
                    <a:prstDash val="solid"/>
                    <a:round/>
                    <a:headEnd type="none" w="med" len="med"/>
                    <a:tailEnd type="none" w="med" len="med"/>
                  </a14:hiddenLine>
                </a:ext>
                <a:ext uri="{AF507438-7753-43e0-B8FC-AC1667EBCBE1}">
                  <a14:hiddenEffects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r>
                        <a:rPr kumimoji="0" lang="en-US" sz="2400" b="0" i="1" u="none" strike="noStrike" cap="none" normalizeH="0" baseline="0" smtClean="0">
                          <a:ln>
                            <a:noFill/>
                          </a:ln>
                          <a:solidFill>
                            <a:srgbClr val="000000"/>
                          </a:solidFill>
                          <a:effectLst/>
                          <a:latin typeface="Cambria Math" panose="02040503050406030204" pitchFamily="18" charset="0"/>
                          <a:ea typeface="ＭＳ Ｐゴシック" charset="0"/>
                          <a:cs typeface="ＭＳ Ｐゴシック" charset="0"/>
                        </a:rPr>
                        <m:t>𝑅</m:t>
                      </m:r>
                    </m:oMath>
                  </m:oMathPara>
                </a14:m>
                <a:endParaRPr kumimoji="0" lang="en-US" sz="2400" b="0" i="0" u="none" strike="noStrike" cap="none" normalizeH="0" baseline="0" dirty="0">
                  <a:ln>
                    <a:noFill/>
                  </a:ln>
                  <a:solidFill>
                    <a:srgbClr val="000000"/>
                  </a:solidFill>
                  <a:effectLst/>
                  <a:latin typeface="Arial" charset="0"/>
                  <a:ea typeface="ＭＳ Ｐゴシック" charset="0"/>
                  <a:cs typeface="ＭＳ Ｐゴシック" charset="0"/>
                </a:endParaRPr>
              </a:p>
            </p:txBody>
          </p:sp>
        </mc:Choice>
        <mc:Fallback>
          <p:sp>
            <p:nvSpPr>
              <p:cNvPr id="12" name="Rectangle 11">
                <a:extLst>
                  <a:ext uri="{FF2B5EF4-FFF2-40B4-BE49-F238E27FC236}">
                    <a16:creationId xmlns:a16="http://schemas.microsoft.com/office/drawing/2014/main" id="{5E9E3A1D-07C9-6EEF-8034-0748B34AAF49}"/>
                  </a:ext>
                </a:extLst>
              </p:cNvPr>
              <p:cNvSpPr>
                <a:spLocks noRot="1" noChangeAspect="1" noMove="1" noResize="1" noEditPoints="1" noAdjustHandles="1" noChangeArrowheads="1" noChangeShapeType="1" noTextEdit="1"/>
              </p:cNvSpPr>
              <p:nvPr/>
            </p:nvSpPr>
            <p:spPr bwMode="auto">
              <a:xfrm>
                <a:off x="6792313" y="4340826"/>
                <a:ext cx="363268" cy="330740"/>
              </a:xfrm>
              <a:prstGeom prst="rect">
                <a:avLst/>
              </a:prstGeom>
              <a:blipFill>
                <a:blip r:embed="rId7"/>
                <a:stretch>
                  <a:fillRect r="-4688" b="-31034"/>
                </a:stretch>
              </a:blipFill>
              <a:ln>
                <a:solidFill>
                  <a:schemeClr val="bg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spTree>
    <p:extLst>
      <p:ext uri="{BB962C8B-B14F-4D97-AF65-F5344CB8AC3E}">
        <p14:creationId xmlns:p14="http://schemas.microsoft.com/office/powerpoint/2010/main" val="25429069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1EA5-3A97-751E-A5CC-E0A2D85117EB}"/>
              </a:ext>
            </a:extLst>
          </p:cNvPr>
          <p:cNvSpPr>
            <a:spLocks noGrp="1"/>
          </p:cNvSpPr>
          <p:nvPr>
            <p:ph type="title"/>
          </p:nvPr>
        </p:nvSpPr>
        <p:spPr>
          <a:xfrm>
            <a:off x="503932" y="620688"/>
            <a:ext cx="8136136" cy="432048"/>
          </a:xfrm>
        </p:spPr>
        <p:txBody>
          <a:bodyPr/>
          <a:lstStyle/>
          <a:p>
            <a:pPr algn="ctr"/>
            <a:r>
              <a:rPr lang="en-US"/>
              <a:t>Discretization of the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23523CF-02F6-97E1-459C-36D53D352DD0}"/>
                  </a:ext>
                </a:extLst>
              </p:cNvPr>
              <p:cNvSpPr>
                <a:spLocks noGrp="1"/>
              </p:cNvSpPr>
              <p:nvPr>
                <p:ph idx="1"/>
              </p:nvPr>
            </p:nvSpPr>
            <p:spPr>
              <a:xfrm>
                <a:off x="107504" y="1268761"/>
                <a:ext cx="8784976" cy="4598639"/>
              </a:xfrm>
            </p:spPr>
            <p:txBody>
              <a:bodyPr/>
              <a:lstStyle/>
              <a:p>
                <a:pPr marL="0" indent="0" algn="just">
                  <a:buNone/>
                </a:pPr>
                <a:r>
                  <a:rPr lang="en-US" sz="1200"/>
                  <a:t>In order to develop a model that can be useful for practical applications, the discrete time version of EKF/UKF must be used. In this project we use Euler method to discretize the state-transition model.</a:t>
                </a:r>
              </a:p>
              <a:p>
                <a:pPr marL="0" indent="0" algn="just">
                  <a:buNone/>
                </a:pPr>
                <a:r>
                  <a:rPr lang="en-US" sz="1200" b="1"/>
                  <a:t>Forward Euler:</a:t>
                </a:r>
              </a:p>
              <a:p>
                <a:pPr marL="0" indent="0" algn="just">
                  <a:buNone/>
                </a:pPr>
                <a:r>
                  <a:rPr lang="en-US" sz="1200"/>
                  <a:t>It is a numerical algorithm to solve ordinary differential equation. Given the ODE: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m:t>
                    </m:r>
                    <m:r>
                      <a:rPr lang="en-US" sz="1200" b="0" i="1" smtClean="0">
                        <a:latin typeface="Cambria Math" panose="02040503050406030204" pitchFamily="18" charset="0"/>
                      </a:rPr>
                      <m:t>𝑓</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𝑦</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oMath>
                </a14:m>
                <a:r>
                  <a:rPr lang="en-US" sz="1200"/>
                  <a:t> we can approximate the derivatives as:  </a:t>
                </a:r>
              </a:p>
              <a:p>
                <a:pPr marL="0" indent="0" algn="just">
                  <a:buNone/>
                </a:pPr>
                <a:endParaRPr lang="en-US" sz="1200"/>
              </a:p>
              <a:p>
                <a:pPr marL="0" indent="0" algn="just">
                  <a:buNone/>
                </a:pPr>
                <a:endParaRPr lang="en-US" sz="1200"/>
              </a:p>
              <a:p>
                <a:pPr marL="0" indent="0" algn="just">
                  <a:buNone/>
                </a:pPr>
                <a:endParaRPr lang="en-US" sz="1200"/>
              </a:p>
              <a:p>
                <a:pPr marL="0" indent="0" algn="just">
                  <a:buNone/>
                </a:pPr>
                <a:r>
                  <a:rPr lang="en-US" sz="1200"/>
                  <a:t>Then by explicating </a:t>
                </a:r>
                <a14:m>
                  <m:oMath xmlns:m="http://schemas.openxmlformats.org/officeDocument/2006/math">
                    <m:r>
                      <a:rPr lang="en-US" sz="1200" b="0" i="1" smtClean="0">
                        <a:latin typeface="Cambria Math" panose="02040503050406030204" pitchFamily="18" charset="0"/>
                      </a:rPr>
                      <m:t>𝑦</m:t>
                    </m:r>
                    <m:r>
                      <a:rPr lang="en-US" sz="1200" b="0" i="1" smtClean="0">
                        <a:latin typeface="Cambria Math" panose="02040503050406030204" pitchFamily="18" charset="0"/>
                      </a:rPr>
                      <m:t>(</m:t>
                    </m:r>
                    <m:r>
                      <a:rPr lang="en-US" sz="1200" b="0" i="1" smtClean="0">
                        <a:latin typeface="Cambria Math" panose="02040503050406030204" pitchFamily="18" charset="0"/>
                      </a:rPr>
                      <m:t>𝑡</m:t>
                    </m:r>
                    <m:r>
                      <a:rPr lang="en-US" sz="1200" b="0" i="1" smtClean="0">
                        <a:latin typeface="Cambria Math" panose="02040503050406030204" pitchFamily="18" charset="0"/>
                      </a:rPr>
                      <m:t>+</m:t>
                    </m:r>
                    <m:r>
                      <a:rPr lang="en-US" sz="1200" b="0" i="1" smtClean="0">
                        <a:latin typeface="Cambria Math" panose="02040503050406030204" pitchFamily="18" charset="0"/>
                      </a:rPr>
                      <m:t>h</m:t>
                    </m:r>
                    <m:r>
                      <a:rPr lang="en-US" sz="1200" b="0" i="1" smtClean="0">
                        <a:latin typeface="Cambria Math" panose="02040503050406030204" pitchFamily="18" charset="0"/>
                      </a:rPr>
                      <m:t>)</m:t>
                    </m:r>
                  </m:oMath>
                </a14:m>
                <a:r>
                  <a:rPr lang="en-US" sz="1200"/>
                  <a:t> and substituting </a:t>
                </a:r>
                <a14:m>
                  <m:oMath xmlns:m="http://schemas.openxmlformats.org/officeDocument/2006/math">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𝑦</m:t>
                        </m:r>
                      </m:e>
                    </m:acc>
                  </m:oMath>
                </a14:m>
                <a:r>
                  <a:rPr lang="en-US" sz="1200"/>
                  <a:t> we have: </a:t>
                </a:r>
              </a:p>
              <a:p>
                <a:pPr marL="0" indent="0" algn="just">
                  <a:buNone/>
                </a:pPr>
                <a:endParaRPr lang="en-US" sz="1200"/>
              </a:p>
              <a:p>
                <a:pPr marL="0" indent="0" algn="just">
                  <a:buNone/>
                </a:pPr>
                <a:endParaRPr lang="en-US" sz="1200"/>
              </a:p>
              <a:p>
                <a:pPr marL="0" indent="0" algn="just">
                  <a:buNone/>
                </a:pPr>
                <a:r>
                  <a:rPr lang="en-US" sz="1200"/>
                  <a:t>Consider we have: </a:t>
                </a:r>
                <a14:m>
                  <m:oMath xmlns:m="http://schemas.openxmlformats.org/officeDocument/2006/math">
                    <m:r>
                      <a:rPr lang="en-US" sz="1200" b="0" i="1" smtClean="0">
                        <a:latin typeface="Cambria Math" panose="02040503050406030204" pitchFamily="18" charset="0"/>
                      </a:rPr>
                      <m:t>𝑋</m:t>
                    </m:r>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3</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4</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5</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6</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7</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8</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9</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10</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11</m:t>
                        </m:r>
                      </m:sub>
                    </m:sSub>
                  </m:oMath>
                </a14:m>
                <a:r>
                  <a:rPr lang="en-US" sz="1200">
                    <a:latin typeface="+mn-lt"/>
                  </a:rPr>
                  <a:t> </a:t>
                </a:r>
                <a14:m>
                  <m:oMath xmlns:m="http://schemas.openxmlformats.org/officeDocument/2006/math">
                    <m:sSub>
                      <m:sSubPr>
                        <m:ctrlPr>
                          <a:rPr lang="en-US" sz="1200" i="1">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12</m:t>
                        </m:r>
                      </m:sub>
                    </m:sSub>
                  </m:oMath>
                </a14:m>
                <a:r>
                  <a:rPr lang="en-US" sz="1200">
                    <a:latin typeface="+mn-lt"/>
                  </a:rPr>
                  <a:t>]=[</a:t>
                </a:r>
                <a14:m>
                  <m:oMath xmlns:m="http://schemas.openxmlformats.org/officeDocument/2006/math">
                    <m:r>
                      <a:rPr lang="en-US" sz="1200" b="0" i="1" smtClean="0">
                        <a:latin typeface="Cambria Math" panose="02040503050406030204" pitchFamily="18" charset="0"/>
                      </a:rPr>
                      <m:t>𝑥</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𝑥</m:t>
                        </m:r>
                      </m:e>
                    </m:acc>
                    <m:r>
                      <a:rPr lang="en-US" sz="1200" b="0" i="1" smtClean="0">
                        <a:latin typeface="Cambria Math" panose="02040503050406030204" pitchFamily="18" charset="0"/>
                      </a:rPr>
                      <m:t> </m:t>
                    </m:r>
                    <m:r>
                      <a:rPr lang="en-US" sz="1200" b="0" i="1" smtClean="0">
                        <a:latin typeface="Cambria Math" panose="02040503050406030204" pitchFamily="18" charset="0"/>
                      </a:rPr>
                      <m:t>𝑦</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𝑦</m:t>
                        </m:r>
                      </m:e>
                    </m:acc>
                    <m:r>
                      <a:rPr lang="en-US" sz="1200" b="0" i="1" smtClean="0">
                        <a:latin typeface="Cambria Math" panose="02040503050406030204" pitchFamily="18" charset="0"/>
                      </a:rPr>
                      <m:t> </m:t>
                    </m:r>
                    <m:r>
                      <a:rPr lang="en-US" sz="1200" b="0" i="1" smtClean="0">
                        <a:latin typeface="Cambria Math" panose="02040503050406030204" pitchFamily="18" charset="0"/>
                      </a:rPr>
                      <m:t>𝑧</m:t>
                    </m:r>
                    <m:r>
                      <a:rPr lang="en-US" sz="1200" b="0" i="1" smtClean="0">
                        <a:latin typeface="Cambria Math" panose="02040503050406030204" pitchFamily="18" charset="0"/>
                      </a:rPr>
                      <m:t> </m:t>
                    </m:r>
                    <m:acc>
                      <m:accPr>
                        <m:chr m:val="̇"/>
                        <m:ctrlPr>
                          <a:rPr lang="en-US" sz="1200" b="0" i="1" smtClean="0">
                            <a:latin typeface="Cambria Math" panose="02040503050406030204" pitchFamily="18" charset="0"/>
                          </a:rPr>
                        </m:ctrlPr>
                      </m:accPr>
                      <m:e>
                        <m:r>
                          <a:rPr lang="en-US" sz="1200" b="0" i="1" smtClean="0">
                            <a:latin typeface="Cambria Math" panose="02040503050406030204" pitchFamily="18" charset="0"/>
                          </a:rPr>
                          <m:t>𝑧</m:t>
                        </m:r>
                      </m:e>
                    </m:acc>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𝜙</m:t>
                    </m:r>
                    <m:r>
                      <a:rPr lang="en-US" sz="1200" b="0" i="1" smtClean="0">
                        <a:latin typeface="Cambria Math" panose="02040503050406030204" pitchFamily="18" charset="0"/>
                        <a:ea typeface="Cambria Math" panose="02040503050406030204" pitchFamily="18" charset="0"/>
                      </a:rPr>
                      <m:t> </m:t>
                    </m:r>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𝜙</m:t>
                        </m:r>
                      </m:e>
                    </m:acc>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𝜃</m:t>
                    </m:r>
                    <m:r>
                      <a:rPr lang="en-US" sz="1200" b="0" i="1" smtClean="0">
                        <a:latin typeface="Cambria Math" panose="02040503050406030204" pitchFamily="18" charset="0"/>
                        <a:ea typeface="Cambria Math" panose="02040503050406030204" pitchFamily="18" charset="0"/>
                      </a:rPr>
                      <m:t> </m:t>
                    </m:r>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𝜃</m:t>
                        </m:r>
                      </m:e>
                    </m:acc>
                    <m:r>
                      <a:rPr lang="en-US" sz="1200" b="0" i="1" smtClean="0">
                        <a:latin typeface="Cambria Math" panose="02040503050406030204" pitchFamily="18" charset="0"/>
                      </a:rPr>
                      <m:t> </m:t>
                    </m:r>
                    <m:r>
                      <a:rPr lang="en-US" sz="1200" b="0" i="1" smtClean="0">
                        <a:latin typeface="Cambria Math" panose="02040503050406030204" pitchFamily="18" charset="0"/>
                        <a:ea typeface="Cambria Math" panose="02040503050406030204" pitchFamily="18" charset="0"/>
                      </a:rPr>
                      <m:t>𝜓</m:t>
                    </m:r>
                    <m:r>
                      <a:rPr lang="en-US" sz="1200" b="0" i="1" smtClean="0">
                        <a:latin typeface="Cambria Math" panose="02040503050406030204" pitchFamily="18" charset="0"/>
                        <a:ea typeface="Cambria Math" panose="02040503050406030204" pitchFamily="18" charset="0"/>
                      </a:rPr>
                      <m:t> </m:t>
                    </m:r>
                    <m:acc>
                      <m:accPr>
                        <m:chr m:val="̇"/>
                        <m:ctrlPr>
                          <a:rPr lang="en-US" sz="1200" b="0" i="1" smtClean="0">
                            <a:latin typeface="Cambria Math" panose="02040503050406030204" pitchFamily="18" charset="0"/>
                            <a:ea typeface="Cambria Math" panose="02040503050406030204" pitchFamily="18" charset="0"/>
                          </a:rPr>
                        </m:ctrlPr>
                      </m:accPr>
                      <m:e>
                        <m:r>
                          <a:rPr lang="en-US" sz="1200" b="0" i="1" smtClean="0">
                            <a:latin typeface="Cambria Math" panose="02040503050406030204" pitchFamily="18" charset="0"/>
                            <a:ea typeface="Cambria Math" panose="02040503050406030204" pitchFamily="18" charset="0"/>
                          </a:rPr>
                          <m:t>𝜓</m:t>
                        </m:r>
                      </m:e>
                    </m:acc>
                    <m:r>
                      <a:rPr lang="en-US" sz="1200" b="0" i="1" smtClean="0">
                        <a:latin typeface="Cambria Math" panose="02040503050406030204" pitchFamily="18" charset="0"/>
                      </a:rPr>
                      <m:t>]</m:t>
                    </m:r>
                  </m:oMath>
                </a14:m>
                <a:r>
                  <a:rPr lang="en-US" sz="1200">
                    <a:latin typeface="+mn-lt"/>
                  </a:rPr>
                  <a:t> , </a:t>
                </a:r>
                <a14:m>
                  <m:oMath xmlns:m="http://schemas.openxmlformats.org/officeDocument/2006/math">
                    <m:sSub>
                      <m:sSubPr>
                        <m:ctrlPr>
                          <a:rPr lang="en-US" sz="1200" i="1">
                            <a:latin typeface="Cambria Math" panose="02040503050406030204" pitchFamily="18" charset="0"/>
                          </a:rPr>
                        </m:ctrlPr>
                      </m:sSubPr>
                      <m:e>
                        <m:r>
                          <a:rPr lang="en-US" sz="1200" i="1">
                            <a:latin typeface="Cambria Math" panose="02040503050406030204" pitchFamily="18" charset="0"/>
                          </a:rPr>
                          <m:t>𝑇</m:t>
                        </m:r>
                      </m:e>
                      <m:sub>
                        <m:r>
                          <a:rPr lang="en-US" sz="1200" i="1">
                            <a:latin typeface="Cambria Math" panose="02040503050406030204" pitchFamily="18" charset="0"/>
                          </a:rPr>
                          <m:t>𝑠</m:t>
                        </m:r>
                      </m:sub>
                    </m:sSub>
                  </m:oMath>
                </a14:m>
                <a:r>
                  <a:rPr lang="en-US" sz="1200">
                    <a:latin typeface="+mn-lt"/>
                  </a:rPr>
                  <a:t>=0.01</a:t>
                </a:r>
              </a:p>
              <a:p>
                <a:pPr marL="0" indent="0" algn="just">
                  <a:buNone/>
                </a:pPr>
                <a:endParaRPr lang="en-US" sz="1200" i="0" u="none" strike="noStrike" baseline="0">
                  <a:solidFill>
                    <a:srgbClr val="000000"/>
                  </a:solidFill>
                  <a:latin typeface="+mn-lt"/>
                </a:endParaRPr>
              </a:p>
              <a:p>
                <a:pPr marL="0" indent="0" algn="just">
                  <a:buNone/>
                </a:pPr>
                <a:endParaRPr lang="en-US" sz="1200">
                  <a:latin typeface="+mn-lt"/>
                </a:endParaRPr>
              </a:p>
              <a:p>
                <a:pPr marL="0" indent="0" algn="just">
                  <a:buNone/>
                </a:pPr>
                <a:endParaRPr lang="en-US" sz="1200"/>
              </a:p>
            </p:txBody>
          </p:sp>
        </mc:Choice>
        <mc:Fallback xmlns="">
          <p:sp>
            <p:nvSpPr>
              <p:cNvPr id="3" name="Content Placeholder 2">
                <a:extLst>
                  <a:ext uri="{FF2B5EF4-FFF2-40B4-BE49-F238E27FC236}">
                    <a16:creationId xmlns:a16="http://schemas.microsoft.com/office/drawing/2014/main" id="{123523CF-02F6-97E1-459C-36D53D352DD0}"/>
                  </a:ext>
                </a:extLst>
              </p:cNvPr>
              <p:cNvSpPr>
                <a:spLocks noGrp="1" noRot="1" noChangeAspect="1" noMove="1" noResize="1" noEditPoints="1" noAdjustHandles="1" noChangeArrowheads="1" noChangeShapeType="1" noTextEdit="1"/>
              </p:cNvSpPr>
              <p:nvPr>
                <p:ph idx="1"/>
              </p:nvPr>
            </p:nvSpPr>
            <p:spPr>
              <a:xfrm>
                <a:off x="107504" y="1268761"/>
                <a:ext cx="8784976" cy="4598639"/>
              </a:xfrm>
              <a:blipFill>
                <a:blip r:embed="rId2"/>
                <a:stretch>
                  <a:fillRect l="-69"/>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2CBF2F71-2D31-8094-1EFD-1ABA9C8CEE5B}"/>
              </a:ext>
            </a:extLst>
          </p:cNvPr>
          <p:cNvPicPr>
            <a:picLocks noChangeAspect="1"/>
          </p:cNvPicPr>
          <p:nvPr/>
        </p:nvPicPr>
        <p:blipFill>
          <a:blip r:embed="rId3"/>
          <a:stretch>
            <a:fillRect/>
          </a:stretch>
        </p:blipFill>
        <p:spPr>
          <a:xfrm>
            <a:off x="3203848" y="2088224"/>
            <a:ext cx="1722269" cy="548688"/>
          </a:xfrm>
          <a:prstGeom prst="rect">
            <a:avLst/>
          </a:prstGeom>
        </p:spPr>
      </p:pic>
      <p:pic>
        <p:nvPicPr>
          <p:cNvPr id="7" name="Picture 6">
            <a:extLst>
              <a:ext uri="{FF2B5EF4-FFF2-40B4-BE49-F238E27FC236}">
                <a16:creationId xmlns:a16="http://schemas.microsoft.com/office/drawing/2014/main" id="{0FF49EAA-8B44-F5C9-2234-916289A50232}"/>
              </a:ext>
            </a:extLst>
          </p:cNvPr>
          <p:cNvPicPr>
            <a:picLocks noChangeAspect="1"/>
          </p:cNvPicPr>
          <p:nvPr/>
        </p:nvPicPr>
        <p:blipFill>
          <a:blip r:embed="rId4"/>
          <a:stretch>
            <a:fillRect/>
          </a:stretch>
        </p:blipFill>
        <p:spPr>
          <a:xfrm>
            <a:off x="2915816" y="2983894"/>
            <a:ext cx="2842506" cy="472481"/>
          </a:xfrm>
          <a:prstGeom prst="rect">
            <a:avLst/>
          </a:prstGeom>
        </p:spPr>
      </p:pic>
      <p:sp>
        <p:nvSpPr>
          <p:cNvPr id="6" name="TextBox 4">
            <a:extLst>
              <a:ext uri="{FF2B5EF4-FFF2-40B4-BE49-F238E27FC236}">
                <a16:creationId xmlns:a16="http://schemas.microsoft.com/office/drawing/2014/main" id="{92DA8DB4-AB1D-B9FB-255B-86A6546455F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5D9E5DF-52C1-50CF-2EF0-0BD19DABBE29}"/>
                  </a:ext>
                </a:extLst>
              </p:cNvPr>
              <p:cNvSpPr/>
              <p:nvPr/>
            </p:nvSpPr>
            <p:spPr bwMode="auto">
              <a:xfrm>
                <a:off x="5220072" y="3834510"/>
                <a:ext cx="3923928" cy="2232248"/>
              </a:xfrm>
              <a:prstGeom prst="rect">
                <a:avLst/>
              </a:prstGeom>
              <a:ln/>
              <a:extLst>
                <a:ext uri="{909E8E84-426E-40dd-AFC4-6F175D3DCCD1}">
                  <a14:hiddenFill xmlns="">
                    <a:solidFill>
                      <a:schemeClr val="accent1"/>
                    </a:solidFill>
                  </a14:hiddenFill>
                </a:ext>
                <a:ext uri="{91240B29-F687-4f45-9708-019B960494DF}">
                  <a14:hiddenLine xmlns="" w="9525" cap="flat" cmpd="sng" algn="ctr">
                    <a:solidFill>
                      <a:schemeClr val="tx1"/>
                    </a:solidFill>
                    <a:prstDash val="solid"/>
                    <a:round/>
                    <a:headEnd type="none" w="med" len="med"/>
                    <a:tailEnd type="none" w="med" len="med"/>
                  </a14:hiddenLine>
                </a:ext>
                <a:ext uri="{AF507438-7753-43e0-B8FC-AC1667EBCBE1}">
                  <a14:hiddenEffects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indent="0">
                  <a:buNone/>
                </a:pPr>
                <a:r>
                  <a:rPr lang="en-US" sz="1100" b="1">
                    <a:solidFill>
                      <a:srgbClr val="790022"/>
                    </a:solidFill>
                    <a:latin typeface="+mn-lt"/>
                  </a:rPr>
                  <a:t>R</a:t>
                </a:r>
                <a:r>
                  <a:rPr lang="en-US" sz="1100" b="1" i="0" u="none" strike="noStrike" baseline="0">
                    <a:solidFill>
                      <a:srgbClr val="790022"/>
                    </a:solidFill>
                    <a:latin typeface="+mn-lt"/>
                  </a:rPr>
                  <a:t>otations Discretized Dynamics:</a:t>
                </a:r>
              </a:p>
              <a:p>
                <a:pPr marL="0" indent="0">
                  <a:buNone/>
                </a:pPr>
                <a14:m>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7</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7</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8</m:t>
                        </m:r>
                      </m:sub>
                    </m:sSub>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𝑇</m:t>
                        </m:r>
                      </m:e>
                      <m:sub>
                        <m:r>
                          <a:rPr lang="en-US" sz="1100" b="0" i="1" smtClean="0">
                            <a:solidFill>
                              <a:srgbClr val="000000"/>
                            </a:solidFill>
                            <a:latin typeface="Cambria Math" panose="02040503050406030204" pitchFamily="18" charset="0"/>
                          </a:rPr>
                          <m:t>𝑠</m:t>
                        </m:r>
                      </m:sub>
                    </m:sSub>
                  </m:oMath>
                </a14:m>
                <a:r>
                  <a:rPr lang="en-US" sz="1100">
                    <a:solidFill>
                      <a:srgbClr val="000000"/>
                    </a:solidFill>
                  </a:rPr>
                  <a:t> , </a:t>
                </a:r>
                <a14:m>
                  <m:oMath xmlns:m="http://schemas.openxmlformats.org/officeDocument/2006/math">
                    <m:sSub>
                      <m:sSubPr>
                        <m:ctrlPr>
                          <a:rPr lang="en-US" sz="1100" i="1">
                            <a:solidFill>
                              <a:srgbClr val="000000"/>
                            </a:solidFill>
                            <a:latin typeface="Cambria Math" panose="02040503050406030204" pitchFamily="18" charset="0"/>
                          </a:rPr>
                        </m:ctrlPr>
                      </m:sSubPr>
                      <m:e>
                        <m:acc>
                          <m:accPr>
                            <m:chr m:val="̇"/>
                            <m:ctrlPr>
                              <a:rPr lang="en-US" sz="1100" i="1">
                                <a:solidFill>
                                  <a:srgbClr val="000000"/>
                                </a:solidFill>
                                <a:latin typeface="Cambria Math" panose="02040503050406030204" pitchFamily="18" charset="0"/>
                              </a:rPr>
                            </m:ctrlPr>
                          </m:accPr>
                          <m:e>
                            <m:r>
                              <a:rPr lang="en-US" sz="1100" i="1">
                                <a:solidFill>
                                  <a:srgbClr val="000000"/>
                                </a:solidFill>
                                <a:latin typeface="Cambria Math" panose="02040503050406030204" pitchFamily="18" charset="0"/>
                              </a:rPr>
                              <m:t>𝑥</m:t>
                            </m:r>
                          </m:e>
                        </m:acc>
                      </m:e>
                      <m:sub>
                        <m:r>
                          <a:rPr lang="en-US" sz="1100" b="0" i="1" smtClean="0">
                            <a:solidFill>
                              <a:srgbClr val="000000"/>
                            </a:solidFill>
                            <a:latin typeface="Cambria Math" panose="02040503050406030204" pitchFamily="18" charset="0"/>
                          </a:rPr>
                          <m:t>7</m:t>
                        </m:r>
                      </m:sub>
                    </m:sSub>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8</m:t>
                        </m:r>
                      </m:sub>
                    </m:sSub>
                  </m:oMath>
                </a14:m>
                <a:endParaRPr lang="en-US" sz="110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8</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8</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𝑥𝑥</m:t>
                              </m:r>
                            </m:sub>
                          </m:sSub>
                        </m:den>
                      </m:f>
                      <m:d>
                        <m:dPr>
                          <m:ctrlPr>
                            <a:rPr lang="en-US" sz="1100" b="0" i="1" smtClean="0">
                              <a:solidFill>
                                <a:srgbClr val="000000"/>
                              </a:solidFill>
                              <a:latin typeface="Cambria Math" panose="02040503050406030204" pitchFamily="18" charset="0"/>
                            </a:rPr>
                          </m:ctrlPr>
                        </m:dPr>
                        <m:e>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𝑦𝑦</m:t>
                              </m:r>
                            </m:sub>
                          </m:sSub>
                          <m:r>
                            <a:rPr lang="en-US" sz="1100" b="0" i="1" smtClean="0">
                              <a:solidFill>
                                <a:srgbClr val="000000"/>
                              </a:solidFill>
                              <a:latin typeface="Cambria Math" panose="02040503050406030204" pitchFamily="18" charset="0"/>
                            </a:rPr>
                            <m:t>−</m:t>
                          </m:r>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𝑧𝑧</m:t>
                              </m:r>
                            </m:sub>
                          </m:sSub>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10</m:t>
                          </m:r>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12</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𝑥𝑥</m:t>
                              </m:r>
                            </m:sub>
                          </m:sSub>
                        </m:den>
                      </m:f>
                      <m:r>
                        <a:rPr lang="en-US" sz="1100" b="0" i="1" smtClean="0">
                          <a:solidFill>
                            <a:srgbClr val="000000"/>
                          </a:solidFill>
                          <a:latin typeface="Cambria Math" panose="02040503050406030204" pitchFamily="18" charset="0"/>
                        </a:rPr>
                        <m:t>𝑢</m:t>
                      </m:r>
                      <m:r>
                        <a:rPr lang="en-US" sz="1100" b="0" i="1" smtClean="0">
                          <a:solidFill>
                            <a:srgbClr val="000000"/>
                          </a:solidFill>
                          <a:latin typeface="Cambria Math" panose="02040503050406030204" pitchFamily="18" charset="0"/>
                        </a:rPr>
                        <m:t>(</m:t>
                      </m:r>
                      <m:r>
                        <a:rPr lang="en-US" sz="1100" b="0" i="1" smtClean="0">
                          <a:solidFill>
                            <a:srgbClr val="000000"/>
                          </a:solidFill>
                          <a:latin typeface="Cambria Math" panose="02040503050406030204" pitchFamily="18" charset="0"/>
                        </a:rPr>
                        <m:t>3</m:t>
                      </m:r>
                      <m:r>
                        <a:rPr lang="en-US" sz="1100" b="0" i="1" smtClean="0">
                          <a:solidFill>
                            <a:srgbClr val="000000"/>
                          </a:solidFill>
                          <a:latin typeface="Cambria Math" panose="02040503050406030204" pitchFamily="18" charset="0"/>
                        </a:rPr>
                        <m:t>)</m:t>
                      </m:r>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m:t>
                          </m:r>
                          <m:r>
                            <a:rPr lang="en-US" sz="1100" b="0" i="1" smtClean="0">
                              <a:solidFill>
                                <a:srgbClr val="000000"/>
                              </a:solidFill>
                              <a:latin typeface="Cambria Math" panose="02040503050406030204" pitchFamily="18" charset="0"/>
                            </a:rPr>
                            <m:t>𝑇</m:t>
                          </m:r>
                        </m:e>
                        <m:sub>
                          <m:r>
                            <a:rPr lang="en-US" sz="1100" b="0" i="1" smtClean="0">
                              <a:solidFill>
                                <a:srgbClr val="000000"/>
                              </a:solidFill>
                              <a:latin typeface="Cambria Math" panose="02040503050406030204" pitchFamily="18" charset="0"/>
                            </a:rPr>
                            <m:t>𝑠</m:t>
                          </m:r>
                        </m:sub>
                      </m:sSub>
                    </m:oMath>
                  </m:oMathPara>
                </a14:m>
                <a:endParaRPr lang="en-US" sz="110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9</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r>
                        <a:rPr lang="en-US" sz="1100" b="0" i="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9</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b="0" i="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10</m:t>
                          </m:r>
                        </m:sub>
                      </m:sSub>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𝑇</m:t>
                          </m:r>
                        </m:e>
                        <m:sub>
                          <m:r>
                            <a:rPr lang="en-US" sz="1100" b="0" i="1" smtClean="0">
                              <a:solidFill>
                                <a:srgbClr val="000000"/>
                              </a:solidFill>
                              <a:latin typeface="Cambria Math" panose="02040503050406030204" pitchFamily="18" charset="0"/>
                            </a:rPr>
                            <m:t>𝑠</m:t>
                          </m:r>
                        </m:sub>
                      </m:sSub>
                    </m:oMath>
                  </m:oMathPara>
                </a14:m>
                <a:endParaRPr lang="en-US" sz="1100">
                  <a:solidFill>
                    <a:srgbClr val="000000"/>
                  </a:solidFill>
                </a:endParaRPr>
              </a:p>
              <a:p>
                <a:pPr marL="0" indent="0">
                  <a:buNone/>
                </a:pPr>
                <a14:m>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10</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10</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𝑦𝑦</m:t>
                            </m:r>
                          </m:sub>
                        </m:sSub>
                      </m:den>
                    </m:f>
                    <m:d>
                      <m:dPr>
                        <m:ctrlPr>
                          <a:rPr lang="en-US" sz="1100" b="0" i="1" smtClean="0">
                            <a:solidFill>
                              <a:srgbClr val="000000"/>
                            </a:solidFill>
                            <a:latin typeface="Cambria Math" panose="02040503050406030204" pitchFamily="18" charset="0"/>
                          </a:rPr>
                        </m:ctrlPr>
                      </m:dPr>
                      <m:e>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𝑧𝑧</m:t>
                            </m:r>
                          </m:sub>
                        </m:sSub>
                        <m:r>
                          <a:rPr lang="en-US" sz="1100" b="0" i="1" smtClean="0">
                            <a:solidFill>
                              <a:srgbClr val="000000"/>
                            </a:solidFill>
                            <a:latin typeface="Cambria Math" panose="02040503050406030204" pitchFamily="18" charset="0"/>
                          </a:rPr>
                          <m:t>−</m:t>
                        </m:r>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𝑥𝑥</m:t>
                            </m:r>
                          </m:sub>
                        </m:sSub>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8</m:t>
                        </m:r>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12</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𝑦𝑦</m:t>
                            </m:r>
                          </m:sub>
                        </m:sSub>
                      </m:den>
                    </m:f>
                    <m:r>
                      <a:rPr lang="en-US" sz="1100" b="0" i="1" smtClean="0">
                        <a:solidFill>
                          <a:srgbClr val="000000"/>
                        </a:solidFill>
                        <a:latin typeface="Cambria Math" panose="02040503050406030204" pitchFamily="18" charset="0"/>
                      </a:rPr>
                      <m:t>𝑢</m:t>
                    </m:r>
                    <m:r>
                      <a:rPr lang="en-US" sz="1100" b="0" i="1" smtClean="0">
                        <a:solidFill>
                          <a:srgbClr val="000000"/>
                        </a:solidFill>
                        <a:latin typeface="Cambria Math" panose="02040503050406030204" pitchFamily="18" charset="0"/>
                      </a:rPr>
                      <m:t>(</m:t>
                    </m:r>
                    <m:r>
                      <a:rPr lang="en-US" sz="1100" b="0" i="1" smtClean="0">
                        <a:solidFill>
                          <a:srgbClr val="000000"/>
                        </a:solidFill>
                        <a:latin typeface="Cambria Math" panose="02040503050406030204" pitchFamily="18" charset="0"/>
                      </a:rPr>
                      <m:t>4</m:t>
                    </m:r>
                    <m:r>
                      <a:rPr lang="en-US" sz="1100" b="0" i="1" smtClean="0">
                        <a:solidFill>
                          <a:srgbClr val="000000"/>
                        </a:solidFill>
                        <a:latin typeface="Cambria Math" panose="02040503050406030204" pitchFamily="18" charset="0"/>
                      </a:rPr>
                      <m:t>)</m:t>
                    </m:r>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m:t>
                        </m:r>
                        <m:r>
                          <a:rPr lang="en-US" sz="1100" b="0" i="1" smtClean="0">
                            <a:solidFill>
                              <a:srgbClr val="000000"/>
                            </a:solidFill>
                            <a:latin typeface="Cambria Math" panose="02040503050406030204" pitchFamily="18" charset="0"/>
                          </a:rPr>
                          <m:t>𝑇</m:t>
                        </m:r>
                      </m:e>
                      <m:sub>
                        <m:r>
                          <a:rPr lang="en-US" sz="1100" b="0" i="1" smtClean="0">
                            <a:solidFill>
                              <a:srgbClr val="000000"/>
                            </a:solidFill>
                            <a:latin typeface="Cambria Math" panose="02040503050406030204" pitchFamily="18" charset="0"/>
                          </a:rPr>
                          <m:t>𝑠</m:t>
                        </m:r>
                      </m:sub>
                    </m:sSub>
                  </m:oMath>
                </a14:m>
                <a:r>
                  <a:rPr lang="en-US" sz="1100">
                    <a:solidFill>
                      <a:srgbClr val="000000"/>
                    </a:solidFill>
                  </a:rPr>
                  <a:t>                                                              </a:t>
                </a:r>
              </a:p>
              <a:p>
                <a:pPr marL="0" indent="0">
                  <a:buNone/>
                </a:pPr>
                <a14:m>
                  <m:oMathPara xmlns:m="http://schemas.openxmlformats.org/officeDocument/2006/math">
                    <m:oMathParaPr>
                      <m:jc m:val="left"/>
                    </m:oMathParaPr>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11</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r>
                        <a:rPr lang="en-US" sz="1100" b="0" i="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11</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b="0" i="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12</m:t>
                          </m:r>
                        </m:sub>
                      </m:sSub>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𝑇</m:t>
                          </m:r>
                        </m:e>
                        <m:sub>
                          <m:r>
                            <a:rPr lang="en-US" sz="1100" b="0" i="1" smtClean="0">
                              <a:solidFill>
                                <a:srgbClr val="000000"/>
                              </a:solidFill>
                              <a:latin typeface="Cambria Math" panose="02040503050406030204" pitchFamily="18" charset="0"/>
                            </a:rPr>
                            <m:t>𝑠</m:t>
                          </m:r>
                        </m:sub>
                      </m:sSub>
                    </m:oMath>
                  </m:oMathPara>
                </a14:m>
                <a:endParaRPr lang="en-US" sz="1100">
                  <a:solidFill>
                    <a:srgbClr val="000000"/>
                  </a:solidFill>
                </a:endParaRPr>
              </a:p>
              <a:p>
                <a:pPr marL="0" indent="0">
                  <a:buNone/>
                </a:pPr>
                <a14:m>
                  <m:oMath xmlns:m="http://schemas.openxmlformats.org/officeDocument/2006/math">
                    <m:sSub>
                      <m:sSubPr>
                        <m:ctrlPr>
                          <a:rPr lang="en-US" sz="110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12</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12</m:t>
                        </m:r>
                      </m:sub>
                    </m:sSub>
                    <m:d>
                      <m:dPr>
                        <m:ctrlPr>
                          <a:rPr lang="en-US" sz="1100" i="1">
                            <a:solidFill>
                              <a:srgbClr val="000000"/>
                            </a:solidFill>
                            <a:latin typeface="Cambria Math" panose="02040503050406030204" pitchFamily="18" charset="0"/>
                          </a:rPr>
                        </m:ctrlPr>
                      </m:dPr>
                      <m:e>
                        <m:r>
                          <a:rPr lang="en-US" sz="1100" i="1">
                            <a:solidFill>
                              <a:srgbClr val="000000"/>
                            </a:solidFill>
                            <a:latin typeface="Cambria Math" panose="02040503050406030204" pitchFamily="18" charset="0"/>
                          </a:rPr>
                          <m:t>𝑘</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𝑧𝑧</m:t>
                            </m:r>
                          </m:sub>
                        </m:sSub>
                      </m:den>
                    </m:f>
                    <m:d>
                      <m:dPr>
                        <m:ctrlPr>
                          <a:rPr lang="en-US" sz="1100" b="0" i="1" smtClean="0">
                            <a:solidFill>
                              <a:srgbClr val="000000"/>
                            </a:solidFill>
                            <a:latin typeface="Cambria Math" panose="02040503050406030204" pitchFamily="18" charset="0"/>
                          </a:rPr>
                        </m:ctrlPr>
                      </m:dPr>
                      <m:e>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𝑥𝑥</m:t>
                            </m:r>
                          </m:sub>
                        </m:sSub>
                        <m:r>
                          <a:rPr lang="en-US" sz="1100" b="0" i="1" smtClean="0">
                            <a:solidFill>
                              <a:srgbClr val="000000"/>
                            </a:solidFill>
                            <a:latin typeface="Cambria Math" panose="02040503050406030204" pitchFamily="18" charset="0"/>
                          </a:rPr>
                          <m:t>−</m:t>
                        </m:r>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𝑦𝑦</m:t>
                            </m:r>
                          </m:sub>
                        </m:sSub>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8</m:t>
                        </m:r>
                      </m:e>
                    </m:d>
                    <m:r>
                      <a:rPr lang="en-US" sz="1100" b="0" i="1" smtClean="0">
                        <a:solidFill>
                          <a:srgbClr val="000000"/>
                        </a:solidFill>
                        <a:latin typeface="Cambria Math" panose="02040503050406030204" pitchFamily="18" charset="0"/>
                      </a:rPr>
                      <m:t>𝑥</m:t>
                    </m:r>
                    <m:d>
                      <m:dPr>
                        <m:ctrlPr>
                          <a:rPr lang="en-US" sz="1100" b="0" i="1" smtClean="0">
                            <a:solidFill>
                              <a:srgbClr val="000000"/>
                            </a:solidFill>
                            <a:latin typeface="Cambria Math" panose="02040503050406030204" pitchFamily="18" charset="0"/>
                          </a:rPr>
                        </m:ctrlPr>
                      </m:dPr>
                      <m:e>
                        <m:r>
                          <a:rPr lang="en-US" sz="1100" b="0" i="1" smtClean="0">
                            <a:solidFill>
                              <a:srgbClr val="000000"/>
                            </a:solidFill>
                            <a:latin typeface="Cambria Math" panose="02040503050406030204" pitchFamily="18" charset="0"/>
                          </a:rPr>
                          <m:t>10</m:t>
                        </m:r>
                      </m:e>
                    </m:d>
                    <m:r>
                      <a:rPr lang="en-US" sz="1100" b="0" i="1" smtClean="0">
                        <a:solidFill>
                          <a:srgbClr val="000000"/>
                        </a:solidFill>
                        <a:latin typeface="Cambria Math" panose="02040503050406030204" pitchFamily="18" charset="0"/>
                      </a:rPr>
                      <m:t>+</m:t>
                    </m:r>
                    <m:f>
                      <m:fPr>
                        <m:ctrlPr>
                          <a:rPr lang="en-US" sz="1100" b="0" i="1" smtClean="0">
                            <a:solidFill>
                              <a:srgbClr val="000000"/>
                            </a:solidFill>
                            <a:latin typeface="Cambria Math" panose="02040503050406030204" pitchFamily="18" charset="0"/>
                          </a:rPr>
                        </m:ctrlPr>
                      </m:fPr>
                      <m:num>
                        <m:r>
                          <a:rPr lang="en-US" sz="1100" b="0" i="1" smtClean="0">
                            <a:solidFill>
                              <a:srgbClr val="000000"/>
                            </a:solidFill>
                            <a:latin typeface="Cambria Math" panose="02040503050406030204" pitchFamily="18" charset="0"/>
                          </a:rPr>
                          <m:t>1</m:t>
                        </m:r>
                      </m:num>
                      <m:den>
                        <m:sSub>
                          <m:sSubPr>
                            <m:ctrlPr>
                              <a:rPr lang="en-US" sz="1100" b="0" i="1" smtClean="0">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𝐼</m:t>
                            </m:r>
                          </m:e>
                          <m:sub>
                            <m:r>
                              <a:rPr lang="en-US" sz="1100" b="0" i="1" smtClean="0">
                                <a:solidFill>
                                  <a:srgbClr val="000000"/>
                                </a:solidFill>
                                <a:latin typeface="Cambria Math" panose="02040503050406030204" pitchFamily="18" charset="0"/>
                              </a:rPr>
                              <m:t>𝑧𝑧</m:t>
                            </m:r>
                          </m:sub>
                        </m:sSub>
                      </m:den>
                    </m:f>
                    <m:r>
                      <a:rPr lang="en-US" sz="1100" b="0" i="1" smtClean="0">
                        <a:solidFill>
                          <a:srgbClr val="000000"/>
                        </a:solidFill>
                        <a:latin typeface="Cambria Math" panose="02040503050406030204" pitchFamily="18" charset="0"/>
                      </a:rPr>
                      <m:t>𝑢</m:t>
                    </m:r>
                    <m:r>
                      <a:rPr lang="en-US" sz="1100" b="0" i="1" smtClean="0">
                        <a:solidFill>
                          <a:srgbClr val="000000"/>
                        </a:solidFill>
                        <a:latin typeface="Cambria Math" panose="02040503050406030204" pitchFamily="18" charset="0"/>
                      </a:rPr>
                      <m:t>(</m:t>
                    </m:r>
                    <m:r>
                      <a:rPr lang="en-US" sz="1100" b="0" i="1" smtClean="0">
                        <a:solidFill>
                          <a:srgbClr val="000000"/>
                        </a:solidFill>
                        <a:latin typeface="Cambria Math" panose="02040503050406030204" pitchFamily="18" charset="0"/>
                      </a:rPr>
                      <m:t>5</m:t>
                    </m:r>
                    <m:r>
                      <a:rPr lang="en-US" sz="1100" b="0" i="1" smtClean="0">
                        <a:solidFill>
                          <a:srgbClr val="000000"/>
                        </a:solidFill>
                        <a:latin typeface="Cambria Math" panose="02040503050406030204" pitchFamily="18" charset="0"/>
                      </a:rPr>
                      <m:t>)</m:t>
                    </m:r>
                  </m:oMath>
                </a14:m>
                <a:r>
                  <a:rPr lang="en-US" sz="1100">
                    <a:solidFill>
                      <a:srgbClr val="000000"/>
                    </a:solidFill>
                  </a:rPr>
                  <a:t> </a:t>
                </a:r>
                <a14:m>
                  <m:oMath xmlns:m="http://schemas.openxmlformats.org/officeDocument/2006/math">
                    <m:sSub>
                      <m:sSubPr>
                        <m:ctrlPr>
                          <a:rPr lang="en-US" sz="1100" i="1">
                            <a:solidFill>
                              <a:srgbClr val="000000"/>
                            </a:solidFill>
                            <a:latin typeface="Cambria Math" panose="02040503050406030204" pitchFamily="18" charset="0"/>
                          </a:rPr>
                        </m:ctrlPr>
                      </m:sSubPr>
                      <m:e>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𝑇</m:t>
                        </m:r>
                      </m:e>
                      <m:sub>
                        <m:r>
                          <a:rPr lang="en-US" sz="1100" i="1">
                            <a:solidFill>
                              <a:srgbClr val="000000"/>
                            </a:solidFill>
                            <a:latin typeface="Cambria Math" panose="02040503050406030204" pitchFamily="18" charset="0"/>
                          </a:rPr>
                          <m:t>𝑠</m:t>
                        </m:r>
                      </m:sub>
                    </m:sSub>
                  </m:oMath>
                </a14:m>
                <a:r>
                  <a:rPr lang="en-US" sz="1100">
                    <a:solidFill>
                      <a:srgbClr val="000000"/>
                    </a:solidFill>
                  </a:rPr>
                  <a:t> </a:t>
                </a:r>
              </a:p>
            </p:txBody>
          </p:sp>
        </mc:Choice>
        <mc:Fallback xmlns="">
          <p:sp>
            <p:nvSpPr>
              <p:cNvPr id="8" name="Rectangle 7">
                <a:extLst>
                  <a:ext uri="{FF2B5EF4-FFF2-40B4-BE49-F238E27FC236}">
                    <a16:creationId xmlns:a16="http://schemas.microsoft.com/office/drawing/2014/main" id="{85D9E5DF-52C1-50CF-2EF0-0BD19DABBE29}"/>
                  </a:ext>
                </a:extLst>
              </p:cNvPr>
              <p:cNvSpPr>
                <a:spLocks noRot="1" noChangeAspect="1" noMove="1" noResize="1" noEditPoints="1" noAdjustHandles="1" noChangeArrowheads="1" noChangeShapeType="1" noTextEdit="1"/>
              </p:cNvSpPr>
              <p:nvPr/>
            </p:nvSpPr>
            <p:spPr bwMode="auto">
              <a:xfrm>
                <a:off x="5220072" y="3834510"/>
                <a:ext cx="3923928" cy="2232248"/>
              </a:xfrm>
              <a:prstGeom prst="rect">
                <a:avLst/>
              </a:prstGeom>
              <a:blipFill>
                <a:blip r:embed="rId5"/>
                <a:stretch>
                  <a:fillRect/>
                </a:stretch>
              </a:blip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C5B7CFF0-A17E-1A19-4A71-86E2BC4BBA4E}"/>
                  </a:ext>
                </a:extLst>
              </p:cNvPr>
              <p:cNvSpPr/>
              <p:nvPr/>
            </p:nvSpPr>
            <p:spPr bwMode="auto">
              <a:xfrm>
                <a:off x="0" y="3834510"/>
                <a:ext cx="5220072" cy="2232248"/>
              </a:xfrm>
              <a:prstGeom prst="rect">
                <a:avLst/>
              </a:prstGeom>
              <a:ln/>
              <a:extLst>
                <a:ext uri="{909E8E84-426E-40dd-AFC4-6F175D3DCCD1}">
                  <a14:hiddenFill xmlns="">
                    <a:solidFill>
                      <a:schemeClr val="accent1"/>
                    </a:solidFill>
                  </a14:hiddenFill>
                </a:ext>
                <a:ext uri="{91240B29-F687-4f45-9708-019B960494DF}">
                  <a14:hiddenLine xmlns="" w="9525" cap="flat" cmpd="sng" algn="ctr">
                    <a:solidFill>
                      <a:schemeClr val="tx1"/>
                    </a:solidFill>
                    <a:prstDash val="solid"/>
                    <a:round/>
                    <a:headEnd type="none" w="med" len="med"/>
                    <a:tailEnd type="none" w="med" len="med"/>
                  </a14:hiddenLine>
                </a:ext>
                <a:ext uri="{AF507438-7753-43e0-B8FC-AC1667EBCBE1}">
                  <a14:hiddenEffects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indent="0" algn="just">
                  <a:buNone/>
                </a:pPr>
                <a:r>
                  <a:rPr lang="en-US" sz="1100" b="1" i="0" u="none" strike="noStrike" baseline="0">
                    <a:solidFill>
                      <a:schemeClr val="tx2"/>
                    </a:solidFill>
                    <a:latin typeface="+mn-lt"/>
                  </a:rPr>
                  <a:t>Position Discretized Dynamics:</a:t>
                </a:r>
              </a:p>
              <a:p>
                <a:pPr marL="0" indent="0" algn="just">
                  <a:buNone/>
                </a:pPr>
                <a14:m>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𝑥</m:t>
                        </m:r>
                      </m:e>
                      <m:sub>
                        <m:r>
                          <a:rPr lang="en-US" sz="1100" b="0" i="1" u="none" strike="noStrike" baseline="0" smtClean="0">
                            <a:solidFill>
                              <a:srgbClr val="000000"/>
                            </a:solidFill>
                            <a:latin typeface="Cambria Math" panose="02040503050406030204" pitchFamily="18" charset="0"/>
                          </a:rPr>
                          <m:t>1</m:t>
                        </m:r>
                      </m:sub>
                    </m:sSub>
                    <m:r>
                      <a:rPr lang="en-US" sz="1100" b="0" i="1" u="none" strike="noStrike" baseline="0" smtClean="0">
                        <a:solidFill>
                          <a:srgbClr val="000000"/>
                        </a:solidFill>
                        <a:latin typeface="Cambria Math" panose="02040503050406030204" pitchFamily="18" charset="0"/>
                      </a:rPr>
                      <m:t>(</m:t>
                    </m:r>
                    <m:r>
                      <a:rPr lang="en-US" sz="1100" b="0" i="1" u="none" strike="noStrike" baseline="0" smtClean="0">
                        <a:solidFill>
                          <a:srgbClr val="000000"/>
                        </a:solidFill>
                        <a:latin typeface="Cambria Math" panose="02040503050406030204" pitchFamily="18" charset="0"/>
                      </a:rPr>
                      <m:t>𝑘</m:t>
                    </m:r>
                    <m:r>
                      <a:rPr lang="en-US" sz="1100" b="0" i="1" u="none" strike="noStrike" baseline="0" smtClean="0">
                        <a:solidFill>
                          <a:srgbClr val="000000"/>
                        </a:solidFill>
                        <a:latin typeface="Cambria Math" panose="02040503050406030204" pitchFamily="18" charset="0"/>
                      </a:rPr>
                      <m:t>+</m:t>
                    </m:r>
                    <m:r>
                      <a:rPr lang="en-US" sz="1100" b="0" i="1" u="none" strike="noStrike" baseline="0" smtClean="0">
                        <a:solidFill>
                          <a:srgbClr val="000000"/>
                        </a:solidFill>
                        <a:latin typeface="Cambria Math" panose="02040503050406030204" pitchFamily="18" charset="0"/>
                      </a:rPr>
                      <m:t>1</m:t>
                    </m:r>
                    <m:r>
                      <a:rPr lang="en-US" sz="1100" b="0" i="1" u="none" strike="noStrike" baseline="0" smtClean="0">
                        <a:solidFill>
                          <a:srgbClr val="000000"/>
                        </a:solidFill>
                        <a:latin typeface="Cambria Math" panose="02040503050406030204" pitchFamily="18" charset="0"/>
                      </a:rPr>
                      <m:t>)=</m:t>
                    </m:r>
                    <m:sSub>
                      <m:sSubPr>
                        <m:ctrlPr>
                          <a:rPr lang="en-US" sz="1100" b="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𝑥</m:t>
                        </m:r>
                      </m:e>
                      <m:sub>
                        <m:r>
                          <a:rPr lang="en-US" sz="1100" b="0" i="1" u="none" strike="noStrike" baseline="0" smtClean="0">
                            <a:solidFill>
                              <a:srgbClr val="000000"/>
                            </a:solidFill>
                            <a:latin typeface="Cambria Math" panose="02040503050406030204" pitchFamily="18" charset="0"/>
                          </a:rPr>
                          <m:t>1</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b="0" i="1" u="none" strike="noStrike" baseline="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2</m:t>
                        </m:r>
                      </m:sub>
                    </m:sSub>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𝑇</m:t>
                        </m:r>
                      </m:e>
                      <m:sub>
                        <m:r>
                          <a:rPr lang="en-US" sz="1100" b="0" i="1" u="none" strike="noStrike" baseline="0" smtClean="0">
                            <a:solidFill>
                              <a:srgbClr val="000000"/>
                            </a:solidFill>
                            <a:latin typeface="Cambria Math" panose="02040503050406030204" pitchFamily="18" charset="0"/>
                          </a:rPr>
                          <m:t>𝑠</m:t>
                        </m:r>
                      </m:sub>
                    </m:sSub>
                  </m:oMath>
                </a14:m>
                <a:r>
                  <a:rPr lang="en-US" sz="1100" i="0" u="none" strike="noStrike" baseline="0">
                    <a:solidFill>
                      <a:srgbClr val="000000"/>
                    </a:solidFill>
                    <a:latin typeface="+mn-lt"/>
                  </a:rPr>
                  <a:t> , </a:t>
                </a:r>
                <a14:m>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acc>
                          <m:accPr>
                            <m:chr m:val="̇"/>
                            <m:ctrlPr>
                              <a:rPr lang="en-US" sz="1100" i="1" u="none" strike="noStrike" baseline="0" smtClean="0">
                                <a:solidFill>
                                  <a:srgbClr val="000000"/>
                                </a:solidFill>
                                <a:latin typeface="Cambria Math" panose="02040503050406030204" pitchFamily="18" charset="0"/>
                              </a:rPr>
                            </m:ctrlPr>
                          </m:accPr>
                          <m:e>
                            <m:r>
                              <a:rPr lang="en-US" sz="1100" b="0" i="1" u="none" strike="noStrike" baseline="0" smtClean="0">
                                <a:solidFill>
                                  <a:srgbClr val="000000"/>
                                </a:solidFill>
                                <a:latin typeface="Cambria Math" panose="02040503050406030204" pitchFamily="18" charset="0"/>
                              </a:rPr>
                              <m:t>𝑥</m:t>
                            </m:r>
                          </m:e>
                        </m:acc>
                      </m:e>
                      <m:sub>
                        <m:r>
                          <a:rPr lang="en-US" sz="1100" b="0" i="1" u="none" strike="noStrike" baseline="0" smtClean="0">
                            <a:solidFill>
                              <a:srgbClr val="000000"/>
                            </a:solidFill>
                            <a:latin typeface="Cambria Math" panose="02040503050406030204" pitchFamily="18" charset="0"/>
                          </a:rPr>
                          <m:t>1</m:t>
                        </m:r>
                      </m:sub>
                    </m:sSub>
                    <m:r>
                      <a:rPr lang="en-US" sz="1100" b="0" i="1" u="none" strike="noStrike" baseline="0" smtClean="0">
                        <a:solidFill>
                          <a:srgbClr val="000000"/>
                        </a:solidFill>
                        <a:latin typeface="Cambria Math" panose="02040503050406030204" pitchFamily="18" charset="0"/>
                      </a:rPr>
                      <m:t>=</m:t>
                    </m:r>
                    <m:sSub>
                      <m:sSubPr>
                        <m:ctrlPr>
                          <a:rPr lang="en-US" sz="1100" b="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𝑥</m:t>
                        </m:r>
                      </m:e>
                      <m:sub>
                        <m:r>
                          <a:rPr lang="en-US" sz="1100" b="0" i="1" u="none" strike="noStrike" baseline="0" smtClean="0">
                            <a:solidFill>
                              <a:srgbClr val="000000"/>
                            </a:solidFill>
                            <a:latin typeface="Cambria Math" panose="02040503050406030204" pitchFamily="18" charset="0"/>
                          </a:rPr>
                          <m:t>2</m:t>
                        </m:r>
                      </m:sub>
                    </m:sSub>
                  </m:oMath>
                </a14:m>
                <a:endParaRPr lang="en-US" sz="1100" i="0" u="none" strike="noStrike" baseline="0">
                  <a:solidFill>
                    <a:srgbClr val="000000"/>
                  </a:solidFill>
                  <a:latin typeface="+mn-lt"/>
                </a:endParaRPr>
              </a:p>
              <a:p>
                <a:pPr marL="0" indent="0" algn="just">
                  <a:buNone/>
                </a:pPr>
                <a14:m>
                  <m:oMathPara xmlns:m="http://schemas.openxmlformats.org/officeDocument/2006/math">
                    <m:oMathParaPr>
                      <m:jc m:val="left"/>
                    </m:oMathParaPr>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𝑋</m:t>
                          </m:r>
                        </m:e>
                        <m:sub>
                          <m:r>
                            <a:rPr lang="en-US" sz="1100" b="0" i="1" u="none" strike="noStrike" baseline="0" smtClean="0">
                              <a:solidFill>
                                <a:srgbClr val="000000"/>
                              </a:solidFill>
                              <a:latin typeface="Cambria Math" panose="02040503050406030204" pitchFamily="18" charset="0"/>
                            </a:rPr>
                            <m:t>2</m:t>
                          </m:r>
                        </m:sub>
                      </m:sSub>
                      <m:r>
                        <a:rPr lang="en-US" sz="1100" b="0" i="1" u="none" strike="noStrike" baseline="0" smtClean="0">
                          <a:solidFill>
                            <a:srgbClr val="000000"/>
                          </a:solidFill>
                          <a:latin typeface="Cambria Math" panose="02040503050406030204" pitchFamily="18" charset="0"/>
                        </a:rPr>
                        <m:t>(</m:t>
                      </m:r>
                      <m:r>
                        <a:rPr lang="en-US" sz="1100" b="0" i="1" u="none" strike="noStrike" baseline="0" smtClean="0">
                          <a:solidFill>
                            <a:srgbClr val="000000"/>
                          </a:solidFill>
                          <a:latin typeface="Cambria Math" panose="02040503050406030204" pitchFamily="18" charset="0"/>
                        </a:rPr>
                        <m:t>𝑘</m:t>
                      </m:r>
                      <m:r>
                        <a:rPr lang="en-US" sz="1100" b="0" i="1" u="none" strike="noStrike" baseline="0" smtClean="0">
                          <a:solidFill>
                            <a:srgbClr val="000000"/>
                          </a:solidFill>
                          <a:latin typeface="Cambria Math" panose="02040503050406030204" pitchFamily="18" charset="0"/>
                        </a:rPr>
                        <m:t>+</m:t>
                      </m:r>
                      <m:r>
                        <a:rPr lang="en-US" sz="1100" b="0" i="1" u="none" strike="noStrike" baseline="0" smtClean="0">
                          <a:solidFill>
                            <a:srgbClr val="000000"/>
                          </a:solidFill>
                          <a:latin typeface="Cambria Math" panose="02040503050406030204" pitchFamily="18" charset="0"/>
                        </a:rPr>
                        <m:t>1</m:t>
                      </m:r>
                      <m:r>
                        <a:rPr lang="en-US" sz="1100" b="0" i="1" u="none" strike="noStrike" baseline="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2</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b="0" i="1" u="none" strike="noStrike" baseline="0" smtClean="0">
                          <a:solidFill>
                            <a:srgbClr val="000000"/>
                          </a:solidFill>
                          <a:latin typeface="Cambria Math" panose="02040503050406030204" pitchFamily="18" charset="0"/>
                        </a:rPr>
                        <m:t>+</m:t>
                      </m:r>
                      <m:d>
                        <m:dPr>
                          <m:ctrlPr>
                            <a:rPr lang="en-US" sz="1100" i="1" u="none" strike="noStrike" baseline="0" smtClean="0">
                              <a:solidFill>
                                <a:srgbClr val="000000"/>
                              </a:solidFill>
                              <a:latin typeface="Cambria Math" panose="02040503050406030204" pitchFamily="18" charset="0"/>
                            </a:rPr>
                          </m:ctrlPr>
                        </m:dPr>
                        <m:e>
                          <m:f>
                            <m:fPr>
                              <m:ctrlPr>
                                <a:rPr lang="en-US" sz="1100" i="1" u="none" strike="noStrike" baseline="0" smtClean="0">
                                  <a:solidFill>
                                    <a:srgbClr val="000000"/>
                                  </a:solidFill>
                                  <a:latin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rPr>
                                <m:t>𝑚</m:t>
                              </m:r>
                            </m:den>
                          </m:f>
                          <m:r>
                            <a:rPr lang="en-US" sz="1100" b="0" i="1" u="none" strike="noStrike" baseline="0" smtClean="0">
                              <a:solidFill>
                                <a:srgbClr val="000000"/>
                              </a:solidFill>
                              <a:latin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𝜃</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𝑢</m:t>
                      </m:r>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f>
                        <m:f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ea typeface="Cambria Math" panose="02040503050406030204" pitchFamily="18" charset="0"/>
                            </a:rPr>
                            <m:t>𝑚</m:t>
                          </m:r>
                        </m:den>
                      </m:f>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𝜃</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𝛷</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𝜙</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𝑢</m:t>
                      </m:r>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2</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ea typeface="Cambria Math" panose="02040503050406030204" pitchFamily="18" charset="0"/>
                            </a:rPr>
                            <m:t>𝑇</m:t>
                          </m:r>
                        </m:e>
                        <m:sub>
                          <m:r>
                            <a:rPr lang="en-US" sz="1100" b="0" i="1" u="none" strike="noStrike" baseline="0" smtClean="0">
                              <a:solidFill>
                                <a:srgbClr val="000000"/>
                              </a:solidFill>
                              <a:latin typeface="Cambria Math" panose="02040503050406030204" pitchFamily="18" charset="0"/>
                              <a:ea typeface="Cambria Math" panose="02040503050406030204" pitchFamily="18" charset="0"/>
                            </a:rPr>
                            <m:t>𝑆</m:t>
                          </m:r>
                        </m:sub>
                      </m:sSub>
                    </m:oMath>
                  </m:oMathPara>
                </a14:m>
                <a:endParaRPr lang="en-US" sz="1100" i="0" u="none" strike="noStrike" baseline="0">
                  <a:solidFill>
                    <a:srgbClr val="000000"/>
                  </a:solidFill>
                  <a:latin typeface="+mn-lt"/>
                </a:endParaRPr>
              </a:p>
              <a:p>
                <a:pPr marL="0" indent="0" algn="just">
                  <a:buNone/>
                </a:pPr>
                <a14:m>
                  <m:oMathPara xmlns:m="http://schemas.openxmlformats.org/officeDocument/2006/math">
                    <m:oMathParaPr>
                      <m:jc m:val="left"/>
                    </m:oMathParaPr>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𝑋</m:t>
                          </m:r>
                        </m:e>
                        <m:sub>
                          <m:r>
                            <a:rPr lang="en-US" sz="1100" b="0" i="1" u="none" strike="noStrike" baseline="0" smtClean="0">
                              <a:solidFill>
                                <a:srgbClr val="000000"/>
                              </a:solidFill>
                              <a:latin typeface="Cambria Math" panose="02040503050406030204" pitchFamily="18" charset="0"/>
                            </a:rPr>
                            <m:t>3</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3</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b="0" i="1" u="none" strike="noStrike" baseline="0" smtClean="0">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4</m:t>
                          </m:r>
                        </m:sub>
                      </m:sSub>
                      <m:sSub>
                        <m:sSub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ea typeface="Cambria Math" panose="02040503050406030204" pitchFamily="18" charset="0"/>
                            </a:rPr>
                            <m:t>𝑇</m:t>
                          </m:r>
                        </m:e>
                        <m:sub>
                          <m:r>
                            <a:rPr lang="en-US" sz="1100" b="0" i="1" u="none" strike="noStrike" baseline="0" smtClean="0">
                              <a:solidFill>
                                <a:srgbClr val="000000"/>
                              </a:solidFill>
                              <a:latin typeface="Cambria Math" panose="02040503050406030204" pitchFamily="18" charset="0"/>
                              <a:ea typeface="Cambria Math" panose="02040503050406030204" pitchFamily="18" charset="0"/>
                            </a:rPr>
                            <m:t>𝑆</m:t>
                          </m:r>
                        </m:sub>
                      </m:sSub>
                    </m:oMath>
                  </m:oMathPara>
                </a14:m>
                <a:endParaRPr lang="en-US" sz="1100">
                  <a:latin typeface="+mn-lt"/>
                </a:endParaRPr>
              </a:p>
              <a:p>
                <a:pPr marL="0" indent="0" algn="just">
                  <a:buNone/>
                </a:pPr>
                <a14:m>
                  <m:oMathPara xmlns:m="http://schemas.openxmlformats.org/officeDocument/2006/math">
                    <m:oMathParaPr>
                      <m:jc m:val="left"/>
                    </m:oMathParaPr>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𝑋</m:t>
                          </m:r>
                        </m:e>
                        <m:sub>
                          <m:r>
                            <a:rPr lang="en-US" sz="1100" b="0" i="1" u="none" strike="noStrike" baseline="0" smtClean="0">
                              <a:solidFill>
                                <a:srgbClr val="000000"/>
                              </a:solidFill>
                              <a:latin typeface="Cambria Math" panose="02040503050406030204" pitchFamily="18" charset="0"/>
                            </a:rPr>
                            <m:t>4</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4</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b="0" i="1" u="none" strike="noStrike" baseline="0" smtClean="0">
                          <a:solidFill>
                            <a:srgbClr val="000000"/>
                          </a:solidFill>
                          <a:latin typeface="Cambria Math" panose="02040503050406030204" pitchFamily="18" charset="0"/>
                        </a:rPr>
                        <m:t>+</m:t>
                      </m:r>
                      <m:d>
                        <m:dPr>
                          <m:ctrlPr>
                            <a:rPr lang="en-US" sz="1100" i="1" u="none" strike="noStrike" baseline="0" smtClean="0">
                              <a:solidFill>
                                <a:srgbClr val="000000"/>
                              </a:solidFill>
                              <a:latin typeface="Cambria Math" panose="02040503050406030204" pitchFamily="18" charset="0"/>
                            </a:rPr>
                          </m:ctrlPr>
                        </m:dPr>
                        <m:e>
                          <m:f>
                            <m:fPr>
                              <m:ctrlPr>
                                <a:rPr lang="en-US" sz="1100" i="1" u="none" strike="noStrike" baseline="0" smtClean="0">
                                  <a:solidFill>
                                    <a:srgbClr val="000000"/>
                                  </a:solidFill>
                                  <a:latin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rPr>
                                <m:t>𝑚</m:t>
                              </m:r>
                            </m:den>
                          </m:f>
                          <m:r>
                            <a:rPr lang="en-US" sz="1100" b="0" i="1" u="none" strike="noStrike" baseline="0" smtClean="0">
                              <a:solidFill>
                                <a:srgbClr val="000000"/>
                              </a:solidFill>
                              <a:latin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𝜃</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𝑢</m:t>
                      </m:r>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f>
                        <m:f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ea typeface="Cambria Math" panose="02040503050406030204" pitchFamily="18" charset="0"/>
                            </a:rPr>
                            <m:t>𝑚</m:t>
                          </m:r>
                        </m:den>
                      </m:f>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𝜃</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𝛷</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𝜓</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𝑠𝑖𝑛</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𝜙</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𝑢</m:t>
                      </m:r>
                      <m:d>
                        <m:d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ea typeface="Cambria Math" panose="02040503050406030204" pitchFamily="18" charset="0"/>
                            </a:rPr>
                            <m:t>2</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ea typeface="Cambria Math" panose="02040503050406030204" pitchFamily="18" charset="0"/>
                            </a:rPr>
                            <m:t>𝑇</m:t>
                          </m:r>
                        </m:e>
                        <m:sub>
                          <m:r>
                            <a:rPr lang="en-US" sz="1100" b="0" i="1" u="none" strike="noStrike" baseline="0" smtClean="0">
                              <a:solidFill>
                                <a:srgbClr val="000000"/>
                              </a:solidFill>
                              <a:latin typeface="Cambria Math" panose="02040503050406030204" pitchFamily="18" charset="0"/>
                              <a:ea typeface="Cambria Math" panose="02040503050406030204" pitchFamily="18" charset="0"/>
                            </a:rPr>
                            <m:t>𝑆</m:t>
                          </m:r>
                        </m:sub>
                      </m:sSub>
                    </m:oMath>
                  </m:oMathPara>
                </a14:m>
                <a:endParaRPr lang="en-US" sz="1100" i="0" u="none" strike="noStrike" baseline="0">
                  <a:solidFill>
                    <a:srgbClr val="000000"/>
                  </a:solidFill>
                  <a:latin typeface="+mn-lt"/>
                </a:endParaRPr>
              </a:p>
              <a:p>
                <a:pPr marL="0" indent="0" algn="just">
                  <a:buNone/>
                </a:pPr>
                <a14:m>
                  <m:oMathPara xmlns:m="http://schemas.openxmlformats.org/officeDocument/2006/math">
                    <m:oMathParaPr>
                      <m:jc m:val="left"/>
                    </m:oMathParaPr>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𝑋</m:t>
                          </m:r>
                        </m:e>
                        <m:sub>
                          <m:r>
                            <a:rPr lang="en-US" sz="1100" b="0" i="1" u="none" strike="noStrike" baseline="0" smtClean="0">
                              <a:solidFill>
                                <a:srgbClr val="000000"/>
                              </a:solidFill>
                              <a:latin typeface="Cambria Math" panose="02040503050406030204" pitchFamily="18" charset="0"/>
                            </a:rPr>
                            <m:t>5</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5</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6</m:t>
                          </m:r>
                        </m:sub>
                      </m:sSub>
                      <m:sSub>
                        <m:sSubPr>
                          <m:ctrlPr>
                            <a:rPr lang="en-US" sz="1100" i="1">
                              <a:solidFill>
                                <a:srgbClr val="000000"/>
                              </a:solidFill>
                              <a:latin typeface="Cambria Math" panose="02040503050406030204" pitchFamily="18" charset="0"/>
                              <a:ea typeface="Cambria Math" panose="02040503050406030204" pitchFamily="18" charset="0"/>
                            </a:rPr>
                          </m:ctrlPr>
                        </m:sSubPr>
                        <m:e>
                          <m:r>
                            <a:rPr lang="en-US" sz="1100" i="1">
                              <a:solidFill>
                                <a:srgbClr val="000000"/>
                              </a:solidFill>
                              <a:latin typeface="Cambria Math" panose="02040503050406030204" pitchFamily="18" charset="0"/>
                              <a:ea typeface="Cambria Math" panose="02040503050406030204" pitchFamily="18" charset="0"/>
                            </a:rPr>
                            <m:t>𝑇</m:t>
                          </m:r>
                        </m:e>
                        <m:sub>
                          <m:r>
                            <a:rPr lang="en-US" sz="1100" i="1">
                              <a:solidFill>
                                <a:srgbClr val="000000"/>
                              </a:solidFill>
                              <a:latin typeface="Cambria Math" panose="02040503050406030204" pitchFamily="18" charset="0"/>
                              <a:ea typeface="Cambria Math" panose="02040503050406030204" pitchFamily="18" charset="0"/>
                            </a:rPr>
                            <m:t>𝑆</m:t>
                          </m:r>
                        </m:sub>
                      </m:sSub>
                    </m:oMath>
                  </m:oMathPara>
                </a14:m>
                <a:endParaRPr lang="en-US" sz="1100">
                  <a:solidFill>
                    <a:srgbClr val="000000"/>
                  </a:solidFill>
                  <a:latin typeface="+mn-lt"/>
                </a:endParaRPr>
              </a:p>
              <a:p>
                <a:pPr marL="0" indent="0" algn="just">
                  <a:buNone/>
                </a:pPr>
                <a14:m>
                  <m:oMathPara xmlns:m="http://schemas.openxmlformats.org/officeDocument/2006/math">
                    <m:oMathParaPr>
                      <m:jc m:val="left"/>
                    </m:oMathParaPr>
                    <m:oMath xmlns:m="http://schemas.openxmlformats.org/officeDocument/2006/math">
                      <m:sSub>
                        <m:sSubPr>
                          <m:ctrlPr>
                            <a:rPr lang="en-US" sz="1100" i="1" u="none" strike="noStrike" baseline="0" smtClean="0">
                              <a:solidFill>
                                <a:srgbClr val="000000"/>
                              </a:solidFill>
                              <a:latin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rPr>
                            <m:t>𝑋</m:t>
                          </m:r>
                        </m:e>
                        <m:sub>
                          <m:r>
                            <a:rPr lang="en-US" sz="1100" b="0" i="1" u="none" strike="noStrike" baseline="0" smtClean="0">
                              <a:solidFill>
                                <a:srgbClr val="000000"/>
                              </a:solidFill>
                              <a:latin typeface="Cambria Math" panose="02040503050406030204" pitchFamily="18" charset="0"/>
                            </a:rPr>
                            <m:t>6</m:t>
                          </m:r>
                        </m:sub>
                      </m:sSub>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𝑘</m:t>
                      </m:r>
                      <m:r>
                        <a:rPr lang="en-US" sz="1100" i="1">
                          <a:solidFill>
                            <a:srgbClr val="000000"/>
                          </a:solidFill>
                          <a:latin typeface="Cambria Math" panose="02040503050406030204" pitchFamily="18" charset="0"/>
                        </a:rPr>
                        <m:t>+</m:t>
                      </m:r>
                      <m:r>
                        <a:rPr lang="en-US" sz="1100" i="1">
                          <a:solidFill>
                            <a:srgbClr val="000000"/>
                          </a:solidFill>
                          <a:latin typeface="Cambria Math" panose="02040503050406030204" pitchFamily="18" charset="0"/>
                        </a:rPr>
                        <m:t>1</m:t>
                      </m:r>
                      <m:r>
                        <a:rPr lang="en-US" sz="1100" i="1">
                          <a:solidFill>
                            <a:srgbClr val="000000"/>
                          </a:solidFill>
                          <a:latin typeface="Cambria Math" panose="02040503050406030204" pitchFamily="18" charset="0"/>
                        </a:rPr>
                        <m:t>)=</m:t>
                      </m:r>
                      <m:sSub>
                        <m:sSubPr>
                          <m:ctrlPr>
                            <a:rPr lang="en-US" sz="1100" i="1">
                              <a:solidFill>
                                <a:srgbClr val="000000"/>
                              </a:solidFill>
                              <a:latin typeface="Cambria Math" panose="02040503050406030204" pitchFamily="18" charset="0"/>
                            </a:rPr>
                          </m:ctrlPr>
                        </m:sSubPr>
                        <m:e>
                          <m:r>
                            <a:rPr lang="en-US" sz="1100" b="0" i="1" smtClean="0">
                              <a:solidFill>
                                <a:srgbClr val="000000"/>
                              </a:solidFill>
                              <a:latin typeface="Cambria Math" panose="02040503050406030204" pitchFamily="18" charset="0"/>
                            </a:rPr>
                            <m:t>𝑥</m:t>
                          </m:r>
                        </m:e>
                        <m:sub>
                          <m:r>
                            <a:rPr lang="en-US" sz="1100" b="0" i="1" smtClean="0">
                              <a:solidFill>
                                <a:srgbClr val="000000"/>
                              </a:solidFill>
                              <a:latin typeface="Cambria Math" panose="02040503050406030204" pitchFamily="18" charset="0"/>
                            </a:rPr>
                            <m:t>6</m:t>
                          </m:r>
                        </m:sub>
                      </m:sSub>
                      <m:d>
                        <m:dPr>
                          <m:ctrlPr>
                            <a:rPr lang="en-US" sz="1100" i="1" u="none" strike="noStrike" baseline="0" smtClean="0">
                              <a:solidFill>
                                <a:srgbClr val="000000"/>
                              </a:solidFill>
                              <a:latin typeface="Cambria Math" panose="02040503050406030204" pitchFamily="18" charset="0"/>
                            </a:rPr>
                          </m:ctrlPr>
                        </m:dPr>
                        <m:e>
                          <m:r>
                            <a:rPr lang="en-US" sz="1100" b="0" i="1" u="none" strike="noStrike" baseline="0" smtClean="0">
                              <a:solidFill>
                                <a:srgbClr val="000000"/>
                              </a:solidFill>
                              <a:latin typeface="Cambria Math" panose="02040503050406030204" pitchFamily="18" charset="0"/>
                            </a:rPr>
                            <m:t>𝑘</m:t>
                          </m:r>
                        </m:e>
                      </m:d>
                      <m:r>
                        <a:rPr lang="en-US" sz="1100" b="0" i="1" u="none" strike="noStrike" baseline="0" smtClean="0">
                          <a:solidFill>
                            <a:srgbClr val="000000"/>
                          </a:solidFill>
                          <a:latin typeface="Cambria Math" panose="02040503050406030204" pitchFamily="18" charset="0"/>
                        </a:rPr>
                        <m:t>+(</m:t>
                      </m:r>
                      <m:r>
                        <a:rPr lang="en-US" sz="1100" i="1" u="none" strike="noStrike" baseline="0" smtClean="0">
                          <a:solidFill>
                            <a:srgbClr val="000000"/>
                          </a:solidFill>
                          <a:latin typeface="Cambria Math" panose="02040503050406030204" pitchFamily="18" charset="0"/>
                        </a:rPr>
                        <m:t>𝑔</m:t>
                      </m:r>
                      <m:r>
                        <a:rPr lang="en-US" sz="1100" b="0" i="1" u="none" strike="noStrike" baseline="0" smtClean="0">
                          <a:solidFill>
                            <a:srgbClr val="000000"/>
                          </a:solidFill>
                          <a:latin typeface="Cambria Math" panose="02040503050406030204" pitchFamily="18" charset="0"/>
                        </a:rPr>
                        <m:t>−</m:t>
                      </m:r>
                      <m:f>
                        <m:f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ea typeface="Cambria Math" panose="02040503050406030204" pitchFamily="18" charset="0"/>
                            </a:rPr>
                            <m:t>𝑚</m:t>
                          </m:r>
                        </m:den>
                      </m:f>
                      <m:r>
                        <a:rPr lang="en-US" sz="1100" i="1">
                          <a:solidFill>
                            <a:srgbClr val="000000"/>
                          </a:solidFill>
                          <a:latin typeface="Cambria Math" panose="02040503050406030204" pitchFamily="18" charset="0"/>
                          <a:ea typeface="Cambria Math" panose="02040503050406030204" pitchFamily="18" charset="0"/>
                        </a:rPr>
                        <m:t>𝑠𝑖𝑛</m:t>
                      </m:r>
                      <m:r>
                        <a:rPr lang="en-US" sz="1100" i="1">
                          <a:solidFill>
                            <a:srgbClr val="000000"/>
                          </a:solidFill>
                          <a:latin typeface="Cambria Math" panose="02040503050406030204" pitchFamily="18" charset="0"/>
                          <a:ea typeface="Cambria Math" panose="02040503050406030204" pitchFamily="18" charset="0"/>
                        </a:rPr>
                        <m:t>𝜃</m:t>
                      </m:r>
                      <m:r>
                        <a:rPr lang="en-US" sz="1100" i="1">
                          <a:solidFill>
                            <a:srgbClr val="000000"/>
                          </a:solidFill>
                          <a:latin typeface="Cambria Math" panose="02040503050406030204" pitchFamily="18" charset="0"/>
                          <a:ea typeface="Cambria Math" panose="02040503050406030204" pitchFamily="18" charset="0"/>
                        </a:rPr>
                        <m:t>𝑢</m:t>
                      </m:r>
                      <m:d>
                        <m:dPr>
                          <m:ctrlPr>
                            <a:rPr lang="en-US" sz="1100" i="1">
                              <a:solidFill>
                                <a:srgbClr val="000000"/>
                              </a:solidFill>
                              <a:latin typeface="Cambria Math" panose="02040503050406030204" pitchFamily="18" charset="0"/>
                              <a:ea typeface="Cambria Math" panose="02040503050406030204" pitchFamily="18" charset="0"/>
                            </a:rPr>
                          </m:ctrlPr>
                        </m:dPr>
                        <m:e>
                          <m:r>
                            <a:rPr lang="en-US" sz="1100" i="1">
                              <a:solidFill>
                                <a:srgbClr val="000000"/>
                              </a:solidFill>
                              <a:latin typeface="Cambria Math" panose="02040503050406030204" pitchFamily="18" charset="0"/>
                              <a:ea typeface="Cambria Math" panose="02040503050406030204" pitchFamily="18" charset="0"/>
                            </a:rPr>
                            <m:t>1</m:t>
                          </m:r>
                        </m:e>
                      </m:d>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sSub>
                        <m:sSubPr>
                          <m:ctrlPr>
                            <a:rPr lang="en-US" sz="1100" i="1" u="none" strike="noStrike" baseline="0" smtClean="0">
                              <a:solidFill>
                                <a:srgbClr val="000000"/>
                              </a:solidFill>
                              <a:latin typeface="Cambria Math" panose="02040503050406030204" pitchFamily="18" charset="0"/>
                              <a:ea typeface="Cambria Math" panose="02040503050406030204" pitchFamily="18" charset="0"/>
                            </a:rPr>
                          </m:ctrlPr>
                        </m:sSubPr>
                        <m:e>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f>
                            <m:fPr>
                              <m:ctrlPr>
                                <a:rPr lang="en-US" sz="1100" b="0" i="1" u="none" strike="noStrike" baseline="0" smtClean="0">
                                  <a:solidFill>
                                    <a:srgbClr val="000000"/>
                                  </a:solidFill>
                                  <a:latin typeface="Cambria Math" panose="02040503050406030204" pitchFamily="18" charset="0"/>
                                  <a:ea typeface="Cambria Math" panose="02040503050406030204" pitchFamily="18" charset="0"/>
                                </a:rPr>
                              </m:ctrlPr>
                            </m:fPr>
                            <m:num>
                              <m:r>
                                <a:rPr lang="en-US" sz="1100" b="0" i="1" u="none" strike="noStrike" baseline="0" smtClean="0">
                                  <a:solidFill>
                                    <a:srgbClr val="000000"/>
                                  </a:solidFill>
                                  <a:latin typeface="Cambria Math" panose="02040503050406030204" pitchFamily="18" charset="0"/>
                                  <a:ea typeface="Cambria Math" panose="02040503050406030204" pitchFamily="18" charset="0"/>
                                </a:rPr>
                                <m:t>1</m:t>
                              </m:r>
                            </m:num>
                            <m:den>
                              <m:r>
                                <a:rPr lang="en-US" sz="1100" b="0" i="1" u="none" strike="noStrike" baseline="0" smtClean="0">
                                  <a:solidFill>
                                    <a:srgbClr val="000000"/>
                                  </a:solidFill>
                                  <a:latin typeface="Cambria Math" panose="02040503050406030204" pitchFamily="18" charset="0"/>
                                  <a:ea typeface="Cambria Math" panose="02040503050406030204" pitchFamily="18" charset="0"/>
                                </a:rPr>
                                <m:t>𝑚</m:t>
                              </m:r>
                            </m:den>
                          </m:f>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𝜃</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𝑐𝑜𝑠</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𝜙</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𝑢</m:t>
                          </m:r>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r>
                            <a:rPr lang="en-US" sz="1100" b="0" i="1" u="none" strike="noStrike" baseline="0" smtClean="0">
                              <a:solidFill>
                                <a:srgbClr val="000000"/>
                              </a:solidFill>
                              <a:latin typeface="Cambria Math" panose="02040503050406030204" pitchFamily="18" charset="0"/>
                              <a:ea typeface="Cambria Math" panose="02040503050406030204" pitchFamily="18" charset="0"/>
                            </a:rPr>
                            <m:t>2</m:t>
                          </m:r>
                          <m:r>
                            <a:rPr lang="en-US" sz="1100" b="0" i="1" u="none" strike="noStrike" baseline="0" smtClean="0">
                              <a:solidFill>
                                <a:srgbClr val="000000"/>
                              </a:solidFill>
                              <a:latin typeface="Cambria Math" panose="02040503050406030204" pitchFamily="18" charset="0"/>
                              <a:ea typeface="Cambria Math" panose="02040503050406030204" pitchFamily="18" charset="0"/>
                            </a:rPr>
                            <m:t>)</m:t>
                          </m:r>
                          <m:r>
                            <a:rPr lang="en-US" sz="1100" b="0" i="1" u="none" strike="noStrike" baseline="0" smtClean="0">
                              <a:solidFill>
                                <a:srgbClr val="000000"/>
                              </a:solidFill>
                              <a:latin typeface="Cambria Math" panose="02040503050406030204" pitchFamily="18" charset="0"/>
                              <a:ea typeface="Cambria Math" panose="02040503050406030204" pitchFamily="18" charset="0"/>
                            </a:rPr>
                            <m:t>𝑇</m:t>
                          </m:r>
                        </m:e>
                        <m:sub>
                          <m:r>
                            <a:rPr lang="en-US" sz="1100" b="0" i="1" u="none" strike="noStrike" baseline="0" smtClean="0">
                              <a:solidFill>
                                <a:srgbClr val="000000"/>
                              </a:solidFill>
                              <a:latin typeface="Cambria Math" panose="02040503050406030204" pitchFamily="18" charset="0"/>
                              <a:ea typeface="Cambria Math" panose="02040503050406030204" pitchFamily="18" charset="0"/>
                            </a:rPr>
                            <m:t>𝑆</m:t>
                          </m:r>
                        </m:sub>
                      </m:sSub>
                    </m:oMath>
                  </m:oMathPara>
                </a14:m>
                <a:endParaRPr lang="en-US" sz="1100">
                  <a:solidFill>
                    <a:srgbClr val="000000"/>
                  </a:solidFill>
                </a:endParaRPr>
              </a:p>
            </p:txBody>
          </p:sp>
        </mc:Choice>
        <mc:Fallback xmlns="">
          <p:sp>
            <p:nvSpPr>
              <p:cNvPr id="9" name="Rectangle 8">
                <a:extLst>
                  <a:ext uri="{FF2B5EF4-FFF2-40B4-BE49-F238E27FC236}">
                    <a16:creationId xmlns:a16="http://schemas.microsoft.com/office/drawing/2014/main" id="{C5B7CFF0-A17E-1A19-4A71-86E2BC4BBA4E}"/>
                  </a:ext>
                </a:extLst>
              </p:cNvPr>
              <p:cNvSpPr>
                <a:spLocks noRot="1" noChangeAspect="1" noMove="1" noResize="1" noEditPoints="1" noAdjustHandles="1" noChangeArrowheads="1" noChangeShapeType="1" noTextEdit="1"/>
              </p:cNvSpPr>
              <p:nvPr/>
            </p:nvSpPr>
            <p:spPr bwMode="auto">
              <a:xfrm>
                <a:off x="0" y="3834510"/>
                <a:ext cx="5220072" cy="2232248"/>
              </a:xfrm>
              <a:prstGeom prst="rect">
                <a:avLst/>
              </a:prstGeom>
              <a:blipFill>
                <a:blip r:embed="rId6"/>
                <a:stretch>
                  <a:fillRect/>
                </a:stretch>
              </a:blip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a:lstStyle/>
              <a:p>
                <a:r>
                  <a:rPr lang="en-US">
                    <a:noFill/>
                  </a:rPr>
                  <a:t> </a:t>
                </a:r>
              </a:p>
            </p:txBody>
          </p:sp>
        </mc:Fallback>
      </mc:AlternateContent>
      <p:sp>
        <p:nvSpPr>
          <p:cNvPr id="10" name="TextBox 9">
            <a:extLst>
              <a:ext uri="{FF2B5EF4-FFF2-40B4-BE49-F238E27FC236}">
                <a16:creationId xmlns:a16="http://schemas.microsoft.com/office/drawing/2014/main" id="{86C70C9A-0FA7-90B6-D565-C8C9BBB1326C}"/>
              </a:ext>
            </a:extLst>
          </p:cNvPr>
          <p:cNvSpPr txBox="1"/>
          <p:nvPr/>
        </p:nvSpPr>
        <p:spPr>
          <a:xfrm>
            <a:off x="8151447" y="6244373"/>
            <a:ext cx="8401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35/60</a:t>
            </a:r>
            <a:endParaRPr lang="en-US" sz="1400" b="1" dirty="0">
              <a:cs typeface="Arial"/>
            </a:endParaRPr>
          </a:p>
        </p:txBody>
      </p:sp>
    </p:spTree>
    <p:extLst>
      <p:ext uri="{BB962C8B-B14F-4D97-AF65-F5344CB8AC3E}">
        <p14:creationId xmlns:p14="http://schemas.microsoft.com/office/powerpoint/2010/main" val="3710035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B69C-B269-3583-5EAD-014E5DB670E6}"/>
              </a:ext>
            </a:extLst>
          </p:cNvPr>
          <p:cNvSpPr>
            <a:spLocks noGrp="1"/>
          </p:cNvSpPr>
          <p:nvPr>
            <p:ph type="title"/>
          </p:nvPr>
        </p:nvSpPr>
        <p:spPr>
          <a:xfrm>
            <a:off x="2918298" y="294663"/>
            <a:ext cx="6225702" cy="614057"/>
          </a:xfrm>
        </p:spPr>
        <p:txBody>
          <a:bodyPr/>
          <a:lstStyle/>
          <a:p>
            <a:pPr algn="ctr"/>
            <a:r>
              <a:rPr lang="en-US">
                <a:ea typeface="MS PGothic"/>
              </a:rPr>
              <a:t>UKF and EKF </a:t>
            </a:r>
            <a:r>
              <a:rPr lang="en-US" sz="2400">
                <a:ea typeface="MS PGothic"/>
              </a:rPr>
              <a:t>filter implementation in Matlab</a:t>
            </a:r>
            <a:endParaRPr lang="en-US">
              <a:ea typeface="MS PGothic"/>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66E5AEA9-3203-EE4C-F809-2AC275EE623C}"/>
                  </a:ext>
                </a:extLst>
              </p:cNvPr>
              <p:cNvSpPr>
                <a:spLocks noGrp="1"/>
              </p:cNvSpPr>
              <p:nvPr>
                <p:ph idx="1"/>
              </p:nvPr>
            </p:nvSpPr>
            <p:spPr>
              <a:xfrm>
                <a:off x="251520" y="908720"/>
                <a:ext cx="8424168" cy="4958680"/>
              </a:xfrm>
            </p:spPr>
            <p:txBody>
              <a:bodyPr/>
              <a:lstStyle/>
              <a:p>
                <a:pPr marL="0" indent="0">
                  <a:buNone/>
                </a:pPr>
                <a:r>
                  <a:rPr lang="en-US" sz="1400" b="1" dirty="0">
                    <a:solidFill>
                      <a:srgbClr val="7030A0"/>
                    </a:solidFill>
                  </a:rPr>
                  <a:t>Tuning the parameters:</a:t>
                </a:r>
              </a:p>
              <a:p>
                <a:pPr algn="just">
                  <a:buFont typeface="Wingdings" panose="05000000000000000000" pitchFamily="2" charset="2"/>
                  <a:buChar char="ü"/>
                </a:pPr>
                <a:r>
                  <a:rPr lang="en-US" sz="1400" dirty="0">
                    <a:latin typeface="+mj-lt"/>
                  </a:rPr>
                  <a:t>We assume: </a:t>
                </a:r>
                <a14:m>
                  <m:oMath xmlns:m="http://schemas.openxmlformats.org/officeDocument/2006/math">
                    <m:r>
                      <a:rPr lang="en-US" sz="1400" b="0" i="1" smtClean="0">
                        <a:latin typeface="Cambria Math" panose="02040503050406030204" pitchFamily="18" charset="0"/>
                      </a:rPr>
                      <m:t>𝑄</m:t>
                    </m:r>
                    <m:r>
                      <a:rPr lang="en-US" sz="1400" b="0" i="1" smtClean="0">
                        <a:latin typeface="Cambria Math" panose="02040503050406030204" pitchFamily="18" charset="0"/>
                      </a:rPr>
                      <m:t>=</m:t>
                    </m:r>
                    <m:r>
                      <a:rPr lang="en-US" sz="1400" b="0" i="1" smtClean="0">
                        <a:latin typeface="Cambria Math" panose="02040503050406030204" pitchFamily="18" charset="0"/>
                      </a:rPr>
                      <m:t>0</m:t>
                    </m:r>
                    <m:r>
                      <a:rPr lang="en-US" sz="1400" b="0" i="1" smtClean="0">
                        <a:latin typeface="Cambria Math" panose="02040503050406030204" pitchFamily="18" charset="0"/>
                      </a:rPr>
                      <m:t>.</m:t>
                    </m:r>
                    <m:r>
                      <a:rPr lang="en-US" sz="1400" b="0" i="1" smtClean="0">
                        <a:latin typeface="Cambria Math" panose="02040503050406030204" pitchFamily="18" charset="0"/>
                      </a:rPr>
                      <m:t>003</m:t>
                    </m:r>
                    <m:r>
                      <a:rPr lang="en-US" sz="1400" b="0" i="1" smtClean="0">
                        <a:latin typeface="Cambria Math" panose="02040503050406030204" pitchFamily="18" charset="0"/>
                      </a:rPr>
                      <m:t>, </m:t>
                    </m:r>
                    <m:r>
                      <a:rPr lang="en-US" sz="1400" b="0" i="1" smtClean="0">
                        <a:latin typeface="Cambria Math" panose="02040503050406030204" pitchFamily="18" charset="0"/>
                      </a:rPr>
                      <m:t>𝑅</m:t>
                    </m:r>
                    <m:r>
                      <a:rPr lang="en-US" sz="1400" b="0" i="1" smtClean="0">
                        <a:latin typeface="Cambria Math" panose="02040503050406030204" pitchFamily="18" charset="0"/>
                      </a:rPr>
                      <m:t>=</m:t>
                    </m:r>
                    <m:r>
                      <a:rPr lang="en-US" sz="1400" b="0" i="1" smtClean="0">
                        <a:latin typeface="Cambria Math" panose="02040503050406030204" pitchFamily="18" charset="0"/>
                      </a:rPr>
                      <m:t>1</m:t>
                    </m:r>
                    <m:r>
                      <a:rPr lang="en-US" sz="1400" b="0" i="1" smtClean="0">
                        <a:latin typeface="Cambria Math" panose="02040503050406030204" pitchFamily="18" charset="0"/>
                      </a:rPr>
                      <m:t>𝑒</m:t>
                    </m:r>
                    <m:r>
                      <a:rPr lang="en-US" sz="1400" b="0" i="1" smtClean="0">
                        <a:latin typeface="Cambria Math" panose="02040503050406030204" pitchFamily="18" charset="0"/>
                      </a:rPr>
                      <m:t>−</m:t>
                    </m:r>
                    <m:r>
                      <a:rPr lang="en-US" sz="1400" b="0" i="1" smtClean="0">
                        <a:latin typeface="Cambria Math" panose="02040503050406030204" pitchFamily="18" charset="0"/>
                      </a:rPr>
                      <m:t>6</m:t>
                    </m:r>
                  </m:oMath>
                </a14:m>
                <a:r>
                  <a:rPr lang="en-US" sz="1400" dirty="0">
                    <a:latin typeface="+mj-lt"/>
                  </a:rPr>
                  <a:t> (Q and R correspond to the process and measurement noise covariance matrices).</a:t>
                </a:r>
              </a:p>
              <a:p>
                <a:pPr algn="just">
                  <a:buFont typeface="Wingdings" panose="05000000000000000000" pitchFamily="2" charset="2"/>
                  <a:buChar char="ü"/>
                </a:pPr>
                <a:r>
                  <a:rPr lang="en-US" sz="1400" dirty="0">
                    <a:latin typeface="+mj-lt"/>
                  </a:rPr>
                  <a:t>We consider </a:t>
                </a:r>
                <a:r>
                  <a:rPr lang="en-US" sz="1400" b="0" i="0" dirty="0">
                    <a:solidFill>
                      <a:srgbClr val="333333"/>
                    </a:solidFill>
                    <a:effectLst/>
                    <a:latin typeface="+mj-lt"/>
                  </a:rPr>
                  <a:t>Zero mean, white Gaussian additive noise </a:t>
                </a:r>
                <a:r>
                  <a:rPr lang="en-US" sz="1400" dirty="0">
                    <a:latin typeface="+mj-lt"/>
                  </a:rPr>
                  <a:t>for process noise and </a:t>
                </a:r>
                <a:r>
                  <a:rPr lang="en-US" sz="1400" b="0" i="0" dirty="0">
                    <a:solidFill>
                      <a:srgbClr val="333333"/>
                    </a:solidFill>
                    <a:effectLst/>
                    <a:latin typeface="+mj-lt"/>
                  </a:rPr>
                  <a:t>Zero mean, white Gaussian additive noise </a:t>
                </a:r>
                <a:r>
                  <a:rPr lang="en-US" sz="1400" dirty="0">
                    <a:latin typeface="+mj-lt"/>
                  </a:rPr>
                  <a:t>for measurement.</a:t>
                </a:r>
                <a:endParaRPr lang="en-US" dirty="0"/>
              </a:p>
              <a:p>
                <a:pPr marL="0" indent="0">
                  <a:buNone/>
                </a:pPr>
                <a:endParaRPr lang="en-US" dirty="0"/>
              </a:p>
            </p:txBody>
          </p:sp>
        </mc:Choice>
        <mc:Fallback xmlns="">
          <p:sp>
            <p:nvSpPr>
              <p:cNvPr id="7" name="Content Placeholder 6">
                <a:extLst>
                  <a:ext uri="{FF2B5EF4-FFF2-40B4-BE49-F238E27FC236}">
                    <a16:creationId xmlns:a16="http://schemas.microsoft.com/office/drawing/2014/main" id="{66E5AEA9-3203-EE4C-F809-2AC275EE623C}"/>
                  </a:ext>
                </a:extLst>
              </p:cNvPr>
              <p:cNvSpPr>
                <a:spLocks noGrp="1" noRot="1" noChangeAspect="1" noMove="1" noResize="1" noEditPoints="1" noAdjustHandles="1" noChangeArrowheads="1" noChangeShapeType="1" noTextEdit="1"/>
              </p:cNvSpPr>
              <p:nvPr>
                <p:ph idx="1"/>
              </p:nvPr>
            </p:nvSpPr>
            <p:spPr>
              <a:xfrm>
                <a:off x="251520" y="908720"/>
                <a:ext cx="8424168" cy="4958680"/>
              </a:xfrm>
              <a:blipFill>
                <a:blip r:embed="rId2"/>
                <a:stretch>
                  <a:fillRect l="-217" t="-246" r="-217"/>
                </a:stretch>
              </a:blipFill>
            </p:spPr>
            <p:txBody>
              <a:bodyPr/>
              <a:lstStyle/>
              <a:p>
                <a:r>
                  <a:rPr lang="en-US">
                    <a:noFill/>
                  </a:rPr>
                  <a:t> </a:t>
                </a:r>
              </a:p>
            </p:txBody>
          </p:sp>
        </mc:Fallback>
      </mc:AlternateContent>
      <p:sp>
        <p:nvSpPr>
          <p:cNvPr id="6" name="TextBox 4">
            <a:extLst>
              <a:ext uri="{FF2B5EF4-FFF2-40B4-BE49-F238E27FC236}">
                <a16:creationId xmlns:a16="http://schemas.microsoft.com/office/drawing/2014/main" id="{67133C97-8801-A02F-DB90-E91B7AE8476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dirty="0">
                <a:cs typeface="Calibri" panose="020F0502020204030204" pitchFamily="34" charset="0"/>
              </a:rPr>
              <a:t> </a:t>
            </a:r>
            <a:r>
              <a:rPr lang="en-US" altLang="it-IT" sz="4800" dirty="0">
                <a:solidFill>
                  <a:srgbClr val="FFFFFF"/>
                </a:solidFill>
                <a:latin typeface="Calibri" panose="020F0502020204030204" pitchFamily="34" charset="0"/>
              </a:rPr>
              <a:t> </a:t>
            </a:r>
            <a:r>
              <a:rPr lang="en-US" altLang="it-IT" sz="1600" b="1" dirty="0">
                <a:solidFill>
                  <a:srgbClr val="FFFFFF"/>
                </a:solidFill>
                <a:latin typeface="Calibri" panose="020F0502020204030204" pitchFamily="34" charset="0"/>
              </a:rPr>
              <a:t>A Comparison between Normal Quadcopter Configuration  &amp; Coaxial Tilt Rotor </a:t>
            </a:r>
            <a:r>
              <a:rPr lang="en-US" altLang="it-IT" sz="1600" b="1" dirty="0" err="1">
                <a:solidFill>
                  <a:srgbClr val="FFFFFF"/>
                </a:solidFill>
                <a:latin typeface="Calibri" panose="020F0502020204030204" pitchFamily="34" charset="0"/>
              </a:rPr>
              <a:t>Tricopter</a:t>
            </a:r>
            <a:r>
              <a:rPr lang="en-US" altLang="it-IT" sz="1600" b="1" dirty="0">
                <a:solidFill>
                  <a:srgbClr val="FFFFFF"/>
                </a:solidFill>
                <a:latin typeface="Calibri" panose="020F0502020204030204" pitchFamily="34" charset="0"/>
              </a:rPr>
              <a:t> for Visual Inspection Tasks</a:t>
            </a:r>
            <a:endParaRPr lang="en-US" altLang="it-IT" sz="1600" b="1" dirty="0"/>
          </a:p>
        </p:txBody>
      </p:sp>
      <p:pic>
        <p:nvPicPr>
          <p:cNvPr id="3" name="Picture 3" descr="Diagram, schematic&#10;&#10;Description automatically generated">
            <a:extLst>
              <a:ext uri="{FF2B5EF4-FFF2-40B4-BE49-F238E27FC236}">
                <a16:creationId xmlns:a16="http://schemas.microsoft.com/office/drawing/2014/main" id="{2CA2ECDC-BBA3-D507-C17B-6A7233F249A9}"/>
              </a:ext>
            </a:extLst>
          </p:cNvPr>
          <p:cNvPicPr>
            <a:picLocks noChangeAspect="1"/>
          </p:cNvPicPr>
          <p:nvPr/>
        </p:nvPicPr>
        <p:blipFill>
          <a:blip r:embed="rId3"/>
          <a:stretch>
            <a:fillRect/>
          </a:stretch>
        </p:blipFill>
        <p:spPr>
          <a:xfrm>
            <a:off x="1651211" y="2285618"/>
            <a:ext cx="5983274" cy="3618688"/>
          </a:xfrm>
          <a:prstGeom prst="rect">
            <a:avLst/>
          </a:prstGeom>
        </p:spPr>
      </p:pic>
      <p:sp>
        <p:nvSpPr>
          <p:cNvPr id="5" name="TextBox 4">
            <a:extLst>
              <a:ext uri="{FF2B5EF4-FFF2-40B4-BE49-F238E27FC236}">
                <a16:creationId xmlns:a16="http://schemas.microsoft.com/office/drawing/2014/main" id="{8050A82F-D09F-D105-DD3B-52BFC4AC3D2E}"/>
              </a:ext>
            </a:extLst>
          </p:cNvPr>
          <p:cNvSpPr txBox="1"/>
          <p:nvPr/>
        </p:nvSpPr>
        <p:spPr>
          <a:xfrm>
            <a:off x="8264770" y="6189785"/>
            <a:ext cx="72683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36/60</a:t>
            </a:r>
            <a:endParaRPr lang="en-US" sz="1400" b="1" dirty="0">
              <a:cs typeface="Arial"/>
            </a:endParaRPr>
          </a:p>
        </p:txBody>
      </p:sp>
      <p:sp>
        <p:nvSpPr>
          <p:cNvPr id="4" name="Rectangle 3">
            <a:extLst>
              <a:ext uri="{FF2B5EF4-FFF2-40B4-BE49-F238E27FC236}">
                <a16:creationId xmlns:a16="http://schemas.microsoft.com/office/drawing/2014/main" id="{C160E11B-0B2B-D13C-F565-41538E059576}"/>
              </a:ext>
            </a:extLst>
          </p:cNvPr>
          <p:cNvSpPr/>
          <p:nvPr/>
        </p:nvSpPr>
        <p:spPr bwMode="auto">
          <a:xfrm>
            <a:off x="3576534" y="5306660"/>
            <a:ext cx="612843" cy="282103"/>
          </a:xfrm>
          <a:prstGeom prst="rect">
            <a:avLst/>
          </a:prstGeom>
          <a:ln>
            <a:solidFill>
              <a:schemeClr val="bg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latin typeface="Arial" charset="0"/>
                <a:ea typeface="ＭＳ Ｐゴシック" charset="0"/>
                <a:cs typeface="ＭＳ Ｐゴシック" charset="0"/>
              </a:rPr>
              <a:t>UKF</a:t>
            </a:r>
            <a:endParaRPr kumimoji="0" lang="en-US" sz="1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8" name="Rectangle 7">
            <a:extLst>
              <a:ext uri="{FF2B5EF4-FFF2-40B4-BE49-F238E27FC236}">
                <a16:creationId xmlns:a16="http://schemas.microsoft.com/office/drawing/2014/main" id="{EAC5C4BF-F0D3-E300-4949-8361DE2085F1}"/>
              </a:ext>
            </a:extLst>
          </p:cNvPr>
          <p:cNvSpPr/>
          <p:nvPr/>
        </p:nvSpPr>
        <p:spPr bwMode="auto">
          <a:xfrm>
            <a:off x="3576535" y="2378220"/>
            <a:ext cx="612843" cy="282103"/>
          </a:xfrm>
          <a:prstGeom prst="rect">
            <a:avLst/>
          </a:prstGeom>
          <a:ln>
            <a:solidFill>
              <a:schemeClr val="bg1"/>
            </a:solid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400">
                <a:solidFill>
                  <a:srgbClr val="000000"/>
                </a:solidFill>
                <a:latin typeface="Arial" charset="0"/>
                <a:ea typeface="ＭＳ Ｐゴシック" charset="0"/>
                <a:cs typeface="ＭＳ Ｐゴシック" charset="0"/>
              </a:rPr>
              <a:t>EKF</a:t>
            </a:r>
            <a:endParaRPr kumimoji="0" lang="en-US" sz="1400" b="0" i="0" u="none" strike="noStrike" cap="none" normalizeH="0" baseline="0">
              <a:ln>
                <a:noFill/>
              </a:ln>
              <a:solidFill>
                <a:srgbClr val="000000"/>
              </a:solidFill>
              <a:effectLst/>
              <a:latin typeface="Arial" charset="0"/>
              <a:ea typeface="ＭＳ Ｐゴシック" charset="0"/>
              <a:cs typeface="ＭＳ Ｐゴシック" charset="0"/>
            </a:endParaRPr>
          </a:p>
        </p:txBody>
      </p:sp>
    </p:spTree>
    <p:extLst>
      <p:ext uri="{BB962C8B-B14F-4D97-AF65-F5344CB8AC3E}">
        <p14:creationId xmlns:p14="http://schemas.microsoft.com/office/powerpoint/2010/main" val="751390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5DC0-E419-D801-ADB4-DBEAD5DCFF5E}"/>
              </a:ext>
            </a:extLst>
          </p:cNvPr>
          <p:cNvSpPr>
            <a:spLocks noGrp="1"/>
          </p:cNvSpPr>
          <p:nvPr>
            <p:ph type="title"/>
          </p:nvPr>
        </p:nvSpPr>
        <p:spPr>
          <a:xfrm>
            <a:off x="2879387" y="259305"/>
            <a:ext cx="6147881" cy="577375"/>
          </a:xfrm>
        </p:spPr>
        <p:txBody>
          <a:bodyPr/>
          <a:lstStyle/>
          <a:p>
            <a:pPr algn="ctr"/>
            <a:r>
              <a:rPr lang="en-US" sz="2000" dirty="0"/>
              <a:t>Unscented Kalman Filter implementation results</a:t>
            </a:r>
          </a:p>
        </p:txBody>
      </p:sp>
      <p:sp>
        <p:nvSpPr>
          <p:cNvPr id="4" name="TextBox 4">
            <a:extLst>
              <a:ext uri="{FF2B5EF4-FFF2-40B4-BE49-F238E27FC236}">
                <a16:creationId xmlns:a16="http://schemas.microsoft.com/office/drawing/2014/main" id="{EA039A83-041A-7093-5CEE-18DC4AF33D5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dirty="0">
                <a:cs typeface="Calibri" panose="020F0502020204030204" pitchFamily="34" charset="0"/>
              </a:rPr>
              <a:t> </a:t>
            </a:r>
            <a:r>
              <a:rPr lang="en-US" altLang="it-IT" sz="4800" dirty="0">
                <a:solidFill>
                  <a:srgbClr val="FFFFFF"/>
                </a:solidFill>
                <a:latin typeface="Calibri" panose="020F0502020204030204" pitchFamily="34" charset="0"/>
              </a:rPr>
              <a:t> </a:t>
            </a:r>
            <a:r>
              <a:rPr lang="en-US" altLang="it-IT" sz="1600" b="1" dirty="0">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dirty="0"/>
          </a:p>
        </p:txBody>
      </p:sp>
      <p:sp>
        <p:nvSpPr>
          <p:cNvPr id="10" name="TextBox 9">
            <a:extLst>
              <a:ext uri="{FF2B5EF4-FFF2-40B4-BE49-F238E27FC236}">
                <a16:creationId xmlns:a16="http://schemas.microsoft.com/office/drawing/2014/main" id="{980FF8EA-829B-FB84-1905-EF16B3F806F8}"/>
              </a:ext>
            </a:extLst>
          </p:cNvPr>
          <p:cNvSpPr txBox="1"/>
          <p:nvPr/>
        </p:nvSpPr>
        <p:spPr>
          <a:xfrm>
            <a:off x="3200400" y="3200399"/>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11" name="TextBox 10">
            <a:extLst>
              <a:ext uri="{FF2B5EF4-FFF2-40B4-BE49-F238E27FC236}">
                <a16:creationId xmlns:a16="http://schemas.microsoft.com/office/drawing/2014/main" id="{9FB057B2-BBAA-6BAB-3ED2-3967599B8F83}"/>
              </a:ext>
            </a:extLst>
          </p:cNvPr>
          <p:cNvSpPr txBox="1"/>
          <p:nvPr/>
        </p:nvSpPr>
        <p:spPr>
          <a:xfrm>
            <a:off x="1839067" y="5134469"/>
            <a:ext cx="5340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rgbClr val="000000"/>
                </a:solidFill>
                <a:latin typeface="Arial"/>
                <a:ea typeface="MS PGothic"/>
                <a:cs typeface="Arial"/>
              </a:rPr>
              <a:t>Comparison between x velocity noisy measurement and real and estimated one</a:t>
            </a:r>
            <a:endParaRPr lang="en-US" sz="1400" b="1">
              <a:solidFill>
                <a:srgbClr val="000000"/>
              </a:solidFill>
              <a:latin typeface="Arial"/>
              <a:cs typeface="Arial"/>
            </a:endParaRPr>
          </a:p>
        </p:txBody>
      </p:sp>
      <p:sp>
        <p:nvSpPr>
          <p:cNvPr id="5" name="TextBox 4">
            <a:extLst>
              <a:ext uri="{FF2B5EF4-FFF2-40B4-BE49-F238E27FC236}">
                <a16:creationId xmlns:a16="http://schemas.microsoft.com/office/drawing/2014/main" id="{A9D66EEA-21B8-1287-E969-6C16829D4F29}"/>
              </a:ext>
            </a:extLst>
          </p:cNvPr>
          <p:cNvSpPr txBox="1"/>
          <p:nvPr/>
        </p:nvSpPr>
        <p:spPr>
          <a:xfrm>
            <a:off x="8276493" y="6178062"/>
            <a:ext cx="73855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37/60</a:t>
            </a:r>
            <a:endParaRPr lang="en-US" sz="1400" b="1" dirty="0">
              <a:cs typeface="Arial"/>
            </a:endParaRPr>
          </a:p>
        </p:txBody>
      </p:sp>
      <p:pic>
        <p:nvPicPr>
          <p:cNvPr id="8" name="Picture 7">
            <a:extLst>
              <a:ext uri="{FF2B5EF4-FFF2-40B4-BE49-F238E27FC236}">
                <a16:creationId xmlns:a16="http://schemas.microsoft.com/office/drawing/2014/main" id="{E372C7E8-08FE-4F73-5F72-361D3C567BB3}"/>
              </a:ext>
            </a:extLst>
          </p:cNvPr>
          <p:cNvPicPr>
            <a:picLocks noChangeAspect="1"/>
          </p:cNvPicPr>
          <p:nvPr/>
        </p:nvPicPr>
        <p:blipFill>
          <a:blip r:embed="rId2"/>
          <a:stretch>
            <a:fillRect/>
          </a:stretch>
        </p:blipFill>
        <p:spPr>
          <a:xfrm>
            <a:off x="346350" y="1019668"/>
            <a:ext cx="8668696" cy="4114801"/>
          </a:xfrm>
          <a:prstGeom prst="rect">
            <a:avLst/>
          </a:prstGeom>
        </p:spPr>
      </p:pic>
    </p:spTree>
    <p:extLst>
      <p:ext uri="{BB962C8B-B14F-4D97-AF65-F5344CB8AC3E}">
        <p14:creationId xmlns:p14="http://schemas.microsoft.com/office/powerpoint/2010/main" val="17682989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5DC0-E419-D801-ADB4-DBEAD5DCFF5E}"/>
              </a:ext>
            </a:extLst>
          </p:cNvPr>
          <p:cNvSpPr>
            <a:spLocks noGrp="1"/>
          </p:cNvSpPr>
          <p:nvPr>
            <p:ph type="title"/>
          </p:nvPr>
        </p:nvSpPr>
        <p:spPr>
          <a:xfrm>
            <a:off x="2879387" y="259305"/>
            <a:ext cx="6147881" cy="577375"/>
          </a:xfrm>
        </p:spPr>
        <p:txBody>
          <a:bodyPr/>
          <a:lstStyle/>
          <a:p>
            <a:pPr algn="ctr"/>
            <a:r>
              <a:rPr lang="en-US" sz="2000" dirty="0"/>
              <a:t>Unscented Kalman Filter implementation results</a:t>
            </a:r>
          </a:p>
        </p:txBody>
      </p:sp>
      <p:sp>
        <p:nvSpPr>
          <p:cNvPr id="4" name="TextBox 4">
            <a:extLst>
              <a:ext uri="{FF2B5EF4-FFF2-40B4-BE49-F238E27FC236}">
                <a16:creationId xmlns:a16="http://schemas.microsoft.com/office/drawing/2014/main" id="{EA039A83-041A-7093-5CEE-18DC4AF33D5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dirty="0">
                <a:cs typeface="Calibri" panose="020F0502020204030204" pitchFamily="34" charset="0"/>
              </a:rPr>
              <a:t> </a:t>
            </a:r>
            <a:r>
              <a:rPr lang="en-US" altLang="it-IT" sz="4800" dirty="0">
                <a:solidFill>
                  <a:srgbClr val="FFFFFF"/>
                </a:solidFill>
                <a:latin typeface="Calibri" panose="020F0502020204030204" pitchFamily="34" charset="0"/>
              </a:rPr>
              <a:t> </a:t>
            </a:r>
            <a:r>
              <a:rPr lang="en-US" altLang="it-IT" sz="1600" b="1" dirty="0">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dirty="0"/>
          </a:p>
        </p:txBody>
      </p:sp>
      <p:sp>
        <p:nvSpPr>
          <p:cNvPr id="10" name="TextBox 9">
            <a:extLst>
              <a:ext uri="{FF2B5EF4-FFF2-40B4-BE49-F238E27FC236}">
                <a16:creationId xmlns:a16="http://schemas.microsoft.com/office/drawing/2014/main" id="{980FF8EA-829B-FB84-1905-EF16B3F806F8}"/>
              </a:ext>
            </a:extLst>
          </p:cNvPr>
          <p:cNvSpPr txBox="1"/>
          <p:nvPr/>
        </p:nvSpPr>
        <p:spPr>
          <a:xfrm>
            <a:off x="3200400" y="3200399"/>
            <a:ext cx="2743200"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7" name="Picture 7" descr="Chart, line chart&#10;&#10;Description automatically generated">
            <a:extLst>
              <a:ext uri="{FF2B5EF4-FFF2-40B4-BE49-F238E27FC236}">
                <a16:creationId xmlns:a16="http://schemas.microsoft.com/office/drawing/2014/main" id="{C715C548-FA5A-9783-FC35-3AFC9F0F7CAB}"/>
              </a:ext>
            </a:extLst>
          </p:cNvPr>
          <p:cNvPicPr>
            <a:picLocks noGrp="1" noChangeAspect="1"/>
          </p:cNvPicPr>
          <p:nvPr>
            <p:ph idx="1"/>
          </p:nvPr>
        </p:nvPicPr>
        <p:blipFill>
          <a:blip r:embed="rId2"/>
          <a:stretch>
            <a:fillRect/>
          </a:stretch>
        </p:blipFill>
        <p:spPr>
          <a:xfrm>
            <a:off x="508612" y="1070450"/>
            <a:ext cx="6338277" cy="3427564"/>
          </a:xfrm>
        </p:spPr>
      </p:pic>
      <p:cxnSp>
        <p:nvCxnSpPr>
          <p:cNvPr id="8" name="Straight Arrow Connector 7">
            <a:extLst>
              <a:ext uri="{FF2B5EF4-FFF2-40B4-BE49-F238E27FC236}">
                <a16:creationId xmlns:a16="http://schemas.microsoft.com/office/drawing/2014/main" id="{FA110554-8315-F773-4681-ADEAC140771F}"/>
              </a:ext>
            </a:extLst>
          </p:cNvPr>
          <p:cNvCxnSpPr/>
          <p:nvPr/>
        </p:nvCxnSpPr>
        <p:spPr bwMode="auto">
          <a:xfrm>
            <a:off x="1746738" y="1928446"/>
            <a:ext cx="1348153" cy="1230923"/>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pic>
        <p:nvPicPr>
          <p:cNvPr id="9" name="Picture 11" descr="Chart, line chart&#10;&#10;Description automatically generated">
            <a:extLst>
              <a:ext uri="{FF2B5EF4-FFF2-40B4-BE49-F238E27FC236}">
                <a16:creationId xmlns:a16="http://schemas.microsoft.com/office/drawing/2014/main" id="{66A2938E-35A5-C977-DC53-B62E9E0FF392}"/>
              </a:ext>
            </a:extLst>
          </p:cNvPr>
          <p:cNvPicPr>
            <a:picLocks noChangeAspect="1"/>
          </p:cNvPicPr>
          <p:nvPr/>
        </p:nvPicPr>
        <p:blipFill>
          <a:blip r:embed="rId3"/>
          <a:stretch>
            <a:fillRect/>
          </a:stretch>
        </p:blipFill>
        <p:spPr>
          <a:xfrm>
            <a:off x="3305908" y="2250113"/>
            <a:ext cx="5122983" cy="2791525"/>
          </a:xfrm>
          <a:prstGeom prst="rect">
            <a:avLst/>
          </a:prstGeom>
        </p:spPr>
      </p:pic>
      <p:sp>
        <p:nvSpPr>
          <p:cNvPr id="13" name="TextBox 12">
            <a:extLst>
              <a:ext uri="{FF2B5EF4-FFF2-40B4-BE49-F238E27FC236}">
                <a16:creationId xmlns:a16="http://schemas.microsoft.com/office/drawing/2014/main" id="{2FB8E1E8-FA36-E8AB-D404-06099B225E86}"/>
              </a:ext>
            </a:extLst>
          </p:cNvPr>
          <p:cNvSpPr txBox="1"/>
          <p:nvPr/>
        </p:nvSpPr>
        <p:spPr>
          <a:xfrm>
            <a:off x="1839067" y="5134469"/>
            <a:ext cx="53408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400" b="1" dirty="0">
                <a:solidFill>
                  <a:srgbClr val="000000"/>
                </a:solidFill>
                <a:latin typeface="Arial"/>
                <a:ea typeface="MS PGothic"/>
                <a:cs typeface="Arial"/>
              </a:rPr>
              <a:t>Comparison between Roll rate noisy measurement and real and estimated one</a:t>
            </a:r>
            <a:endParaRPr lang="en-US" sz="1400" b="1">
              <a:solidFill>
                <a:srgbClr val="000000"/>
              </a:solidFill>
              <a:latin typeface="Arial"/>
              <a:cs typeface="Arial"/>
            </a:endParaRPr>
          </a:p>
        </p:txBody>
      </p:sp>
      <p:sp>
        <p:nvSpPr>
          <p:cNvPr id="15" name="TextBox 14">
            <a:extLst>
              <a:ext uri="{FF2B5EF4-FFF2-40B4-BE49-F238E27FC236}">
                <a16:creationId xmlns:a16="http://schemas.microsoft.com/office/drawing/2014/main" id="{F917139D-8621-674D-675E-BAB4457D9E24}"/>
              </a:ext>
            </a:extLst>
          </p:cNvPr>
          <p:cNvSpPr txBox="1"/>
          <p:nvPr/>
        </p:nvSpPr>
        <p:spPr>
          <a:xfrm>
            <a:off x="8241323" y="6201508"/>
            <a:ext cx="77372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38/60</a:t>
            </a:r>
            <a:endParaRPr lang="en-US" sz="1400" b="1" dirty="0">
              <a:cs typeface="Arial"/>
            </a:endParaRPr>
          </a:p>
        </p:txBody>
      </p:sp>
    </p:spTree>
    <p:extLst>
      <p:ext uri="{BB962C8B-B14F-4D97-AF65-F5344CB8AC3E}">
        <p14:creationId xmlns:p14="http://schemas.microsoft.com/office/powerpoint/2010/main" val="4241836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767842"/>
            <a:ext cx="7772400" cy="648072"/>
          </a:xfrm>
        </p:spPr>
        <p:txBody>
          <a:bodyPr/>
          <a:lstStyle/>
          <a:p>
            <a:r>
              <a:rPr lang="en-US" dirty="0"/>
              <a:t>The Control System</a:t>
            </a:r>
            <a:br>
              <a:rPr lang="en-US" dirty="0"/>
            </a:br>
            <a:endParaRPr lang="en-US" dirty="0"/>
          </a:p>
        </p:txBody>
      </p:sp>
      <p:sp>
        <p:nvSpPr>
          <p:cNvPr id="7" name="TextBox 6">
            <a:extLst>
              <a:ext uri="{FF2B5EF4-FFF2-40B4-BE49-F238E27FC236}">
                <a16:creationId xmlns:a16="http://schemas.microsoft.com/office/drawing/2014/main" id="{56A38AEA-4167-5F3C-73CA-F331FF375AE7}"/>
              </a:ext>
            </a:extLst>
          </p:cNvPr>
          <p:cNvSpPr txBox="1"/>
          <p:nvPr/>
        </p:nvSpPr>
        <p:spPr>
          <a:xfrm>
            <a:off x="685800" y="1268760"/>
            <a:ext cx="7772400" cy="500906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dirty="0">
                <a:solidFill>
                  <a:schemeClr val="tx2"/>
                </a:solidFill>
                <a:cs typeface="Arial"/>
              </a:rPr>
              <a:t>The architecture</a:t>
            </a:r>
          </a:p>
          <a:p>
            <a:pPr algn="just"/>
            <a:endParaRPr lang="en-US" sz="1500" dirty="0">
              <a:solidFill>
                <a:srgbClr val="404040"/>
              </a:solidFill>
              <a:cs typeface="Arial"/>
            </a:endParaRPr>
          </a:p>
          <a:p>
            <a:pPr algn="just"/>
            <a:r>
              <a:rPr lang="en-US" sz="1500" dirty="0">
                <a:solidFill>
                  <a:srgbClr val="404040"/>
                </a:solidFill>
                <a:cs typeface="Arial"/>
              </a:rPr>
              <a:t>Due to the </a:t>
            </a:r>
            <a:r>
              <a:rPr lang="en-US" sz="1500" b="1" dirty="0">
                <a:solidFill>
                  <a:srgbClr val="404040"/>
                </a:solidFill>
                <a:cs typeface="Arial"/>
              </a:rPr>
              <a:t>under actuation</a:t>
            </a:r>
            <a:r>
              <a:rPr lang="en-US" sz="1500" dirty="0">
                <a:solidFill>
                  <a:srgbClr val="404040"/>
                </a:solidFill>
                <a:cs typeface="Arial"/>
              </a:rPr>
              <a:t> that is present in both the quadcopter and the </a:t>
            </a:r>
            <a:r>
              <a:rPr lang="en-US" sz="1500" dirty="0" err="1">
                <a:solidFill>
                  <a:srgbClr val="404040"/>
                </a:solidFill>
                <a:cs typeface="Arial"/>
              </a:rPr>
              <a:t>tricopter</a:t>
            </a:r>
            <a:r>
              <a:rPr lang="en-US" sz="1500" dirty="0">
                <a:solidFill>
                  <a:srgbClr val="404040"/>
                </a:solidFill>
                <a:cs typeface="Arial"/>
              </a:rPr>
              <a:t> systems, </a:t>
            </a:r>
            <a:r>
              <a:rPr lang="en-US" sz="1500" b="1" dirty="0">
                <a:solidFill>
                  <a:srgbClr val="404040"/>
                </a:solidFill>
                <a:cs typeface="Arial"/>
              </a:rPr>
              <a:t>a hierarchical control architecture</a:t>
            </a:r>
            <a:r>
              <a:rPr lang="en-US" sz="1500" dirty="0">
                <a:solidFill>
                  <a:srgbClr val="404040"/>
                </a:solidFill>
                <a:cs typeface="Arial"/>
              </a:rPr>
              <a:t> has been proposed.</a:t>
            </a:r>
          </a:p>
          <a:p>
            <a:pPr algn="just"/>
            <a:endParaRPr lang="en-US" sz="1500" dirty="0">
              <a:solidFill>
                <a:srgbClr val="404040"/>
              </a:solidFill>
              <a:cs typeface="Arial"/>
            </a:endParaRPr>
          </a:p>
          <a:p>
            <a:pPr algn="just"/>
            <a:r>
              <a:rPr lang="en-US" sz="1500" dirty="0">
                <a:solidFill>
                  <a:srgbClr val="404040"/>
                </a:solidFill>
                <a:cs typeface="Arial"/>
              </a:rPr>
              <a:t>In fact, both the </a:t>
            </a:r>
            <a:r>
              <a:rPr lang="en-US" sz="1500" dirty="0" err="1">
                <a:solidFill>
                  <a:srgbClr val="404040"/>
                </a:solidFill>
                <a:cs typeface="Arial"/>
              </a:rPr>
              <a:t>multirotors</a:t>
            </a:r>
            <a:r>
              <a:rPr lang="en-US" sz="1500" dirty="0">
                <a:solidFill>
                  <a:srgbClr val="404040"/>
                </a:solidFill>
                <a:cs typeface="Arial"/>
              </a:rPr>
              <a:t> would like to move and rotate in the 6 DOFs but they have a smaller number of control inputs (4 for the quadrotor and 5 for the </a:t>
            </a:r>
            <a:r>
              <a:rPr lang="en-US" sz="1500" dirty="0" err="1">
                <a:solidFill>
                  <a:srgbClr val="404040"/>
                </a:solidFill>
                <a:cs typeface="Arial"/>
              </a:rPr>
              <a:t>tricopter</a:t>
            </a:r>
            <a:r>
              <a:rPr lang="en-US" sz="1500" dirty="0">
                <a:solidFill>
                  <a:srgbClr val="404040"/>
                </a:solidFill>
                <a:cs typeface="Arial"/>
              </a:rPr>
              <a:t>). </a:t>
            </a:r>
          </a:p>
          <a:p>
            <a:pPr algn="just"/>
            <a:endParaRPr lang="en-US" sz="1500" dirty="0">
              <a:solidFill>
                <a:srgbClr val="404040"/>
              </a:solidFill>
              <a:cs typeface="Arial"/>
            </a:endParaRPr>
          </a:p>
          <a:p>
            <a:pPr algn="just"/>
            <a:r>
              <a:rPr lang="en-US" sz="1500" dirty="0">
                <a:solidFill>
                  <a:srgbClr val="404040"/>
                </a:solidFill>
                <a:cs typeface="Arial"/>
              </a:rPr>
              <a:t>This from a control perspective will imply that we can track only 4 and 5 references respectively, unless we use more complex control architectures, like a hierarchical one. </a:t>
            </a:r>
          </a:p>
          <a:p>
            <a:pPr algn="just"/>
            <a:endParaRPr lang="en-US" sz="1500" dirty="0">
              <a:solidFill>
                <a:srgbClr val="404040"/>
              </a:solidFill>
              <a:cs typeface="Arial"/>
            </a:endParaRPr>
          </a:p>
          <a:p>
            <a:pPr algn="just"/>
            <a:r>
              <a:rPr lang="en-US" sz="1500" dirty="0">
                <a:solidFill>
                  <a:srgbClr val="404040"/>
                </a:solidFill>
                <a:cs typeface="Arial"/>
              </a:rPr>
              <a:t>Moreover, due to the </a:t>
            </a:r>
            <a:r>
              <a:rPr lang="en-US" sz="1500" b="1" dirty="0">
                <a:solidFill>
                  <a:srgbClr val="404040"/>
                </a:solidFill>
                <a:cs typeface="Arial"/>
              </a:rPr>
              <a:t>tilting rotors</a:t>
            </a:r>
            <a:r>
              <a:rPr lang="en-US" sz="1500" dirty="0">
                <a:solidFill>
                  <a:srgbClr val="404040"/>
                </a:solidFill>
                <a:cs typeface="Arial"/>
              </a:rPr>
              <a:t>, the </a:t>
            </a:r>
            <a:r>
              <a:rPr lang="en-US" sz="1500" dirty="0" err="1">
                <a:solidFill>
                  <a:srgbClr val="404040"/>
                </a:solidFill>
                <a:cs typeface="Arial"/>
              </a:rPr>
              <a:t>tricopter</a:t>
            </a:r>
            <a:r>
              <a:rPr lang="en-US" sz="1500" dirty="0">
                <a:solidFill>
                  <a:srgbClr val="404040"/>
                </a:solidFill>
                <a:cs typeface="Arial"/>
              </a:rPr>
              <a:t> can perform a </a:t>
            </a:r>
            <a:r>
              <a:rPr lang="en-US" sz="1500" b="1" dirty="0">
                <a:solidFill>
                  <a:srgbClr val="404040"/>
                </a:solidFill>
                <a:cs typeface="Arial"/>
              </a:rPr>
              <a:t>direct translation </a:t>
            </a:r>
            <a:r>
              <a:rPr lang="en-US" sz="1500" dirty="0">
                <a:solidFill>
                  <a:srgbClr val="404040"/>
                </a:solidFill>
                <a:cs typeface="Arial"/>
              </a:rPr>
              <a:t>along the </a:t>
            </a:r>
            <a:r>
              <a:rPr lang="en-US" sz="1500" b="1" dirty="0">
                <a:solidFill>
                  <a:srgbClr val="404040"/>
                </a:solidFill>
                <a:cs typeface="Arial"/>
              </a:rPr>
              <a:t>x-axis</a:t>
            </a:r>
            <a:r>
              <a:rPr lang="en-US" sz="1500" dirty="0">
                <a:solidFill>
                  <a:srgbClr val="404040"/>
                </a:solidFill>
                <a:cs typeface="Arial"/>
              </a:rPr>
              <a:t>, that is not possible for the quadcopter due to harder </a:t>
            </a:r>
            <a:r>
              <a:rPr lang="en-US" sz="1500" dirty="0" err="1">
                <a:solidFill>
                  <a:srgbClr val="404040"/>
                </a:solidFill>
                <a:cs typeface="Arial"/>
              </a:rPr>
              <a:t>underactuation</a:t>
            </a:r>
            <a:r>
              <a:rPr lang="en-US" sz="1500" dirty="0">
                <a:solidFill>
                  <a:srgbClr val="404040"/>
                </a:solidFill>
                <a:cs typeface="Arial"/>
              </a:rPr>
              <a:t>.</a:t>
            </a:r>
          </a:p>
          <a:p>
            <a:pPr algn="just"/>
            <a:endParaRPr lang="en-US" sz="1500" dirty="0">
              <a:solidFill>
                <a:srgbClr val="404040"/>
              </a:solidFill>
              <a:cs typeface="Arial"/>
            </a:endParaRPr>
          </a:p>
          <a:p>
            <a:pPr algn="just"/>
            <a:r>
              <a:rPr lang="en-US" sz="1800" b="1" dirty="0">
                <a:solidFill>
                  <a:schemeClr val="tx2"/>
                </a:solidFill>
                <a:cs typeface="Arial"/>
              </a:rPr>
              <a:t>The control methodology</a:t>
            </a:r>
          </a:p>
          <a:p>
            <a:pPr algn="just"/>
            <a:br>
              <a:rPr lang="en-US" sz="1500" b="1" dirty="0">
                <a:solidFill>
                  <a:schemeClr val="tx2"/>
                </a:solidFill>
                <a:cs typeface="Arial"/>
              </a:rPr>
            </a:br>
            <a:r>
              <a:rPr lang="en-US" sz="1500" dirty="0">
                <a:solidFill>
                  <a:srgbClr val="404040"/>
                </a:solidFill>
                <a:cs typeface="Arial"/>
              </a:rPr>
              <a:t>In this presentation we will mainly address the control strategy proposed for the </a:t>
            </a:r>
            <a:r>
              <a:rPr lang="en-US" sz="1500" dirty="0" err="1">
                <a:solidFill>
                  <a:srgbClr val="404040"/>
                </a:solidFill>
                <a:cs typeface="Arial"/>
              </a:rPr>
              <a:t>tricopter</a:t>
            </a:r>
            <a:r>
              <a:rPr lang="en-US" sz="1500" dirty="0">
                <a:solidFill>
                  <a:srgbClr val="404040"/>
                </a:solidFill>
                <a:cs typeface="Arial"/>
              </a:rPr>
              <a:t>. We have implemented a </a:t>
            </a:r>
            <a:r>
              <a:rPr lang="en-US" sz="1500" b="1" dirty="0">
                <a:solidFill>
                  <a:srgbClr val="404040"/>
                </a:solidFill>
                <a:cs typeface="Arial"/>
              </a:rPr>
              <a:t>hierarchical backstepping sliding mode</a:t>
            </a:r>
            <a:r>
              <a:rPr lang="en-US" sz="1500" dirty="0">
                <a:solidFill>
                  <a:srgbClr val="404040"/>
                </a:solidFill>
                <a:cs typeface="Arial"/>
              </a:rPr>
              <a:t> controller for the nonlinear system </a:t>
            </a:r>
            <a:r>
              <a:rPr lang="en-US" sz="1500" b="1" dirty="0">
                <a:solidFill>
                  <a:srgbClr val="404040"/>
                </a:solidFill>
                <a:cs typeface="Arial"/>
              </a:rPr>
              <a:t>without</a:t>
            </a:r>
            <a:r>
              <a:rPr lang="en-US" sz="1500" dirty="0">
                <a:solidFill>
                  <a:srgbClr val="404040"/>
                </a:solidFill>
                <a:cs typeface="Arial"/>
              </a:rPr>
              <a:t> </a:t>
            </a:r>
            <a:r>
              <a:rPr lang="en-US" sz="1500" b="1" dirty="0">
                <a:solidFill>
                  <a:srgbClr val="404040"/>
                </a:solidFill>
                <a:cs typeface="Arial"/>
              </a:rPr>
              <a:t>linearization</a:t>
            </a:r>
            <a:r>
              <a:rPr lang="en-US" sz="1500" dirty="0">
                <a:solidFill>
                  <a:srgbClr val="404040"/>
                </a:solidFill>
                <a:cs typeface="Arial"/>
              </a:rPr>
              <a:t> around operating conditions (trimming).</a:t>
            </a:r>
          </a:p>
          <a:p>
            <a:pPr algn="just"/>
            <a:endParaRPr lang="en-US" sz="1500" dirty="0">
              <a:solidFill>
                <a:srgbClr val="404040"/>
              </a:solidFill>
              <a:cs typeface="Arial"/>
            </a:endParaRPr>
          </a:p>
          <a:p>
            <a:pPr algn="just"/>
            <a:endParaRPr lang="en-US" sz="1500" dirty="0">
              <a:solidFill>
                <a:srgbClr val="404040"/>
              </a:solidFill>
              <a:cs typeface="Arial"/>
            </a:endParaRPr>
          </a:p>
        </p:txBody>
      </p:sp>
      <p:sp>
        <p:nvSpPr>
          <p:cNvPr id="5" name="TextBox 4">
            <a:extLst>
              <a:ext uri="{FF2B5EF4-FFF2-40B4-BE49-F238E27FC236}">
                <a16:creationId xmlns:a16="http://schemas.microsoft.com/office/drawing/2014/main" id="{B5E3735E-5003-72A3-0E16-6643B7266025}"/>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81327231-247A-8AD4-B63F-E95677BD919E}"/>
              </a:ext>
            </a:extLst>
          </p:cNvPr>
          <p:cNvSpPr txBox="1"/>
          <p:nvPr/>
        </p:nvSpPr>
        <p:spPr>
          <a:xfrm>
            <a:off x="8323385" y="6154616"/>
            <a:ext cx="668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39/60</a:t>
            </a:r>
            <a:endParaRPr lang="en-US" sz="1400" b="1" dirty="0">
              <a:cs typeface="Arial"/>
            </a:endParaRPr>
          </a:p>
        </p:txBody>
      </p:sp>
    </p:spTree>
    <p:extLst>
      <p:ext uri="{BB962C8B-B14F-4D97-AF65-F5344CB8AC3E}">
        <p14:creationId xmlns:p14="http://schemas.microsoft.com/office/powerpoint/2010/main" val="8278051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4119E283-6674-2A8B-F9C5-E49A211CE923}"/>
              </a:ext>
            </a:extLst>
          </p:cNvPr>
          <p:cNvSpPr>
            <a:spLocks noGrp="1" noChangeArrowheads="1"/>
          </p:cNvSpPr>
          <p:nvPr>
            <p:ph type="title"/>
          </p:nvPr>
        </p:nvSpPr>
        <p:spPr>
          <a:xfrm>
            <a:off x="1151632" y="728167"/>
            <a:ext cx="7416800" cy="936625"/>
          </a:xfrm>
        </p:spPr>
        <p:txBody>
          <a:bodyPr/>
          <a:lstStyle/>
          <a:p>
            <a:pPr algn="ctr"/>
            <a:r>
              <a:rPr lang="en-US" altLang="it-IT">
                <a:latin typeface="Calibri" panose="020F0502020204030204" pitchFamily="34" charset="0"/>
              </a:rPr>
              <a:t>Literature review </a:t>
            </a:r>
            <a:endParaRPr lang="it-IT" altLang="it-IT">
              <a:latin typeface="Calibri" panose="020F0502020204030204" pitchFamily="34" charset="0"/>
            </a:endParaRPr>
          </a:p>
        </p:txBody>
      </p:sp>
      <p:pic>
        <p:nvPicPr>
          <p:cNvPr id="3" name="Content Placeholder 2">
            <a:extLst>
              <a:ext uri="{FF2B5EF4-FFF2-40B4-BE49-F238E27FC236}">
                <a16:creationId xmlns:a16="http://schemas.microsoft.com/office/drawing/2014/main" id="{5DE7BFA5-CCB4-1E3B-32BA-7BDB63DD59E8}"/>
              </a:ext>
            </a:extLst>
          </p:cNvPr>
          <p:cNvPicPr>
            <a:picLocks noGrp="1" noChangeAspect="1"/>
          </p:cNvPicPr>
          <p:nvPr>
            <p:ph idx="1"/>
          </p:nvPr>
        </p:nvPicPr>
        <p:blipFill>
          <a:blip r:embed="rId2"/>
          <a:stretch>
            <a:fillRect/>
          </a:stretch>
        </p:blipFill>
        <p:spPr>
          <a:xfrm>
            <a:off x="251767" y="1290747"/>
            <a:ext cx="4322058" cy="4104456"/>
          </a:xfrm>
        </p:spPr>
      </p:pic>
      <p:cxnSp>
        <p:nvCxnSpPr>
          <p:cNvPr id="6" name="Straight Arrow Connector 5">
            <a:extLst>
              <a:ext uri="{FF2B5EF4-FFF2-40B4-BE49-F238E27FC236}">
                <a16:creationId xmlns:a16="http://schemas.microsoft.com/office/drawing/2014/main" id="{7777E537-C0B6-962A-34E9-6C532A65E666}"/>
              </a:ext>
            </a:extLst>
          </p:cNvPr>
          <p:cNvCxnSpPr>
            <a:cxnSpLocks/>
          </p:cNvCxnSpPr>
          <p:nvPr/>
        </p:nvCxnSpPr>
        <p:spPr bwMode="auto">
          <a:xfrm>
            <a:off x="4126413" y="4366939"/>
            <a:ext cx="878548" cy="333468"/>
          </a:xfrm>
          <a:prstGeom prst="straightConnector1">
            <a:avLst/>
          </a:prstGeom>
          <a:noFill/>
          <a:ln w="28575">
            <a:solidFill>
              <a:srgbClr val="830022"/>
            </a:solid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11" name="Straight Arrow Connector 10">
            <a:extLst>
              <a:ext uri="{FF2B5EF4-FFF2-40B4-BE49-F238E27FC236}">
                <a16:creationId xmlns:a16="http://schemas.microsoft.com/office/drawing/2014/main" id="{D2627DB8-B5D9-AE1B-8B45-B5B341728B00}"/>
              </a:ext>
            </a:extLst>
          </p:cNvPr>
          <p:cNvCxnSpPr>
            <a:cxnSpLocks/>
            <a:endCxn id="9" idx="1"/>
          </p:cNvCxnSpPr>
          <p:nvPr/>
        </p:nvCxnSpPr>
        <p:spPr bwMode="auto">
          <a:xfrm flipV="1">
            <a:off x="2445908" y="3520466"/>
            <a:ext cx="2539074" cy="1144715"/>
          </a:xfrm>
          <a:prstGeom prst="straightConnector1">
            <a:avLst/>
          </a:prstGeom>
          <a:noFill/>
          <a:ln w="28575">
            <a:solidFill>
              <a:srgbClr val="830022"/>
            </a:solidFill>
            <a:tailEnd type="triangle"/>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9" name="TextBox 8">
            <a:extLst>
              <a:ext uri="{FF2B5EF4-FFF2-40B4-BE49-F238E27FC236}">
                <a16:creationId xmlns:a16="http://schemas.microsoft.com/office/drawing/2014/main" id="{AD0A62E8-22C0-54DD-CDD6-76608B868CD9}"/>
              </a:ext>
            </a:extLst>
          </p:cNvPr>
          <p:cNvSpPr txBox="1"/>
          <p:nvPr/>
        </p:nvSpPr>
        <p:spPr>
          <a:xfrm>
            <a:off x="4984982" y="3074190"/>
            <a:ext cx="3455616" cy="892552"/>
          </a:xfrm>
          <a:prstGeom prst="rect">
            <a:avLst/>
          </a:prstGeom>
          <a:noFill/>
        </p:spPr>
        <p:txBody>
          <a:bodyPr wrap="square" rtlCol="0">
            <a:spAutoFit/>
          </a:bodyPr>
          <a:lstStyle/>
          <a:p>
            <a:pPr algn="ctr"/>
            <a:r>
              <a:rPr lang="it-IT" sz="1400" b="1" err="1">
                <a:solidFill>
                  <a:srgbClr val="000000"/>
                </a:solidFill>
              </a:rPr>
              <a:t>Robust</a:t>
            </a:r>
            <a:r>
              <a:rPr lang="it-IT" sz="1400" b="1">
                <a:solidFill>
                  <a:srgbClr val="000000"/>
                </a:solidFill>
              </a:rPr>
              <a:t> </a:t>
            </a:r>
            <a:r>
              <a:rPr lang="it-IT" sz="1400" b="1" err="1">
                <a:solidFill>
                  <a:srgbClr val="000000"/>
                </a:solidFill>
              </a:rPr>
              <a:t>backstepping</a:t>
            </a:r>
            <a:r>
              <a:rPr lang="it-IT" sz="1400" b="1">
                <a:solidFill>
                  <a:srgbClr val="000000"/>
                </a:solidFill>
              </a:rPr>
              <a:t> sliding mode control for </a:t>
            </a:r>
            <a:r>
              <a:rPr lang="it-IT" sz="1400" b="1" err="1">
                <a:solidFill>
                  <a:srgbClr val="822433"/>
                </a:solidFill>
              </a:rPr>
              <a:t>coaxial</a:t>
            </a:r>
            <a:r>
              <a:rPr lang="it-IT" sz="1400" b="1">
                <a:solidFill>
                  <a:srgbClr val="822433"/>
                </a:solidFill>
              </a:rPr>
              <a:t> tilt-</a:t>
            </a:r>
            <a:r>
              <a:rPr lang="it-IT" sz="1400" b="1" err="1">
                <a:solidFill>
                  <a:srgbClr val="822433"/>
                </a:solidFill>
              </a:rPr>
              <a:t>rotor</a:t>
            </a:r>
            <a:r>
              <a:rPr lang="it-IT" sz="1400" b="1">
                <a:solidFill>
                  <a:srgbClr val="822433"/>
                </a:solidFill>
              </a:rPr>
              <a:t> UAV</a:t>
            </a:r>
          </a:p>
          <a:p>
            <a:pPr algn="ctr"/>
            <a:r>
              <a:rPr lang="en-US" sz="1200" b="1">
                <a:solidFill>
                  <a:srgbClr val="000000"/>
                </a:solidFill>
              </a:rPr>
              <a:t> </a:t>
            </a:r>
            <a:r>
              <a:rPr lang="en-US" sz="1200">
                <a:solidFill>
                  <a:srgbClr val="000000"/>
                </a:solidFill>
              </a:rPr>
              <a:t>(2022 5th International Symposium on Autonomous Systems (ISAS))</a:t>
            </a:r>
            <a:endParaRPr lang="it-IT" sz="1200">
              <a:solidFill>
                <a:srgbClr val="000000"/>
              </a:solidFill>
            </a:endParaRPr>
          </a:p>
        </p:txBody>
      </p:sp>
      <p:sp>
        <p:nvSpPr>
          <p:cNvPr id="15" name="TextBox 14">
            <a:extLst>
              <a:ext uri="{FF2B5EF4-FFF2-40B4-BE49-F238E27FC236}">
                <a16:creationId xmlns:a16="http://schemas.microsoft.com/office/drawing/2014/main" id="{5DBE5088-06A9-61A8-8934-5FF54D3BBD3D}"/>
              </a:ext>
            </a:extLst>
          </p:cNvPr>
          <p:cNvSpPr txBox="1"/>
          <p:nvPr/>
        </p:nvSpPr>
        <p:spPr>
          <a:xfrm>
            <a:off x="5113501" y="4580865"/>
            <a:ext cx="3455616" cy="892552"/>
          </a:xfrm>
          <a:prstGeom prst="rect">
            <a:avLst/>
          </a:prstGeom>
          <a:noFill/>
        </p:spPr>
        <p:txBody>
          <a:bodyPr wrap="square" rtlCol="0">
            <a:spAutoFit/>
          </a:bodyPr>
          <a:lstStyle/>
          <a:p>
            <a:pPr algn="ctr"/>
            <a:r>
              <a:rPr lang="it-IT" sz="1400" b="1" err="1">
                <a:solidFill>
                  <a:srgbClr val="000000"/>
                </a:solidFill>
              </a:rPr>
              <a:t>Robust</a:t>
            </a:r>
            <a:r>
              <a:rPr lang="it-IT" sz="1400" b="1">
                <a:solidFill>
                  <a:srgbClr val="000000"/>
                </a:solidFill>
              </a:rPr>
              <a:t> </a:t>
            </a:r>
            <a:r>
              <a:rPr lang="it-IT" sz="1400" b="1" err="1">
                <a:solidFill>
                  <a:srgbClr val="000000"/>
                </a:solidFill>
              </a:rPr>
              <a:t>backstepping</a:t>
            </a:r>
            <a:r>
              <a:rPr lang="it-IT" sz="1400" b="1">
                <a:solidFill>
                  <a:srgbClr val="000000"/>
                </a:solidFill>
              </a:rPr>
              <a:t> sliding mode control for </a:t>
            </a:r>
            <a:r>
              <a:rPr lang="it-IT" sz="1400" b="1" err="1">
                <a:solidFill>
                  <a:srgbClr val="822433"/>
                </a:solidFill>
              </a:rPr>
              <a:t>coaxial</a:t>
            </a:r>
            <a:r>
              <a:rPr lang="it-IT" sz="1400" b="1">
                <a:solidFill>
                  <a:srgbClr val="822433"/>
                </a:solidFill>
              </a:rPr>
              <a:t> tilt-</a:t>
            </a:r>
            <a:r>
              <a:rPr lang="it-IT" sz="1400" b="1" err="1">
                <a:solidFill>
                  <a:srgbClr val="822433"/>
                </a:solidFill>
              </a:rPr>
              <a:t>rotor</a:t>
            </a:r>
            <a:r>
              <a:rPr lang="it-IT" sz="1400" b="1">
                <a:solidFill>
                  <a:srgbClr val="822433"/>
                </a:solidFill>
              </a:rPr>
              <a:t> UAV</a:t>
            </a:r>
          </a:p>
          <a:p>
            <a:pPr algn="ctr"/>
            <a:r>
              <a:rPr lang="en-US" sz="1200" b="1">
                <a:solidFill>
                  <a:srgbClr val="000000"/>
                </a:solidFill>
              </a:rPr>
              <a:t> </a:t>
            </a:r>
            <a:r>
              <a:rPr lang="en-US" sz="1200">
                <a:solidFill>
                  <a:srgbClr val="000000"/>
                </a:solidFill>
              </a:rPr>
              <a:t>(2022 5th International Symposium on Autonomous Systems (ISAS))</a:t>
            </a:r>
            <a:endParaRPr lang="it-IT" sz="1200">
              <a:solidFill>
                <a:srgbClr val="000000"/>
              </a:solidFill>
            </a:endParaRPr>
          </a:p>
        </p:txBody>
      </p:sp>
      <p:sp>
        <p:nvSpPr>
          <p:cNvPr id="16" name="TextBox 15">
            <a:extLst>
              <a:ext uri="{FF2B5EF4-FFF2-40B4-BE49-F238E27FC236}">
                <a16:creationId xmlns:a16="http://schemas.microsoft.com/office/drawing/2014/main" id="{4872115C-9CE6-1361-C6DB-317F98685DC8}"/>
              </a:ext>
            </a:extLst>
          </p:cNvPr>
          <p:cNvSpPr txBox="1"/>
          <p:nvPr/>
        </p:nvSpPr>
        <p:spPr>
          <a:xfrm>
            <a:off x="1185912" y="5376288"/>
            <a:ext cx="2736304" cy="230832"/>
          </a:xfrm>
          <a:prstGeom prst="rect">
            <a:avLst/>
          </a:prstGeom>
          <a:noFill/>
        </p:spPr>
        <p:txBody>
          <a:bodyPr wrap="square" rtlCol="0">
            <a:spAutoFit/>
          </a:bodyPr>
          <a:lstStyle/>
          <a:p>
            <a:r>
              <a:rPr lang="en-US">
                <a:solidFill>
                  <a:schemeClr val="tx2"/>
                </a:solidFill>
              </a:rPr>
              <a:t>Similarity graph made by resreachrabibit.com</a:t>
            </a:r>
            <a:endParaRPr lang="it-IT">
              <a:solidFill>
                <a:schemeClr val="tx2"/>
              </a:solidFill>
            </a:endParaRPr>
          </a:p>
        </p:txBody>
      </p:sp>
      <p:sp>
        <p:nvSpPr>
          <p:cNvPr id="17" name="Right Brace 16">
            <a:extLst>
              <a:ext uri="{FF2B5EF4-FFF2-40B4-BE49-F238E27FC236}">
                <a16:creationId xmlns:a16="http://schemas.microsoft.com/office/drawing/2014/main" id="{DF78465C-1C06-C06B-7B35-ABC8B274D3A1}"/>
              </a:ext>
            </a:extLst>
          </p:cNvPr>
          <p:cNvSpPr/>
          <p:nvPr/>
        </p:nvSpPr>
        <p:spPr bwMode="auto">
          <a:xfrm>
            <a:off x="4644008" y="1290747"/>
            <a:ext cx="270791" cy="1783443"/>
          </a:xfrm>
          <a:prstGeom prst="rightBrace">
            <a:avLst/>
          </a:prstGeom>
          <a:noFill/>
          <a:ln w="28575">
            <a:solidFill>
              <a:srgbClr val="830022"/>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TextBox 20">
            <a:extLst>
              <a:ext uri="{FF2B5EF4-FFF2-40B4-BE49-F238E27FC236}">
                <a16:creationId xmlns:a16="http://schemas.microsoft.com/office/drawing/2014/main" id="{57147BBD-CF1B-CE58-2130-F67CD0D23D80}"/>
              </a:ext>
            </a:extLst>
          </p:cNvPr>
          <p:cNvSpPr txBox="1"/>
          <p:nvPr/>
        </p:nvSpPr>
        <p:spPr>
          <a:xfrm>
            <a:off x="4984982" y="1789108"/>
            <a:ext cx="3455616" cy="646331"/>
          </a:xfrm>
          <a:prstGeom prst="rect">
            <a:avLst/>
          </a:prstGeom>
          <a:noFill/>
        </p:spPr>
        <p:txBody>
          <a:bodyPr wrap="square" rtlCol="0">
            <a:spAutoFit/>
          </a:bodyPr>
          <a:lstStyle/>
          <a:p>
            <a:pPr algn="ctr"/>
            <a:r>
              <a:rPr lang="en-US" sz="1200" b="1">
                <a:solidFill>
                  <a:srgbClr val="000000"/>
                </a:solidFill>
              </a:rPr>
              <a:t>Feedback linearization / energy based / robust nonlinear control of the normal quadcopter configuration </a:t>
            </a:r>
            <a:endParaRPr lang="it-IT" sz="1200" b="1">
              <a:solidFill>
                <a:srgbClr val="000000"/>
              </a:solidFill>
            </a:endParaRPr>
          </a:p>
        </p:txBody>
      </p:sp>
      <p:sp>
        <p:nvSpPr>
          <p:cNvPr id="18" name="Oval 17">
            <a:extLst>
              <a:ext uri="{FF2B5EF4-FFF2-40B4-BE49-F238E27FC236}">
                <a16:creationId xmlns:a16="http://schemas.microsoft.com/office/drawing/2014/main" id="{11A1D88E-7836-9D67-4B2B-8F61587E8A9B}"/>
              </a:ext>
            </a:extLst>
          </p:cNvPr>
          <p:cNvSpPr/>
          <p:nvPr/>
        </p:nvSpPr>
        <p:spPr bwMode="auto">
          <a:xfrm>
            <a:off x="2051720" y="3861048"/>
            <a:ext cx="2301632" cy="1515240"/>
          </a:xfrm>
          <a:prstGeom prst="ellipse">
            <a:avLst/>
          </a:prstGeom>
          <a:noFill/>
          <a:ln w="28575">
            <a:solidFill>
              <a:srgbClr val="7030A0"/>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TextBox 18">
            <a:extLst>
              <a:ext uri="{FF2B5EF4-FFF2-40B4-BE49-F238E27FC236}">
                <a16:creationId xmlns:a16="http://schemas.microsoft.com/office/drawing/2014/main" id="{10FEEEBC-F444-E994-3372-77CED82C65E5}"/>
              </a:ext>
            </a:extLst>
          </p:cNvPr>
          <p:cNvSpPr txBox="1"/>
          <p:nvPr/>
        </p:nvSpPr>
        <p:spPr>
          <a:xfrm>
            <a:off x="3833339" y="5213311"/>
            <a:ext cx="1726233" cy="738664"/>
          </a:xfrm>
          <a:prstGeom prst="rect">
            <a:avLst/>
          </a:prstGeom>
          <a:noFill/>
        </p:spPr>
        <p:txBody>
          <a:bodyPr wrap="square" rtlCol="0">
            <a:spAutoFit/>
          </a:bodyPr>
          <a:lstStyle/>
          <a:p>
            <a:r>
              <a:rPr lang="en-US" sz="1400" b="1">
                <a:solidFill>
                  <a:srgbClr val="7030A0"/>
                </a:solidFill>
              </a:rPr>
              <a:t>New evolving direction of research </a:t>
            </a:r>
            <a:endParaRPr lang="it-IT" sz="1400" b="1">
              <a:solidFill>
                <a:srgbClr val="7030A0"/>
              </a:solidFill>
            </a:endParaRPr>
          </a:p>
        </p:txBody>
      </p:sp>
      <p:sp>
        <p:nvSpPr>
          <p:cNvPr id="20" name="TextBox 4">
            <a:extLst>
              <a:ext uri="{FF2B5EF4-FFF2-40B4-BE49-F238E27FC236}">
                <a16:creationId xmlns:a16="http://schemas.microsoft.com/office/drawing/2014/main" id="{59BB668D-8865-D933-32CC-0DF963E939D4}"/>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0FB54464-376E-766C-5511-470771A04F94}"/>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3/60</a:t>
            </a:r>
            <a:endParaRPr lang="en-US" sz="1400" b="1" dirty="0">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767842"/>
            <a:ext cx="7772400" cy="648072"/>
          </a:xfrm>
        </p:spPr>
        <p:txBody>
          <a:bodyPr/>
          <a:lstStyle/>
          <a:p>
            <a:r>
              <a:rPr lang="en-US"/>
              <a:t>The Control System</a:t>
            </a:r>
            <a:br>
              <a:rPr lang="en-US"/>
            </a:br>
            <a:endParaRPr lang="en-US"/>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6A38AEA-4167-5F3C-73CA-F331FF375AE7}"/>
                  </a:ext>
                </a:extLst>
              </p:cNvPr>
              <p:cNvSpPr txBox="1"/>
              <p:nvPr/>
            </p:nvSpPr>
            <p:spPr>
              <a:xfrm>
                <a:off x="277123" y="1091878"/>
                <a:ext cx="2880320" cy="5655394"/>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The architecture</a:t>
                </a:r>
              </a:p>
              <a:p>
                <a:pPr algn="just"/>
                <a:endParaRPr lang="en-US" sz="1500">
                  <a:solidFill>
                    <a:srgbClr val="404040"/>
                  </a:solidFill>
                  <a:cs typeface="Arial"/>
                </a:endParaRPr>
              </a:p>
              <a:p>
                <a:r>
                  <a:rPr lang="en-US" sz="1500">
                    <a:solidFill>
                      <a:srgbClr val="404040"/>
                    </a:solidFill>
                    <a:cs typeface="Arial"/>
                  </a:rPr>
                  <a:t>The control scheme is like the classical quadrotor’s one, but thanks to the </a:t>
                </a:r>
                <a:r>
                  <a:rPr lang="en-US" sz="1500" b="1">
                    <a:solidFill>
                      <a:srgbClr val="404040"/>
                    </a:solidFill>
                    <a:cs typeface="Arial"/>
                  </a:rPr>
                  <a:t>extra control input </a:t>
                </a:r>
                <a:r>
                  <a:rPr lang="en-US" sz="1500">
                    <a:solidFill>
                      <a:srgbClr val="404040"/>
                    </a:solidFill>
                    <a:cs typeface="Arial"/>
                  </a:rPr>
                  <a:t>due to the </a:t>
                </a:r>
                <a:r>
                  <a:rPr lang="en-US" sz="1500" b="1">
                    <a:solidFill>
                      <a:srgbClr val="404040"/>
                    </a:solidFill>
                    <a:cs typeface="Arial"/>
                  </a:rPr>
                  <a:t>tilting</a:t>
                </a:r>
                <a:r>
                  <a:rPr lang="en-US" sz="1500">
                    <a:solidFill>
                      <a:srgbClr val="404040"/>
                    </a:solidFill>
                    <a:cs typeface="Arial"/>
                  </a:rPr>
                  <a:t> of the rotors, the position controller compute only the </a:t>
                </a:r>
                <a:r>
                  <a:rPr lang="en-US" sz="1500" b="1">
                    <a:solidFill>
                      <a:srgbClr val="404040"/>
                    </a:solidFill>
                    <a:cs typeface="Arial"/>
                  </a:rPr>
                  <a:t>desired roll angle </a:t>
                </a:r>
                <a14:m>
                  <m:oMath xmlns:m="http://schemas.openxmlformats.org/officeDocument/2006/math">
                    <m:sSub>
                      <m:sSubPr>
                        <m:ctrlPr>
                          <a:rPr lang="en-US" sz="1500" i="1" smtClean="0">
                            <a:solidFill>
                              <a:srgbClr val="404040"/>
                            </a:solidFill>
                            <a:latin typeface="Cambria Math" panose="02040503050406030204" pitchFamily="18" charset="0"/>
                            <a:cs typeface="Arial"/>
                          </a:rPr>
                        </m:ctrlPr>
                      </m:sSubPr>
                      <m:e>
                        <m:r>
                          <a:rPr lang="en-US" sz="1500" i="1">
                            <a:solidFill>
                              <a:srgbClr val="404040"/>
                            </a:solidFill>
                            <a:latin typeface="Cambria Math" panose="02040503050406030204" pitchFamily="18" charset="0"/>
                            <a:ea typeface="Cambria Math" panose="02040503050406030204" pitchFamily="18" charset="0"/>
                            <a:cs typeface="Arial"/>
                          </a:rPr>
                          <m:t>𝜑</m:t>
                        </m:r>
                      </m:e>
                      <m:sub>
                        <m:r>
                          <a:rPr lang="en-US" sz="1500" i="1">
                            <a:solidFill>
                              <a:srgbClr val="404040"/>
                            </a:solidFill>
                            <a:latin typeface="Cambria Math" panose="02040503050406030204" pitchFamily="18" charset="0"/>
                            <a:cs typeface="Arial"/>
                          </a:rPr>
                          <m:t>𝑑</m:t>
                        </m:r>
                      </m:sub>
                    </m:sSub>
                  </m:oMath>
                </a14:m>
                <a:r>
                  <a:rPr lang="en-US" sz="1500">
                    <a:solidFill>
                      <a:srgbClr val="404040"/>
                    </a:solidFill>
                    <a:cs typeface="Arial"/>
                  </a:rPr>
                  <a:t> and the corresponding angular speed.</a:t>
                </a:r>
                <a:br>
                  <a:rPr lang="en-US" sz="1500">
                    <a:solidFill>
                      <a:srgbClr val="404040"/>
                    </a:solidFill>
                    <a:cs typeface="Arial"/>
                  </a:rPr>
                </a:br>
                <a:br>
                  <a:rPr lang="en-US" sz="1500">
                    <a:solidFill>
                      <a:srgbClr val="404040"/>
                    </a:solidFill>
                    <a:cs typeface="Arial"/>
                  </a:rPr>
                </a:br>
                <a:r>
                  <a:rPr lang="en-US" sz="1500">
                    <a:solidFill>
                      <a:srgbClr val="404040"/>
                    </a:solidFill>
                    <a:cs typeface="Arial"/>
                  </a:rPr>
                  <a:t>This will allow us to specify </a:t>
                </a:r>
                <a:r>
                  <a:rPr lang="en-US" sz="1500" b="1">
                    <a:solidFill>
                      <a:srgbClr val="404040"/>
                    </a:solidFill>
                    <a:cs typeface="Arial"/>
                  </a:rPr>
                  <a:t>two angular references</a:t>
                </a:r>
                <a:r>
                  <a:rPr lang="en-US" sz="1500">
                    <a:solidFill>
                      <a:srgbClr val="404040"/>
                    </a:solidFill>
                    <a:cs typeface="Arial"/>
                  </a:rPr>
                  <a:t> instead of one: one for the </a:t>
                </a:r>
                <a:r>
                  <a:rPr lang="en-US" sz="1500" b="1">
                    <a:solidFill>
                      <a:srgbClr val="404040"/>
                    </a:solidFill>
                    <a:cs typeface="Arial"/>
                  </a:rPr>
                  <a:t>yaw</a:t>
                </a:r>
                <a:r>
                  <a:rPr lang="en-US" sz="1500">
                    <a:solidFill>
                      <a:srgbClr val="404040"/>
                    </a:solidFill>
                    <a:cs typeface="Arial"/>
                  </a:rPr>
                  <a:t> </a:t>
                </a:r>
                <a14:m>
                  <m:oMath xmlns:m="http://schemas.openxmlformats.org/officeDocument/2006/math">
                    <m:sSub>
                      <m:sSubPr>
                        <m:ctrlPr>
                          <a:rPr lang="en-US" sz="1500" i="1">
                            <a:solidFill>
                              <a:srgbClr val="404040"/>
                            </a:solidFill>
                            <a:latin typeface="Cambria Math" panose="02040503050406030204" pitchFamily="18" charset="0"/>
                            <a:cs typeface="Arial"/>
                          </a:rPr>
                        </m:ctrlPr>
                      </m:sSubPr>
                      <m:e>
                        <m:r>
                          <a:rPr lang="en-US" sz="1500" i="1" dirty="0">
                            <a:solidFill>
                              <a:srgbClr val="404040"/>
                            </a:solidFill>
                            <a:latin typeface="Cambria Math" panose="02040503050406030204" pitchFamily="18" charset="0"/>
                            <a:cs typeface="Arial"/>
                          </a:rPr>
                          <m:t>𝜓</m:t>
                        </m:r>
                      </m:e>
                      <m:sub>
                        <m:r>
                          <a:rPr lang="en-US" sz="1500" i="1">
                            <a:solidFill>
                              <a:srgbClr val="404040"/>
                            </a:solidFill>
                            <a:latin typeface="Cambria Math" panose="02040503050406030204" pitchFamily="18" charset="0"/>
                            <a:cs typeface="Arial"/>
                          </a:rPr>
                          <m:t>𝑑</m:t>
                        </m:r>
                      </m:sub>
                    </m:sSub>
                  </m:oMath>
                </a14:m>
                <a:r>
                  <a:rPr lang="en-US" sz="1500">
                    <a:solidFill>
                      <a:srgbClr val="404040"/>
                    </a:solidFill>
                    <a:cs typeface="Arial"/>
                  </a:rPr>
                  <a:t>, and the other for the </a:t>
                </a:r>
                <a:r>
                  <a:rPr lang="en-US" sz="1500" b="1">
                    <a:solidFill>
                      <a:srgbClr val="404040"/>
                    </a:solidFill>
                    <a:cs typeface="Arial"/>
                  </a:rPr>
                  <a:t>pitch</a:t>
                </a:r>
                <a:r>
                  <a:rPr lang="en-US" sz="1500">
                    <a:solidFill>
                      <a:srgbClr val="404040"/>
                    </a:solidFill>
                    <a:cs typeface="Arial"/>
                  </a:rPr>
                  <a:t> </a:t>
                </a:r>
                <a14:m>
                  <m:oMath xmlns:m="http://schemas.openxmlformats.org/officeDocument/2006/math">
                    <m:sSub>
                      <m:sSubPr>
                        <m:ctrlPr>
                          <a:rPr lang="en-US" sz="1500" i="1">
                            <a:solidFill>
                              <a:srgbClr val="404040"/>
                            </a:solidFill>
                            <a:latin typeface="Cambria Math" panose="02040503050406030204" pitchFamily="18" charset="0"/>
                            <a:cs typeface="Arial"/>
                          </a:rPr>
                        </m:ctrlPr>
                      </m:sSubPr>
                      <m:e>
                        <m:r>
                          <a:rPr lang="en-US" sz="1500" i="1">
                            <a:solidFill>
                              <a:srgbClr val="404040"/>
                            </a:solidFill>
                            <a:latin typeface="Cambria Math" panose="02040503050406030204" pitchFamily="18" charset="0"/>
                            <a:ea typeface="Cambria Math" panose="02040503050406030204" pitchFamily="18" charset="0"/>
                            <a:cs typeface="Arial"/>
                          </a:rPr>
                          <m:t>𝜃</m:t>
                        </m:r>
                      </m:e>
                      <m:sub>
                        <m:r>
                          <a:rPr lang="en-US" sz="1500" i="1">
                            <a:solidFill>
                              <a:srgbClr val="404040"/>
                            </a:solidFill>
                            <a:latin typeface="Cambria Math" panose="02040503050406030204" pitchFamily="18" charset="0"/>
                            <a:cs typeface="Arial"/>
                          </a:rPr>
                          <m:t>𝑑</m:t>
                        </m:r>
                      </m:sub>
                    </m:sSub>
                  </m:oMath>
                </a14:m>
                <a:r>
                  <a:rPr lang="en-US" sz="1500">
                    <a:solidFill>
                      <a:srgbClr val="404040"/>
                    </a:solidFill>
                    <a:cs typeface="Arial"/>
                  </a:rPr>
                  <a:t>.</a:t>
                </a:r>
              </a:p>
              <a:p>
                <a:endParaRPr lang="en-US" sz="1500">
                  <a:solidFill>
                    <a:srgbClr val="404040"/>
                  </a:solidFill>
                  <a:cs typeface="Arial"/>
                </a:endParaRPr>
              </a:p>
              <a:p>
                <a:r>
                  <a:rPr lang="en-US" sz="1500">
                    <a:solidFill>
                      <a:srgbClr val="404040"/>
                    </a:solidFill>
                    <a:cs typeface="Arial"/>
                  </a:rPr>
                  <a:t>The </a:t>
                </a:r>
                <a:r>
                  <a:rPr lang="en-US" sz="1500" b="1">
                    <a:solidFill>
                      <a:srgbClr val="404040"/>
                    </a:solidFill>
                    <a:cs typeface="Arial"/>
                  </a:rPr>
                  <a:t>P.C.</a:t>
                </a:r>
                <a:r>
                  <a:rPr lang="en-US" sz="1500">
                    <a:solidFill>
                      <a:srgbClr val="404040"/>
                    </a:solidFill>
                    <a:cs typeface="Arial"/>
                  </a:rPr>
                  <a:t> compute also the </a:t>
                </a:r>
                <a:r>
                  <a:rPr lang="en-US" sz="1500" b="1">
                    <a:solidFill>
                      <a:srgbClr val="404040"/>
                    </a:solidFill>
                    <a:cs typeface="Arial"/>
                  </a:rPr>
                  <a:t>forces</a:t>
                </a:r>
                <a:r>
                  <a:rPr lang="en-US" sz="1500">
                    <a:solidFill>
                      <a:srgbClr val="404040"/>
                    </a:solidFill>
                    <a:cs typeface="Arial"/>
                  </a:rPr>
                  <a:t> in the body frame along x and z axis, while the inner and faster </a:t>
                </a:r>
                <a:r>
                  <a:rPr lang="en-US" sz="1500" b="1">
                    <a:solidFill>
                      <a:srgbClr val="404040"/>
                    </a:solidFill>
                    <a:cs typeface="Arial"/>
                  </a:rPr>
                  <a:t>A.C.</a:t>
                </a:r>
                <a:r>
                  <a:rPr lang="en-US" sz="1500">
                    <a:solidFill>
                      <a:srgbClr val="404040"/>
                    </a:solidFill>
                    <a:cs typeface="Arial"/>
                  </a:rPr>
                  <a:t> generate the control </a:t>
                </a:r>
                <a:r>
                  <a:rPr lang="en-US" sz="1500" b="1">
                    <a:solidFill>
                      <a:srgbClr val="404040"/>
                    </a:solidFill>
                    <a:cs typeface="Arial"/>
                  </a:rPr>
                  <a:t>torques</a:t>
                </a:r>
                <a:r>
                  <a:rPr lang="en-US" sz="1500">
                    <a:solidFill>
                      <a:srgbClr val="404040"/>
                    </a:solidFill>
                    <a:cs typeface="Arial"/>
                  </a:rPr>
                  <a:t>.</a:t>
                </a:r>
                <a:br>
                  <a:rPr lang="en-US" sz="1500">
                    <a:solidFill>
                      <a:srgbClr val="404040"/>
                    </a:solidFill>
                    <a:cs typeface="Arial"/>
                  </a:rPr>
                </a:br>
                <a:endParaRPr lang="en-US" sz="1500">
                  <a:solidFill>
                    <a:srgbClr val="404040"/>
                  </a:solidFill>
                  <a:cs typeface="Arial"/>
                </a:endParaRPr>
              </a:p>
              <a:p>
                <a:pPr algn="just"/>
                <a:endParaRPr lang="en-US" sz="1500">
                  <a:solidFill>
                    <a:srgbClr val="404040"/>
                  </a:solidFill>
                  <a:cs typeface="Arial"/>
                </a:endParaRPr>
              </a:p>
              <a:p>
                <a:pPr algn="just"/>
                <a:endParaRPr lang="en-US" sz="1500">
                  <a:solidFill>
                    <a:srgbClr val="404040"/>
                  </a:solidFill>
                  <a:cs typeface="Arial"/>
                </a:endParaRPr>
              </a:p>
            </p:txBody>
          </p:sp>
        </mc:Choice>
        <mc:Fallback xmlns="">
          <p:sp>
            <p:nvSpPr>
              <p:cNvPr id="7" name="TextBox 6">
                <a:extLst>
                  <a:ext uri="{FF2B5EF4-FFF2-40B4-BE49-F238E27FC236}">
                    <a16:creationId xmlns:a16="http://schemas.microsoft.com/office/drawing/2014/main" id="{56A38AEA-4167-5F3C-73CA-F331FF375AE7}"/>
                  </a:ext>
                </a:extLst>
              </p:cNvPr>
              <p:cNvSpPr txBox="1">
                <a:spLocks noRot="1" noChangeAspect="1" noMove="1" noResize="1" noEditPoints="1" noAdjustHandles="1" noChangeArrowheads="1" noChangeShapeType="1" noTextEdit="1"/>
              </p:cNvSpPr>
              <p:nvPr/>
            </p:nvSpPr>
            <p:spPr>
              <a:xfrm>
                <a:off x="277123" y="1091878"/>
                <a:ext cx="2880320" cy="5655394"/>
              </a:xfrm>
              <a:prstGeom prst="rect">
                <a:avLst/>
              </a:prstGeom>
              <a:blipFill>
                <a:blip r:embed="rId3"/>
                <a:stretch>
                  <a:fillRect l="-2537" t="-754" r="-3171"/>
                </a:stretch>
              </a:blipFill>
            </p:spPr>
            <p:txBody>
              <a:bodyPr/>
              <a:lstStyle/>
              <a:p>
                <a:r>
                  <a:rPr lang="en-US">
                    <a:noFill/>
                  </a:rPr>
                  <a:t> </a:t>
                </a:r>
              </a:p>
            </p:txBody>
          </p:sp>
        </mc:Fallback>
      </mc:AlternateContent>
      <p:pic>
        <p:nvPicPr>
          <p:cNvPr id="4" name="Picture 3" descr="Diagram&#10;&#10;Description automatically generated">
            <a:extLst>
              <a:ext uri="{FF2B5EF4-FFF2-40B4-BE49-F238E27FC236}">
                <a16:creationId xmlns:a16="http://schemas.microsoft.com/office/drawing/2014/main" id="{607438B4-E90C-D60C-32EE-D05F9AEB307F}"/>
              </a:ext>
            </a:extLst>
          </p:cNvPr>
          <p:cNvPicPr>
            <a:picLocks noChangeAspect="1"/>
          </p:cNvPicPr>
          <p:nvPr/>
        </p:nvPicPr>
        <p:blipFill rotWithShape="1">
          <a:blip r:embed="rId4"/>
          <a:srcRect t="12156" r="6475"/>
          <a:stretch/>
        </p:blipFill>
        <p:spPr>
          <a:xfrm>
            <a:off x="3399843" y="2098170"/>
            <a:ext cx="5467034" cy="3423963"/>
          </a:xfrm>
          <a:prstGeom prst="rect">
            <a:avLst/>
          </a:prstGeom>
        </p:spPr>
      </p:pic>
      <p:sp>
        <p:nvSpPr>
          <p:cNvPr id="6" name="TextBox 4">
            <a:extLst>
              <a:ext uri="{FF2B5EF4-FFF2-40B4-BE49-F238E27FC236}">
                <a16:creationId xmlns:a16="http://schemas.microsoft.com/office/drawing/2014/main" id="{C1B6FF35-12A3-365B-07BB-3F983CB2C23F}"/>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F113FA69-8262-7440-652F-3B2D4BCDC137}"/>
              </a:ext>
            </a:extLst>
          </p:cNvPr>
          <p:cNvSpPr txBox="1"/>
          <p:nvPr/>
        </p:nvSpPr>
        <p:spPr>
          <a:xfrm>
            <a:off x="8288216" y="6178062"/>
            <a:ext cx="7033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40/60</a:t>
            </a:r>
            <a:endParaRPr lang="en-US" sz="1400" b="1" dirty="0">
              <a:cs typeface="Arial"/>
            </a:endParaRPr>
          </a:p>
        </p:txBody>
      </p:sp>
    </p:spTree>
    <p:extLst>
      <p:ext uri="{BB962C8B-B14F-4D97-AF65-F5344CB8AC3E}">
        <p14:creationId xmlns:p14="http://schemas.microsoft.com/office/powerpoint/2010/main" val="7780714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431251"/>
            <a:ext cx="7772400" cy="648072"/>
          </a:xfrm>
        </p:spPr>
        <p:txBody>
          <a:bodyPr/>
          <a:lstStyle/>
          <a:p>
            <a:r>
              <a:rPr lang="en-US"/>
              <a:t>The Control System</a:t>
            </a:r>
            <a:br>
              <a:rPr lang="en-US"/>
            </a:br>
            <a:endParaRPr lang="en-US"/>
          </a:p>
        </p:txBody>
      </p:sp>
      <p:sp>
        <p:nvSpPr>
          <p:cNvPr id="7" name="TextBox 6">
            <a:extLst>
              <a:ext uri="{FF2B5EF4-FFF2-40B4-BE49-F238E27FC236}">
                <a16:creationId xmlns:a16="http://schemas.microsoft.com/office/drawing/2014/main" id="{56A38AEA-4167-5F3C-73CA-F331FF375AE7}"/>
              </a:ext>
            </a:extLst>
          </p:cNvPr>
          <p:cNvSpPr txBox="1"/>
          <p:nvPr/>
        </p:nvSpPr>
        <p:spPr>
          <a:xfrm>
            <a:off x="685800" y="932169"/>
            <a:ext cx="7772400" cy="4962897"/>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800" b="1" dirty="0">
                <a:solidFill>
                  <a:schemeClr val="tx2"/>
                </a:solidFill>
                <a:cs typeface="Arial"/>
              </a:rPr>
              <a:t>The control methodology: Introduction on Lyapunov Functions</a:t>
            </a:r>
            <a:br>
              <a:rPr lang="en-US" sz="1800" b="1" dirty="0">
                <a:solidFill>
                  <a:schemeClr val="tx2"/>
                </a:solidFill>
                <a:cs typeface="Arial"/>
              </a:rPr>
            </a:br>
            <a:endParaRPr lang="en-US" sz="1500" dirty="0">
              <a:solidFill>
                <a:srgbClr val="404040"/>
              </a:solidFill>
              <a:cs typeface="Arial"/>
            </a:endParaRPr>
          </a:p>
          <a:p>
            <a:pPr algn="just"/>
            <a:r>
              <a:rPr lang="en-US" sz="1500" dirty="0">
                <a:solidFill>
                  <a:srgbClr val="404040"/>
                </a:solidFill>
                <a:cs typeface="Arial"/>
              </a:rPr>
              <a:t>The methodology used is the </a:t>
            </a:r>
            <a:r>
              <a:rPr lang="en-US" sz="1500" b="1" dirty="0">
                <a:solidFill>
                  <a:srgbClr val="404040"/>
                </a:solidFill>
                <a:cs typeface="Arial"/>
              </a:rPr>
              <a:t>backstepping</a:t>
            </a:r>
            <a:r>
              <a:rPr lang="en-US" sz="1500" dirty="0">
                <a:solidFill>
                  <a:srgbClr val="404040"/>
                </a:solidFill>
                <a:cs typeface="Arial"/>
              </a:rPr>
              <a:t>, that is based on </a:t>
            </a:r>
            <a:r>
              <a:rPr lang="en-US" sz="1500" b="1" dirty="0">
                <a:solidFill>
                  <a:srgbClr val="404040"/>
                </a:solidFill>
                <a:cs typeface="Arial"/>
              </a:rPr>
              <a:t>Lyapunov Functions</a:t>
            </a:r>
            <a:r>
              <a:rPr lang="en-US" sz="1500" dirty="0">
                <a:solidFill>
                  <a:srgbClr val="404040"/>
                </a:solidFill>
                <a:cs typeface="Arial"/>
              </a:rPr>
              <a:t> and is capable to render the origin of a nonlinear system that is in a </a:t>
            </a:r>
            <a:r>
              <a:rPr lang="en-US" sz="1500" b="1" dirty="0">
                <a:solidFill>
                  <a:srgbClr val="404040"/>
                </a:solidFill>
                <a:cs typeface="Arial"/>
              </a:rPr>
              <a:t>strict-feedback form</a:t>
            </a:r>
            <a:r>
              <a:rPr lang="en-US" sz="1500" dirty="0">
                <a:solidFill>
                  <a:srgbClr val="404040"/>
                </a:solidFill>
                <a:cs typeface="Arial"/>
              </a:rPr>
              <a:t>, globally asymptotically stable. This is done by reducing the systems into a cascade of smaller subsystems, and “stepping back” progressively, while maintaining the overall stability until a global control law is defined. </a:t>
            </a:r>
          </a:p>
          <a:p>
            <a:pPr algn="just"/>
            <a:endParaRPr lang="en-US" sz="1500" dirty="0">
              <a:solidFill>
                <a:srgbClr val="404040"/>
              </a:solidFill>
              <a:cs typeface="Arial"/>
            </a:endParaRPr>
          </a:p>
          <a:p>
            <a:pPr algn="just"/>
            <a:r>
              <a:rPr lang="en-US" sz="1500" dirty="0">
                <a:solidFill>
                  <a:srgbClr val="404040"/>
                </a:solidFill>
                <a:cs typeface="Arial"/>
              </a:rPr>
              <a:t>Consider for example the following nonlinear input-affine system:</a:t>
            </a:r>
          </a:p>
          <a:p>
            <a:pPr algn="just"/>
            <a:endParaRPr lang="en-US" sz="1500" dirty="0">
              <a:solidFill>
                <a:srgbClr val="404040"/>
              </a:solidFill>
              <a:cs typeface="Arial"/>
            </a:endParaRPr>
          </a:p>
          <a:p>
            <a:pPr algn="just"/>
            <a:endParaRPr lang="en-US" sz="1500" dirty="0">
              <a:solidFill>
                <a:srgbClr val="404040"/>
              </a:solidFill>
              <a:cs typeface="Arial"/>
            </a:endParaRPr>
          </a:p>
          <a:p>
            <a:pPr algn="just"/>
            <a:endParaRPr lang="en-US" sz="1500" dirty="0">
              <a:solidFill>
                <a:srgbClr val="404040"/>
              </a:solidFill>
              <a:cs typeface="Arial"/>
            </a:endParaRPr>
          </a:p>
          <a:p>
            <a:pPr algn="just"/>
            <a:r>
              <a:rPr lang="en-US" sz="1500" dirty="0">
                <a:solidFill>
                  <a:srgbClr val="404040"/>
                </a:solidFill>
                <a:cs typeface="Arial"/>
              </a:rPr>
              <a:t>We want to </a:t>
            </a:r>
            <a:r>
              <a:rPr lang="en-US" sz="1500" b="1" dirty="0">
                <a:solidFill>
                  <a:srgbClr val="404040"/>
                </a:solidFill>
                <a:cs typeface="Arial"/>
              </a:rPr>
              <a:t>stabilize the origin using a feedback from the state</a:t>
            </a:r>
            <a:r>
              <a:rPr lang="en-US" sz="1500" dirty="0">
                <a:solidFill>
                  <a:srgbClr val="404040"/>
                </a:solidFill>
                <a:cs typeface="Arial"/>
              </a:rPr>
              <a:t>. We can consider </a:t>
            </a:r>
            <a:r>
              <a:rPr lang="el-GR" sz="1500" b="1" dirty="0">
                <a:solidFill>
                  <a:srgbClr val="404040"/>
                </a:solidFill>
                <a:cs typeface="Arial"/>
              </a:rPr>
              <a:t>ξ</a:t>
            </a:r>
            <a:r>
              <a:rPr lang="it-IT" sz="1500" dirty="0">
                <a:solidFill>
                  <a:srgbClr val="404040"/>
                </a:solidFill>
                <a:cs typeface="Arial"/>
              </a:rPr>
              <a:t> as the </a:t>
            </a:r>
            <a:r>
              <a:rPr lang="it-IT" sz="1500" b="1" dirty="0">
                <a:solidFill>
                  <a:srgbClr val="404040"/>
                </a:solidFill>
                <a:cs typeface="Arial"/>
              </a:rPr>
              <a:t>"virtual" </a:t>
            </a:r>
            <a:r>
              <a:rPr lang="it-IT" sz="1500" dirty="0">
                <a:solidFill>
                  <a:srgbClr val="404040"/>
                </a:solidFill>
                <a:cs typeface="Arial"/>
              </a:rPr>
              <a:t>control input to the first dynamical equation and </a:t>
            </a:r>
            <a:r>
              <a:rPr lang="it-IT" sz="1500" b="1" dirty="0">
                <a:solidFill>
                  <a:srgbClr val="404040"/>
                </a:solidFill>
                <a:cs typeface="Arial"/>
              </a:rPr>
              <a:t>assume</a:t>
            </a:r>
            <a:r>
              <a:rPr lang="it-IT" sz="1500" dirty="0">
                <a:solidFill>
                  <a:srgbClr val="404040"/>
                </a:solidFill>
                <a:cs typeface="Arial"/>
              </a:rPr>
              <a:t> that will exist a desired virtual control that stabilizes the origin, defined as:</a:t>
            </a:r>
          </a:p>
          <a:p>
            <a:pPr algn="just"/>
            <a:endParaRPr lang="it-IT" sz="1500" dirty="0">
              <a:solidFill>
                <a:srgbClr val="404040"/>
              </a:solidFill>
              <a:cs typeface="Arial"/>
            </a:endParaRPr>
          </a:p>
          <a:p>
            <a:pPr algn="just"/>
            <a:endParaRPr lang="it-IT" sz="1500" dirty="0">
              <a:solidFill>
                <a:srgbClr val="404040"/>
              </a:solidFill>
              <a:cs typeface="Arial"/>
            </a:endParaRPr>
          </a:p>
          <a:p>
            <a:pPr algn="just"/>
            <a:r>
              <a:rPr lang="it-IT" sz="1500" dirty="0">
                <a:solidFill>
                  <a:srgbClr val="404040"/>
                </a:solidFill>
                <a:cs typeface="Arial"/>
              </a:rPr>
              <a:t>The previous result is a direct consequence of the existence of a Lyapunov function, that can be thought as a scalar energy-like storage function, thus being continuous and positive definite, and having a decreasing derivative, defined as:</a:t>
            </a:r>
          </a:p>
          <a:p>
            <a:pPr algn="just"/>
            <a:endParaRPr lang="it-IT" sz="1500" dirty="0">
              <a:solidFill>
                <a:srgbClr val="404040"/>
              </a:solidFill>
              <a:cs typeface="Arial"/>
            </a:endParaRPr>
          </a:p>
        </p:txBody>
      </p:sp>
      <p:pic>
        <p:nvPicPr>
          <p:cNvPr id="1026" name="Picture 2">
            <a:extLst>
              <a:ext uri="{FF2B5EF4-FFF2-40B4-BE49-F238E27FC236}">
                <a16:creationId xmlns:a16="http://schemas.microsoft.com/office/drawing/2014/main" id="{6ECAABFA-5982-8D0B-81F4-DE966308D2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35305" y="3133014"/>
            <a:ext cx="2626194" cy="499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E3ED474-0D23-4266-01B1-57024F09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3080" y="4499973"/>
            <a:ext cx="1184530" cy="28803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45D50CD-2B18-FDA1-A6C2-CF7B40084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39243" y="5655924"/>
            <a:ext cx="2030426" cy="2506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4">
            <a:extLst>
              <a:ext uri="{FF2B5EF4-FFF2-40B4-BE49-F238E27FC236}">
                <a16:creationId xmlns:a16="http://schemas.microsoft.com/office/drawing/2014/main" id="{F589A06C-E5AB-9C50-AE31-43DD5F5FA0EF}"/>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dirty="0">
                <a:cs typeface="Calibri" panose="020F0502020204030204" pitchFamily="34" charset="0"/>
              </a:rPr>
              <a:t> </a:t>
            </a:r>
            <a:r>
              <a:rPr lang="en-US" altLang="it-IT" sz="4800" dirty="0">
                <a:solidFill>
                  <a:srgbClr val="FFFFFF"/>
                </a:solidFill>
                <a:latin typeface="Calibri" panose="020F0502020204030204" pitchFamily="34" charset="0"/>
              </a:rPr>
              <a:t> </a:t>
            </a:r>
            <a:r>
              <a:rPr lang="en-US" altLang="it-IT" sz="1600" b="1" dirty="0">
                <a:solidFill>
                  <a:srgbClr val="FFFFFF"/>
                </a:solidFill>
                <a:latin typeface="Calibri" panose="020F0502020204030204" pitchFamily="34" charset="0"/>
              </a:rPr>
              <a:t>A Comparison between Normal Quadcopter Configuration  &amp; Coaxial Tilt Rotor </a:t>
            </a:r>
            <a:r>
              <a:rPr lang="en-US" altLang="it-IT" sz="1600" b="1" dirty="0" err="1">
                <a:solidFill>
                  <a:srgbClr val="FFFFFF"/>
                </a:solidFill>
                <a:latin typeface="Calibri" panose="020F0502020204030204" pitchFamily="34" charset="0"/>
              </a:rPr>
              <a:t>Tricopter</a:t>
            </a:r>
            <a:r>
              <a:rPr lang="en-US" altLang="it-IT" sz="1600" b="1" dirty="0">
                <a:solidFill>
                  <a:srgbClr val="FFFFFF"/>
                </a:solidFill>
                <a:latin typeface="Calibri" panose="020F0502020204030204" pitchFamily="34" charset="0"/>
              </a:rPr>
              <a:t> for Visual Inspection Tasks</a:t>
            </a:r>
            <a:endParaRPr lang="en-US" altLang="it-IT" sz="1600" b="1" dirty="0"/>
          </a:p>
        </p:txBody>
      </p:sp>
      <p:sp>
        <p:nvSpPr>
          <p:cNvPr id="4" name="TextBox 3">
            <a:extLst>
              <a:ext uri="{FF2B5EF4-FFF2-40B4-BE49-F238E27FC236}">
                <a16:creationId xmlns:a16="http://schemas.microsoft.com/office/drawing/2014/main" id="{EFD834E1-3E23-3390-FAD6-B69F53B2806E}"/>
              </a:ext>
            </a:extLst>
          </p:cNvPr>
          <p:cNvSpPr txBox="1"/>
          <p:nvPr/>
        </p:nvSpPr>
        <p:spPr>
          <a:xfrm>
            <a:off x="8323385" y="6236677"/>
            <a:ext cx="668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41/60</a:t>
            </a:r>
            <a:endParaRPr lang="en-US" sz="1400" b="1" dirty="0">
              <a:cs typeface="Arial"/>
            </a:endParaRPr>
          </a:p>
        </p:txBody>
      </p:sp>
    </p:spTree>
    <p:extLst>
      <p:ext uri="{BB962C8B-B14F-4D97-AF65-F5344CB8AC3E}">
        <p14:creationId xmlns:p14="http://schemas.microsoft.com/office/powerpoint/2010/main" val="29753778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767842"/>
            <a:ext cx="7772400" cy="648072"/>
          </a:xfrm>
        </p:spPr>
        <p:txBody>
          <a:bodyPr/>
          <a:lstStyle/>
          <a:p>
            <a:r>
              <a:rPr lang="en-US"/>
              <a:t>The Control System</a:t>
            </a:r>
            <a:br>
              <a:rPr lang="en-US"/>
            </a:br>
            <a:endParaRPr lang="en-US"/>
          </a:p>
        </p:txBody>
      </p:sp>
      <p:sp>
        <p:nvSpPr>
          <p:cNvPr id="7" name="TextBox 6">
            <a:extLst>
              <a:ext uri="{FF2B5EF4-FFF2-40B4-BE49-F238E27FC236}">
                <a16:creationId xmlns:a16="http://schemas.microsoft.com/office/drawing/2014/main" id="{56A38AEA-4167-5F3C-73CA-F331FF375AE7}"/>
              </a:ext>
            </a:extLst>
          </p:cNvPr>
          <p:cNvSpPr txBox="1"/>
          <p:nvPr/>
        </p:nvSpPr>
        <p:spPr>
          <a:xfrm>
            <a:off x="685800" y="1268760"/>
            <a:ext cx="7772400" cy="4732065"/>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800" b="1">
                <a:solidFill>
                  <a:schemeClr val="tx2"/>
                </a:solidFill>
                <a:cs typeface="Arial"/>
              </a:rPr>
              <a:t>The control methodology: Backstepping</a:t>
            </a:r>
          </a:p>
          <a:p>
            <a:endParaRPr lang="en-US" sz="1500">
              <a:solidFill>
                <a:srgbClr val="404040"/>
              </a:solidFill>
              <a:cs typeface="Arial"/>
            </a:endParaRPr>
          </a:p>
          <a:p>
            <a:pPr algn="just"/>
            <a:r>
              <a:rPr lang="it-IT" sz="1500">
                <a:solidFill>
                  <a:srgbClr val="404040"/>
                </a:solidFill>
                <a:cs typeface="Arial"/>
              </a:rPr>
              <a:t>If we can find a </a:t>
            </a:r>
            <a:r>
              <a:rPr lang="it-IT" sz="1500" b="1">
                <a:solidFill>
                  <a:srgbClr val="404040"/>
                </a:solidFill>
                <a:cs typeface="Arial"/>
              </a:rPr>
              <a:t>control Lyapunov function</a:t>
            </a:r>
            <a:r>
              <a:rPr lang="it-IT" sz="1500">
                <a:solidFill>
                  <a:srgbClr val="404040"/>
                </a:solidFill>
                <a:cs typeface="Arial"/>
              </a:rPr>
              <a:t> such that its derivative along the controlled dynamics can be bumped up by a negative class-K function of the state (a constantly decreasing function), thus respecting the following inequality: </a:t>
            </a:r>
          </a:p>
          <a:p>
            <a:pPr algn="just"/>
            <a:endParaRPr lang="it-IT" sz="1500">
              <a:solidFill>
                <a:srgbClr val="404040"/>
              </a:solidFill>
              <a:cs typeface="Arial"/>
            </a:endParaRPr>
          </a:p>
          <a:p>
            <a:pPr algn="just"/>
            <a:endParaRPr lang="it-IT" sz="1500">
              <a:solidFill>
                <a:srgbClr val="404040"/>
              </a:solidFill>
              <a:cs typeface="Arial"/>
            </a:endParaRPr>
          </a:p>
          <a:p>
            <a:pPr algn="just"/>
            <a:endParaRPr lang="it-IT" sz="1500">
              <a:solidFill>
                <a:srgbClr val="404040"/>
              </a:solidFill>
              <a:cs typeface="Arial"/>
            </a:endParaRPr>
          </a:p>
          <a:p>
            <a:pPr algn="just"/>
            <a:r>
              <a:rPr lang="it-IT" sz="1500">
                <a:solidFill>
                  <a:srgbClr val="404040"/>
                </a:solidFill>
                <a:cs typeface="Arial"/>
              </a:rPr>
              <a:t>then, we can find a feedback from the state that </a:t>
            </a:r>
            <a:r>
              <a:rPr lang="it-IT" sz="1500" b="1">
                <a:solidFill>
                  <a:srgbClr val="404040"/>
                </a:solidFill>
                <a:cs typeface="Arial"/>
              </a:rPr>
              <a:t>asymptotically stabilizes</a:t>
            </a:r>
            <a:r>
              <a:rPr lang="it-IT" sz="1500">
                <a:solidFill>
                  <a:srgbClr val="404040"/>
                </a:solidFill>
                <a:cs typeface="Arial"/>
              </a:rPr>
              <a:t> the system to the origin. </a:t>
            </a:r>
          </a:p>
          <a:p>
            <a:pPr algn="just"/>
            <a:br>
              <a:rPr lang="it-IT" sz="1500">
                <a:solidFill>
                  <a:srgbClr val="404040"/>
                </a:solidFill>
                <a:cs typeface="Arial"/>
              </a:rPr>
            </a:br>
            <a:r>
              <a:rPr lang="it-IT" sz="1500">
                <a:solidFill>
                  <a:srgbClr val="404040"/>
                </a:solidFill>
                <a:cs typeface="Arial"/>
              </a:rPr>
              <a:t>Now define the </a:t>
            </a:r>
            <a:r>
              <a:rPr lang="it-IT" sz="1500" b="1">
                <a:solidFill>
                  <a:srgbClr val="404040"/>
                </a:solidFill>
                <a:cs typeface="Arial"/>
              </a:rPr>
              <a:t>error with respect to the </a:t>
            </a:r>
            <a:r>
              <a:rPr lang="it-IT" sz="1500" b="1" err="1">
                <a:solidFill>
                  <a:srgbClr val="404040"/>
                </a:solidFill>
                <a:cs typeface="Arial"/>
              </a:rPr>
              <a:t>desired</a:t>
            </a:r>
            <a:r>
              <a:rPr lang="it-IT" sz="1500" b="1">
                <a:solidFill>
                  <a:srgbClr val="404040"/>
                </a:solidFill>
                <a:cs typeface="Arial"/>
              </a:rPr>
              <a:t> virtual control</a:t>
            </a:r>
            <a:r>
              <a:rPr lang="it-IT" sz="1500">
                <a:solidFill>
                  <a:srgbClr val="404040"/>
                </a:solidFill>
                <a:cs typeface="Arial"/>
              </a:rPr>
              <a:t>, isolate </a:t>
            </a:r>
            <a:r>
              <a:rPr lang="el-GR" sz="1500" b="1">
                <a:solidFill>
                  <a:srgbClr val="404040"/>
                </a:solidFill>
                <a:cs typeface="Arial"/>
              </a:rPr>
              <a:t>ξ</a:t>
            </a:r>
            <a:r>
              <a:rPr lang="it-IT" sz="1500">
                <a:solidFill>
                  <a:srgbClr val="404040"/>
                </a:solidFill>
                <a:cs typeface="Arial"/>
              </a:rPr>
              <a:t> and subsitute it:</a:t>
            </a:r>
          </a:p>
          <a:p>
            <a:pPr algn="just"/>
            <a:endParaRPr lang="it-IT" sz="1500">
              <a:solidFill>
                <a:srgbClr val="404040"/>
              </a:solidFill>
              <a:cs typeface="Arial"/>
            </a:endParaRPr>
          </a:p>
          <a:p>
            <a:pPr algn="just"/>
            <a:r>
              <a:rPr lang="it-IT" sz="1500">
                <a:solidFill>
                  <a:srgbClr val="404040"/>
                </a:solidFill>
                <a:cs typeface="Arial"/>
              </a:rPr>
              <a:t>we obtain: </a:t>
            </a:r>
          </a:p>
          <a:p>
            <a:pPr algn="just"/>
            <a:endParaRPr lang="it-IT" sz="1500">
              <a:solidFill>
                <a:srgbClr val="404040"/>
              </a:solidFill>
              <a:cs typeface="Arial"/>
            </a:endParaRPr>
          </a:p>
          <a:p>
            <a:pPr algn="just"/>
            <a:endParaRPr lang="it-IT" sz="1500">
              <a:solidFill>
                <a:srgbClr val="404040"/>
              </a:solidFill>
              <a:cs typeface="Arial"/>
            </a:endParaRPr>
          </a:p>
          <a:p>
            <a:pPr algn="just"/>
            <a:r>
              <a:rPr lang="it-IT" sz="1500">
                <a:solidFill>
                  <a:srgbClr val="404040"/>
                </a:solidFill>
                <a:cs typeface="Arial"/>
              </a:rPr>
              <a:t>Now we can compute the </a:t>
            </a:r>
            <a:r>
              <a:rPr lang="it-IT" sz="1500" b="1">
                <a:solidFill>
                  <a:srgbClr val="404040"/>
                </a:solidFill>
                <a:cs typeface="Arial"/>
              </a:rPr>
              <a:t>error dynamic:</a:t>
            </a:r>
          </a:p>
          <a:p>
            <a:pPr algn="just"/>
            <a:endParaRPr lang="it-IT" sz="1500">
              <a:solidFill>
                <a:srgbClr val="404040"/>
              </a:solidFill>
              <a:cs typeface="Arial"/>
            </a:endParaRPr>
          </a:p>
          <a:p>
            <a:pPr algn="just"/>
            <a:endParaRPr lang="it-IT" sz="1500">
              <a:solidFill>
                <a:srgbClr val="404040"/>
              </a:solidFill>
              <a:cs typeface="Arial"/>
            </a:endParaRPr>
          </a:p>
        </p:txBody>
      </p:sp>
      <p:pic>
        <p:nvPicPr>
          <p:cNvPr id="2050" name="Picture 2">
            <a:extLst>
              <a:ext uri="{FF2B5EF4-FFF2-40B4-BE49-F238E27FC236}">
                <a16:creationId xmlns:a16="http://schemas.microsoft.com/office/drawing/2014/main" id="{F7F48EFA-E550-4A5B-1633-A8BF98F97A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230" y="2596046"/>
            <a:ext cx="2520280" cy="4490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E7D186-3261-A23F-F9EB-FA07390C45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8186" y="2596046"/>
            <a:ext cx="3952206" cy="44531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E6B32BC5-F345-9869-AD13-2276D2F953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940" y="5518584"/>
            <a:ext cx="2438117" cy="502704"/>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DAF04F7B-41AE-6F5C-A122-1ECB571905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79343" y="4869160"/>
            <a:ext cx="2385314" cy="236952"/>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73403C4-4FDC-8A83-E38B-3111E5FD64F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24821" y="4173727"/>
            <a:ext cx="1294357" cy="23695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2BBD6F9F-FB8C-10D1-63F2-4F39A917700F}"/>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A6683FCB-39D3-B42B-C443-5ECF59C49310}"/>
              </a:ext>
            </a:extLst>
          </p:cNvPr>
          <p:cNvSpPr txBox="1"/>
          <p:nvPr/>
        </p:nvSpPr>
        <p:spPr>
          <a:xfrm>
            <a:off x="8323385" y="6189785"/>
            <a:ext cx="668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42/60</a:t>
            </a:r>
            <a:endParaRPr lang="en-US" sz="1400" b="1" dirty="0">
              <a:cs typeface="Arial"/>
            </a:endParaRPr>
          </a:p>
        </p:txBody>
      </p:sp>
    </p:spTree>
    <p:extLst>
      <p:ext uri="{BB962C8B-B14F-4D97-AF65-F5344CB8AC3E}">
        <p14:creationId xmlns:p14="http://schemas.microsoft.com/office/powerpoint/2010/main" val="511475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767842"/>
            <a:ext cx="7772400" cy="648072"/>
          </a:xfrm>
        </p:spPr>
        <p:txBody>
          <a:bodyPr/>
          <a:lstStyle/>
          <a:p>
            <a:r>
              <a:rPr lang="en-US"/>
              <a:t>The Control System</a:t>
            </a:r>
            <a:br>
              <a:rPr lang="en-US"/>
            </a:br>
            <a:endParaRPr lang="en-US"/>
          </a:p>
        </p:txBody>
      </p:sp>
      <p:sp>
        <p:nvSpPr>
          <p:cNvPr id="7" name="TextBox 6">
            <a:extLst>
              <a:ext uri="{FF2B5EF4-FFF2-40B4-BE49-F238E27FC236}">
                <a16:creationId xmlns:a16="http://schemas.microsoft.com/office/drawing/2014/main" id="{56A38AEA-4167-5F3C-73CA-F331FF375AE7}"/>
              </a:ext>
            </a:extLst>
          </p:cNvPr>
          <p:cNvSpPr txBox="1"/>
          <p:nvPr/>
        </p:nvSpPr>
        <p:spPr>
          <a:xfrm>
            <a:off x="685800" y="1196752"/>
            <a:ext cx="7772400" cy="4270400"/>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r>
              <a:rPr lang="en-US" sz="1800" b="1">
                <a:solidFill>
                  <a:schemeClr val="tx2"/>
                </a:solidFill>
                <a:cs typeface="Arial"/>
              </a:rPr>
              <a:t>The control methodology: Backstepping</a:t>
            </a:r>
          </a:p>
          <a:p>
            <a:endParaRPr lang="en-US" sz="1500">
              <a:solidFill>
                <a:srgbClr val="404040"/>
              </a:solidFill>
              <a:cs typeface="Arial"/>
            </a:endParaRPr>
          </a:p>
          <a:p>
            <a:pPr algn="just"/>
            <a:r>
              <a:rPr lang="it-IT" sz="1500">
                <a:solidFill>
                  <a:srgbClr val="404040"/>
                </a:solidFill>
                <a:cs typeface="Arial"/>
              </a:rPr>
              <a:t>We can use the following feedback to </a:t>
            </a:r>
            <a:r>
              <a:rPr lang="it-IT" sz="1500" b="1">
                <a:solidFill>
                  <a:srgbClr val="404040"/>
                </a:solidFill>
                <a:cs typeface="Arial"/>
              </a:rPr>
              <a:t>cancel out the terms in the error dynamic</a:t>
            </a:r>
            <a:r>
              <a:rPr lang="it-IT" sz="1500">
                <a:solidFill>
                  <a:srgbClr val="404040"/>
                </a:solidFill>
                <a:cs typeface="Arial"/>
              </a:rPr>
              <a:t>, while leaving a virtual control input channel open:</a:t>
            </a:r>
          </a:p>
          <a:p>
            <a:pPr algn="just"/>
            <a:endParaRPr lang="it-IT" sz="1500">
              <a:solidFill>
                <a:srgbClr val="404040"/>
              </a:solidFill>
              <a:cs typeface="Arial"/>
            </a:endParaRPr>
          </a:p>
          <a:p>
            <a:pPr algn="just"/>
            <a:endParaRPr lang="it-IT" sz="1500">
              <a:solidFill>
                <a:srgbClr val="404040"/>
              </a:solidFill>
              <a:cs typeface="Arial"/>
            </a:endParaRPr>
          </a:p>
          <a:p>
            <a:pPr algn="just"/>
            <a:endParaRPr lang="it-IT" sz="1500">
              <a:solidFill>
                <a:srgbClr val="404040"/>
              </a:solidFill>
              <a:cs typeface="Arial"/>
            </a:endParaRPr>
          </a:p>
          <a:p>
            <a:pPr algn="just"/>
            <a:r>
              <a:rPr lang="it-IT" sz="1500">
                <a:solidFill>
                  <a:srgbClr val="404040"/>
                </a:solidFill>
                <a:cs typeface="Arial"/>
              </a:rPr>
              <a:t>and define the following system:</a:t>
            </a:r>
          </a:p>
          <a:p>
            <a:pPr algn="just"/>
            <a:endParaRPr lang="it-IT" sz="1500">
              <a:solidFill>
                <a:srgbClr val="404040"/>
              </a:solidFill>
              <a:cs typeface="Arial"/>
            </a:endParaRPr>
          </a:p>
          <a:p>
            <a:pPr algn="just"/>
            <a:endParaRPr lang="it-IT" sz="1500">
              <a:solidFill>
                <a:srgbClr val="404040"/>
              </a:solidFill>
              <a:cs typeface="Arial"/>
            </a:endParaRPr>
          </a:p>
          <a:p>
            <a:pPr algn="just"/>
            <a:endParaRPr lang="it-IT" sz="1500">
              <a:solidFill>
                <a:srgbClr val="404040"/>
              </a:solidFill>
              <a:cs typeface="Arial"/>
            </a:endParaRPr>
          </a:p>
          <a:p>
            <a:pPr algn="just"/>
            <a:r>
              <a:rPr lang="it-IT" sz="1500">
                <a:solidFill>
                  <a:srgbClr val="404040"/>
                </a:solidFill>
                <a:cs typeface="Arial"/>
              </a:rPr>
              <a:t>Due to the </a:t>
            </a:r>
            <a:r>
              <a:rPr lang="it-IT" sz="1500" b="1">
                <a:solidFill>
                  <a:srgbClr val="404040"/>
                </a:solidFill>
                <a:cs typeface="Arial"/>
              </a:rPr>
              <a:t>particolar structure </a:t>
            </a:r>
            <a:r>
              <a:rPr lang="it-IT" sz="1500">
                <a:solidFill>
                  <a:srgbClr val="404040"/>
                </a:solidFill>
                <a:cs typeface="Arial"/>
              </a:rPr>
              <a:t>of this system, we can easily define a candidate Control Lyapunov Function and its derivative as: </a:t>
            </a:r>
          </a:p>
          <a:p>
            <a:pPr algn="just"/>
            <a:endParaRPr lang="it-IT" sz="1500">
              <a:solidFill>
                <a:srgbClr val="404040"/>
              </a:solidFill>
              <a:cs typeface="Arial"/>
            </a:endParaRPr>
          </a:p>
          <a:p>
            <a:pPr algn="just"/>
            <a:endParaRPr lang="it-IT" sz="1500">
              <a:solidFill>
                <a:srgbClr val="404040"/>
              </a:solidFill>
              <a:cs typeface="Arial"/>
            </a:endParaRPr>
          </a:p>
          <a:p>
            <a:pPr algn="just"/>
            <a:endParaRPr lang="it-IT" sz="1500">
              <a:solidFill>
                <a:srgbClr val="404040"/>
              </a:solidFill>
              <a:cs typeface="Arial"/>
            </a:endParaRPr>
          </a:p>
          <a:p>
            <a:pPr algn="just"/>
            <a:endParaRPr lang="it-IT" sz="1500">
              <a:solidFill>
                <a:srgbClr val="404040"/>
              </a:solidFill>
              <a:cs typeface="Arial"/>
            </a:endParaRPr>
          </a:p>
          <a:p>
            <a:pPr algn="just"/>
            <a:r>
              <a:rPr lang="it-IT" sz="1500">
                <a:solidFill>
                  <a:srgbClr val="404040"/>
                </a:solidFill>
                <a:cs typeface="Arial"/>
              </a:rPr>
              <a:t>and finally find the </a:t>
            </a:r>
            <a:r>
              <a:rPr lang="it-IT" sz="1500" b="1">
                <a:solidFill>
                  <a:srgbClr val="404040"/>
                </a:solidFill>
                <a:cs typeface="Arial"/>
              </a:rPr>
              <a:t>stabilizing control</a:t>
            </a:r>
            <a:r>
              <a:rPr lang="it-IT" sz="1500">
                <a:solidFill>
                  <a:srgbClr val="404040"/>
                </a:solidFill>
                <a:cs typeface="Arial"/>
              </a:rPr>
              <a:t>: </a:t>
            </a:r>
          </a:p>
        </p:txBody>
      </p:sp>
      <p:pic>
        <p:nvPicPr>
          <p:cNvPr id="3074" name="Picture 2">
            <a:extLst>
              <a:ext uri="{FF2B5EF4-FFF2-40B4-BE49-F238E27FC236}">
                <a16:creationId xmlns:a16="http://schemas.microsoft.com/office/drawing/2014/main" id="{F8BA6E1B-5017-E45F-BF79-06709648A5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9523" y="2278814"/>
            <a:ext cx="2464954" cy="5121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8B515CFC-9ED2-D651-C8F0-8DD2A9639A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367" y="3253528"/>
            <a:ext cx="3009266" cy="43298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DE82ABC9-7367-A988-B9AF-32970E7A54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9559" y="4716758"/>
            <a:ext cx="4264882" cy="428093"/>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CF21DB03-3AC0-47B9-6827-945DBA884A8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39677" y="4293096"/>
            <a:ext cx="1864645" cy="35772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9D7122FC-44D4-3E82-D68A-488B31B688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81757" y="5467028"/>
            <a:ext cx="2380481" cy="48334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5F2D4438-D9B7-32D1-12C1-37EF4E6F302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D9B97D84-0D83-3917-B75E-97CD1A48A241}"/>
              </a:ext>
            </a:extLst>
          </p:cNvPr>
          <p:cNvSpPr txBox="1"/>
          <p:nvPr/>
        </p:nvSpPr>
        <p:spPr>
          <a:xfrm>
            <a:off x="8323385" y="6189785"/>
            <a:ext cx="66821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43/60</a:t>
            </a:r>
            <a:endParaRPr lang="en-US" sz="1400" b="1" dirty="0">
              <a:cs typeface="Arial"/>
            </a:endParaRPr>
          </a:p>
        </p:txBody>
      </p:sp>
    </p:spTree>
    <p:extLst>
      <p:ext uri="{BB962C8B-B14F-4D97-AF65-F5344CB8AC3E}">
        <p14:creationId xmlns:p14="http://schemas.microsoft.com/office/powerpoint/2010/main" val="5757811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9C9C6-C88B-E9B3-9F98-99B9FE4F0DBF}"/>
              </a:ext>
            </a:extLst>
          </p:cNvPr>
          <p:cNvSpPr>
            <a:spLocks noGrp="1"/>
          </p:cNvSpPr>
          <p:nvPr>
            <p:ph type="ctrTitle"/>
          </p:nvPr>
        </p:nvSpPr>
        <p:spPr>
          <a:xfrm>
            <a:off x="685800" y="356141"/>
            <a:ext cx="7772400" cy="648072"/>
          </a:xfrm>
        </p:spPr>
        <p:txBody>
          <a:bodyPr/>
          <a:lstStyle/>
          <a:p>
            <a:r>
              <a:rPr lang="en-US"/>
              <a:t>The Control System</a:t>
            </a:r>
            <a:br>
              <a:rPr lang="en-US"/>
            </a:br>
            <a:endParaRPr lang="en-US"/>
          </a:p>
        </p:txBody>
      </p:sp>
      <p:sp>
        <p:nvSpPr>
          <p:cNvPr id="7" name="TextBox 6">
            <a:extLst>
              <a:ext uri="{FF2B5EF4-FFF2-40B4-BE49-F238E27FC236}">
                <a16:creationId xmlns:a16="http://schemas.microsoft.com/office/drawing/2014/main" id="{56A38AEA-4167-5F3C-73CA-F331FF375AE7}"/>
              </a:ext>
            </a:extLst>
          </p:cNvPr>
          <p:cNvSpPr txBox="1"/>
          <p:nvPr/>
        </p:nvSpPr>
        <p:spPr>
          <a:xfrm>
            <a:off x="192820" y="980728"/>
            <a:ext cx="4896544" cy="5424562"/>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endParaRPr lang="en-US" sz="1500">
              <a:solidFill>
                <a:srgbClr val="404040"/>
              </a:solidFill>
              <a:cs typeface="Arial"/>
            </a:endParaRPr>
          </a:p>
          <a:p>
            <a:pPr algn="just"/>
            <a:endParaRPr lang="en-US" sz="1500">
              <a:solidFill>
                <a:srgbClr val="404040"/>
              </a:solidFill>
              <a:cs typeface="Arial"/>
            </a:endParaRPr>
          </a:p>
          <a:p>
            <a:pPr algn="just"/>
            <a:r>
              <a:rPr lang="en-US" sz="1500">
                <a:solidFill>
                  <a:srgbClr val="404040"/>
                </a:solidFill>
                <a:cs typeface="Arial"/>
              </a:rPr>
              <a:t>Backstepping can be defined for systems in a strict-feedback form (on the right), like the one we have for the tricopter. It guarantee </a:t>
            </a:r>
            <a:r>
              <a:rPr lang="en-US" sz="1500" b="1">
                <a:solidFill>
                  <a:srgbClr val="404040"/>
                </a:solidFill>
                <a:cs typeface="Arial"/>
              </a:rPr>
              <a:t>asymptotic stability</a:t>
            </a:r>
            <a:r>
              <a:rPr lang="en-US" sz="1500">
                <a:solidFill>
                  <a:srgbClr val="404040"/>
                </a:solidFill>
                <a:cs typeface="Arial"/>
              </a:rPr>
              <a:t> and can handle parametric variations, but his main drawback is that is a </a:t>
            </a:r>
            <a:r>
              <a:rPr lang="en-US" sz="1500" b="1">
                <a:solidFill>
                  <a:srgbClr val="404040"/>
                </a:solidFill>
                <a:cs typeface="Arial"/>
              </a:rPr>
              <a:t>model-based </a:t>
            </a:r>
            <a:r>
              <a:rPr lang="en-US" sz="1500">
                <a:solidFill>
                  <a:srgbClr val="404040"/>
                </a:solidFill>
                <a:cs typeface="Arial"/>
              </a:rPr>
              <a:t>technique.</a:t>
            </a:r>
          </a:p>
          <a:p>
            <a:pPr algn="just"/>
            <a:endParaRPr lang="en-US" sz="1500">
              <a:solidFill>
                <a:srgbClr val="404040"/>
              </a:solidFill>
              <a:cs typeface="Arial"/>
            </a:endParaRPr>
          </a:p>
          <a:p>
            <a:pPr algn="just"/>
            <a:r>
              <a:rPr lang="en-US" sz="1500">
                <a:solidFill>
                  <a:srgbClr val="404040"/>
                </a:solidFill>
                <a:cs typeface="Arial"/>
              </a:rPr>
              <a:t>In our architecture the position controller make use of a simple backstepping, while a more advanced version of it is proposed for the </a:t>
            </a:r>
            <a:r>
              <a:rPr lang="en-US" sz="1500" b="1">
                <a:solidFill>
                  <a:srgbClr val="404040"/>
                </a:solidFill>
                <a:cs typeface="Arial"/>
              </a:rPr>
              <a:t>attitude controller</a:t>
            </a:r>
            <a:r>
              <a:rPr lang="en-US" sz="1500">
                <a:solidFill>
                  <a:srgbClr val="404040"/>
                </a:solidFill>
                <a:cs typeface="Arial"/>
              </a:rPr>
              <a:t> to render the system </a:t>
            </a:r>
            <a:r>
              <a:rPr lang="en-US" sz="1500" b="1">
                <a:solidFill>
                  <a:srgbClr val="404040"/>
                </a:solidFill>
                <a:cs typeface="Arial"/>
              </a:rPr>
              <a:t>robust against disturbances</a:t>
            </a:r>
            <a:r>
              <a:rPr lang="en-US" sz="1500">
                <a:solidFill>
                  <a:srgbClr val="404040"/>
                </a:solidFill>
                <a:cs typeface="Arial"/>
              </a:rPr>
              <a:t>. It is named </a:t>
            </a:r>
            <a:r>
              <a:rPr lang="en-US" sz="1500" b="1">
                <a:solidFill>
                  <a:srgbClr val="404040"/>
                </a:solidFill>
                <a:cs typeface="Arial"/>
              </a:rPr>
              <a:t>backstepping sliding mode.</a:t>
            </a:r>
          </a:p>
          <a:p>
            <a:pPr algn="just"/>
            <a:endParaRPr lang="en-US" sz="1500" b="1">
              <a:solidFill>
                <a:srgbClr val="404040"/>
              </a:solidFill>
              <a:cs typeface="Arial"/>
            </a:endParaRPr>
          </a:p>
          <a:p>
            <a:r>
              <a:rPr lang="en-US" sz="1500">
                <a:solidFill>
                  <a:srgbClr val="404040"/>
                </a:solidFill>
                <a:cs typeface="Arial"/>
              </a:rPr>
              <a:t>The S.M.C. is made by two steps. First, we </a:t>
            </a:r>
            <a:r>
              <a:rPr lang="en-US" sz="1500" b="1">
                <a:solidFill>
                  <a:srgbClr val="404040"/>
                </a:solidFill>
                <a:cs typeface="Arial"/>
              </a:rPr>
              <a:t>define the sliding surfaces</a:t>
            </a:r>
            <a:r>
              <a:rPr lang="en-US" sz="1500">
                <a:solidFill>
                  <a:srgbClr val="404040"/>
                </a:solidFill>
                <a:cs typeface="Arial"/>
              </a:rPr>
              <a:t>. While the system is on the sliding surfaces, the dynamics is robust against plant uncertainties and external disturbances. Then, we </a:t>
            </a:r>
            <a:r>
              <a:rPr lang="en-US" sz="1500" b="1">
                <a:solidFill>
                  <a:srgbClr val="404040"/>
                </a:solidFill>
                <a:cs typeface="Arial"/>
              </a:rPr>
              <a:t>enforce</a:t>
            </a:r>
            <a:r>
              <a:rPr lang="en-US" sz="1500">
                <a:solidFill>
                  <a:srgbClr val="404040"/>
                </a:solidFill>
                <a:cs typeface="Arial"/>
              </a:rPr>
              <a:t> by feedback the system trajectories to reach the sliding surfaces, like in the picture on the right.</a:t>
            </a:r>
          </a:p>
          <a:p>
            <a:endParaRPr lang="en-US" sz="1500">
              <a:solidFill>
                <a:srgbClr val="404040"/>
              </a:solidFill>
              <a:cs typeface="Arial"/>
            </a:endParaRPr>
          </a:p>
          <a:p>
            <a:endParaRPr lang="en-US" sz="1500">
              <a:solidFill>
                <a:srgbClr val="404040"/>
              </a:solidFill>
              <a:cs typeface="Arial"/>
            </a:endParaRPr>
          </a:p>
          <a:p>
            <a:endParaRPr lang="en-US" sz="1500">
              <a:solidFill>
                <a:srgbClr val="404040"/>
              </a:solidFill>
              <a:cs typeface="Arial"/>
            </a:endParaRPr>
          </a:p>
        </p:txBody>
      </p:sp>
      <p:pic>
        <p:nvPicPr>
          <p:cNvPr id="4" name="Picture 3" descr="Diagram&#10;&#10;Description automatically generated">
            <a:extLst>
              <a:ext uri="{FF2B5EF4-FFF2-40B4-BE49-F238E27FC236}">
                <a16:creationId xmlns:a16="http://schemas.microsoft.com/office/drawing/2014/main" id="{D71CA1AB-49C0-B45F-3485-5AB8CC1CF39B}"/>
              </a:ext>
            </a:extLst>
          </p:cNvPr>
          <p:cNvPicPr>
            <a:picLocks noChangeAspect="1"/>
          </p:cNvPicPr>
          <p:nvPr/>
        </p:nvPicPr>
        <p:blipFill>
          <a:blip r:embed="rId2"/>
          <a:stretch>
            <a:fillRect/>
          </a:stretch>
        </p:blipFill>
        <p:spPr>
          <a:xfrm>
            <a:off x="5764817" y="3806576"/>
            <a:ext cx="2777553" cy="2220245"/>
          </a:xfrm>
          <a:prstGeom prst="rect">
            <a:avLst/>
          </a:prstGeom>
        </p:spPr>
      </p:pic>
      <p:pic>
        <p:nvPicPr>
          <p:cNvPr id="4102" name="Picture 6">
            <a:extLst>
              <a:ext uri="{FF2B5EF4-FFF2-40B4-BE49-F238E27FC236}">
                <a16:creationId xmlns:a16="http://schemas.microsoft.com/office/drawing/2014/main" id="{7C8B035D-44E5-1278-C62C-9907FF5F48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8107" y="1605946"/>
            <a:ext cx="3990974" cy="190023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B627A89-597F-4EC1-42FE-D029D65917AF}"/>
              </a:ext>
            </a:extLst>
          </p:cNvPr>
          <p:cNvSpPr txBox="1"/>
          <p:nvPr/>
        </p:nvSpPr>
        <p:spPr>
          <a:xfrm>
            <a:off x="190776" y="1022102"/>
            <a:ext cx="8760404" cy="1038746"/>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The control methodology: Backstepping Sliding Mode</a:t>
            </a:r>
            <a:endParaRPr lang="en-US" sz="1500">
              <a:solidFill>
                <a:srgbClr val="404040"/>
              </a:solidFill>
              <a:cs typeface="Arial"/>
            </a:endParaRPr>
          </a:p>
          <a:p>
            <a:endParaRPr lang="en-US" sz="1500">
              <a:solidFill>
                <a:srgbClr val="404040"/>
              </a:solidFill>
              <a:cs typeface="Arial"/>
            </a:endParaRPr>
          </a:p>
          <a:p>
            <a:endParaRPr lang="en-US" sz="1500">
              <a:solidFill>
                <a:srgbClr val="404040"/>
              </a:solidFill>
              <a:cs typeface="Arial"/>
            </a:endParaRPr>
          </a:p>
          <a:p>
            <a:endParaRPr lang="en-US" sz="1500">
              <a:solidFill>
                <a:srgbClr val="404040"/>
              </a:solidFill>
              <a:cs typeface="Arial"/>
            </a:endParaRPr>
          </a:p>
        </p:txBody>
      </p:sp>
      <p:sp>
        <p:nvSpPr>
          <p:cNvPr id="8" name="TextBox 4">
            <a:extLst>
              <a:ext uri="{FF2B5EF4-FFF2-40B4-BE49-F238E27FC236}">
                <a16:creationId xmlns:a16="http://schemas.microsoft.com/office/drawing/2014/main" id="{05339BEC-89AE-9C07-1A5C-FD41640725E1}"/>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C081D69C-1C77-9D4E-407F-404A232FD9D7}"/>
              </a:ext>
            </a:extLst>
          </p:cNvPr>
          <p:cNvSpPr txBox="1"/>
          <p:nvPr/>
        </p:nvSpPr>
        <p:spPr>
          <a:xfrm>
            <a:off x="8264770" y="6154616"/>
            <a:ext cx="7033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44/60</a:t>
            </a:r>
            <a:endParaRPr lang="en-US" sz="1400" b="1" dirty="0">
              <a:cs typeface="Arial"/>
            </a:endParaRPr>
          </a:p>
        </p:txBody>
      </p:sp>
    </p:spTree>
    <p:extLst>
      <p:ext uri="{BB962C8B-B14F-4D97-AF65-F5344CB8AC3E}">
        <p14:creationId xmlns:p14="http://schemas.microsoft.com/office/powerpoint/2010/main" val="33437276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BB539-2343-C5FE-9918-B1743F6826BF}"/>
              </a:ext>
            </a:extLst>
          </p:cNvPr>
          <p:cNvSpPr>
            <a:spLocks noGrp="1"/>
          </p:cNvSpPr>
          <p:nvPr>
            <p:ph type="title"/>
          </p:nvPr>
        </p:nvSpPr>
        <p:spPr>
          <a:xfrm>
            <a:off x="1115616" y="1125538"/>
            <a:ext cx="7416800" cy="504825"/>
          </a:xfrm>
        </p:spPr>
        <p:txBody>
          <a:bodyPr/>
          <a:lstStyle/>
          <a:p>
            <a:pPr algn="ctr"/>
            <a:r>
              <a:rPr lang="en-US" err="1"/>
              <a:t>Tricopter</a:t>
            </a:r>
            <a:r>
              <a:rPr lang="en-US"/>
              <a:t> Control</a:t>
            </a:r>
          </a:p>
        </p:txBody>
      </p:sp>
      <p:pic>
        <p:nvPicPr>
          <p:cNvPr id="4" name="Content Placeholder 3">
            <a:extLst>
              <a:ext uri="{FF2B5EF4-FFF2-40B4-BE49-F238E27FC236}">
                <a16:creationId xmlns:a16="http://schemas.microsoft.com/office/drawing/2014/main" id="{2764AFE5-9509-5258-00FF-60599C45031C}"/>
              </a:ext>
            </a:extLst>
          </p:cNvPr>
          <p:cNvPicPr>
            <a:picLocks noGrp="1" noChangeAspect="1"/>
          </p:cNvPicPr>
          <p:nvPr>
            <p:ph idx="1"/>
          </p:nvPr>
        </p:nvPicPr>
        <p:blipFill>
          <a:blip r:embed="rId2"/>
          <a:stretch>
            <a:fillRect/>
          </a:stretch>
        </p:blipFill>
        <p:spPr>
          <a:xfrm>
            <a:off x="1691680" y="1630363"/>
            <a:ext cx="6150608" cy="4114800"/>
          </a:xfrm>
          <a:prstGeom prst="rect">
            <a:avLst/>
          </a:prstGeom>
        </p:spPr>
      </p:pic>
      <p:sp>
        <p:nvSpPr>
          <p:cNvPr id="6" name="TextBox 4">
            <a:extLst>
              <a:ext uri="{FF2B5EF4-FFF2-40B4-BE49-F238E27FC236}">
                <a16:creationId xmlns:a16="http://schemas.microsoft.com/office/drawing/2014/main" id="{A996CE29-2407-B426-215B-B84FE77D79B0}"/>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1944EAE1-FB7D-9022-9D75-90CB9D3FACDD}"/>
              </a:ext>
            </a:extLst>
          </p:cNvPr>
          <p:cNvSpPr txBox="1"/>
          <p:nvPr/>
        </p:nvSpPr>
        <p:spPr>
          <a:xfrm>
            <a:off x="8311662" y="6236677"/>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45/60</a:t>
            </a:r>
            <a:endParaRPr lang="en-US" sz="1400" b="1" dirty="0">
              <a:cs typeface="Arial"/>
            </a:endParaRPr>
          </a:p>
        </p:txBody>
      </p:sp>
    </p:spTree>
    <p:extLst>
      <p:ext uri="{BB962C8B-B14F-4D97-AF65-F5344CB8AC3E}">
        <p14:creationId xmlns:p14="http://schemas.microsoft.com/office/powerpoint/2010/main" val="31382681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0250-AC0A-DA8A-4C98-AE6C78632302}"/>
              </a:ext>
            </a:extLst>
          </p:cNvPr>
          <p:cNvSpPr>
            <a:spLocks noGrp="1"/>
          </p:cNvSpPr>
          <p:nvPr>
            <p:ph type="title"/>
          </p:nvPr>
        </p:nvSpPr>
        <p:spPr>
          <a:xfrm>
            <a:off x="467927" y="715963"/>
            <a:ext cx="8208144" cy="504825"/>
          </a:xfrm>
        </p:spPr>
        <p:txBody>
          <a:bodyPr/>
          <a:lstStyle/>
          <a:p>
            <a:pPr algn="ctr"/>
            <a:r>
              <a:rPr lang="en-US"/>
              <a:t>Tricopter Control System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52FD3C2-D085-845D-96B5-6F527558976E}"/>
                  </a:ext>
                </a:extLst>
              </p:cNvPr>
              <p:cNvSpPr>
                <a:spLocks noGrp="1"/>
              </p:cNvSpPr>
              <p:nvPr>
                <p:ph idx="1"/>
              </p:nvPr>
            </p:nvSpPr>
            <p:spPr>
              <a:xfrm>
                <a:off x="323527" y="1196752"/>
                <a:ext cx="8352543" cy="4896544"/>
              </a:xfrm>
            </p:spPr>
            <p:txBody>
              <a:bodyPr/>
              <a:lstStyle/>
              <a:p>
                <a:pPr marL="0" indent="0">
                  <a:buNone/>
                </a:pPr>
                <a:r>
                  <a:rPr lang="en-US" sz="2000" b="1" dirty="0">
                    <a:solidFill>
                      <a:srgbClr val="7030A0"/>
                    </a:solidFill>
                    <a:latin typeface="+mn-lt"/>
                  </a:rPr>
                  <a:t>Position controller design:</a:t>
                </a:r>
              </a:p>
              <a:p>
                <a:pPr marL="0" indent="0">
                  <a:buNone/>
                </a:pPr>
                <a14:m>
                  <m:oMath xmlns:m="http://schemas.openxmlformats.org/officeDocument/2006/math">
                    <m:r>
                      <a:rPr lang="en-US" sz="1400" b="0" i="1" smtClean="0">
                        <a:latin typeface="Cambria Math" panose="02040503050406030204" pitchFamily="18" charset="0"/>
                      </a:rPr>
                      <m:t>𝑋</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2</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3</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4</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5</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6</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7</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8</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9</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10</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11</m:t>
                        </m:r>
                      </m:sub>
                    </m:sSub>
                  </m:oMath>
                </a14:m>
                <a:r>
                  <a:rPr lang="en-US" sz="1400" dirty="0">
                    <a:latin typeface="+mn-lt"/>
                  </a:rPr>
                  <a:t> </a:t>
                </a:r>
                <a14:m>
                  <m:oMath xmlns:m="http://schemas.openxmlformats.org/officeDocument/2006/math">
                    <m:sSub>
                      <m:sSubPr>
                        <m:ctrlPr>
                          <a:rPr lang="en-US" sz="1400" i="1">
                            <a:latin typeface="Cambria Math" panose="02040503050406030204" pitchFamily="18" charset="0"/>
                          </a:rPr>
                        </m:ctrlPr>
                      </m:sSubPr>
                      <m:e>
                        <m:r>
                          <a:rPr lang="en-US" sz="1400" b="0" i="1" smtClean="0">
                            <a:latin typeface="Cambria Math" panose="02040503050406030204" pitchFamily="18" charset="0"/>
                          </a:rPr>
                          <m:t>𝑥</m:t>
                        </m:r>
                      </m:e>
                      <m:sub>
                        <m:r>
                          <a:rPr lang="en-US" sz="1400" b="0" i="1" smtClean="0">
                            <a:latin typeface="Cambria Math" panose="02040503050406030204" pitchFamily="18" charset="0"/>
                          </a:rPr>
                          <m:t>12</m:t>
                        </m:r>
                      </m:sub>
                    </m:sSub>
                  </m:oMath>
                </a14:m>
                <a:r>
                  <a:rPr lang="en-US" sz="1400" dirty="0">
                    <a:latin typeface="+mn-lt"/>
                  </a:rPr>
                  <a:t>]=[</a:t>
                </a:r>
                <a14:m>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𝑥</m:t>
                        </m:r>
                      </m:e>
                    </m:acc>
                    <m:r>
                      <a:rPr lang="en-US" sz="1400" b="0" i="1" smtClean="0">
                        <a:latin typeface="Cambria Math" panose="02040503050406030204" pitchFamily="18" charset="0"/>
                      </a:rPr>
                      <m:t> </m:t>
                    </m:r>
                    <m:r>
                      <a:rPr lang="en-US" sz="1400" b="0" i="1" smtClean="0">
                        <a:latin typeface="Cambria Math" panose="02040503050406030204" pitchFamily="18" charset="0"/>
                      </a:rPr>
                      <m:t>𝑦</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𝑦</m:t>
                        </m:r>
                      </m:e>
                    </m:acc>
                    <m:r>
                      <a:rPr lang="en-US" sz="1400" b="0" i="1" smtClean="0">
                        <a:latin typeface="Cambria Math" panose="02040503050406030204" pitchFamily="18" charset="0"/>
                      </a:rPr>
                      <m:t> </m:t>
                    </m:r>
                    <m:r>
                      <a:rPr lang="en-US" sz="1400" b="0" i="1" smtClean="0">
                        <a:latin typeface="Cambria Math" panose="02040503050406030204" pitchFamily="18" charset="0"/>
                      </a:rPr>
                      <m:t>𝑧</m:t>
                    </m:r>
                    <m:r>
                      <a:rPr lang="en-US" sz="1400" b="0" i="1" smtClean="0">
                        <a:latin typeface="Cambria Math" panose="02040503050406030204" pitchFamily="18" charset="0"/>
                      </a:rPr>
                      <m:t> </m:t>
                    </m:r>
                    <m:acc>
                      <m:accPr>
                        <m:chr m:val="̇"/>
                        <m:ctrlPr>
                          <a:rPr lang="en-US" sz="1400" b="0" i="1" smtClean="0">
                            <a:latin typeface="Cambria Math" panose="02040503050406030204" pitchFamily="18" charset="0"/>
                          </a:rPr>
                        </m:ctrlPr>
                      </m:accPr>
                      <m:e>
                        <m:r>
                          <a:rPr lang="en-US" sz="1400" b="0" i="1" smtClean="0">
                            <a:latin typeface="Cambria Math" panose="02040503050406030204" pitchFamily="18" charset="0"/>
                          </a:rPr>
                          <m:t>𝑧</m:t>
                        </m:r>
                      </m:e>
                    </m:acc>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𝜙</m:t>
                    </m:r>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𝜙</m:t>
                        </m:r>
                      </m:e>
                    </m:acc>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𝜃</m:t>
                    </m:r>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𝜃</m:t>
                        </m:r>
                      </m:e>
                    </m:acc>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𝜓</m:t>
                    </m:r>
                    <m:r>
                      <a:rPr lang="en-US" sz="1400" b="0" i="1" smtClean="0">
                        <a:latin typeface="Cambria Math" panose="02040503050406030204" pitchFamily="18" charset="0"/>
                        <a:ea typeface="Cambria Math" panose="02040503050406030204" pitchFamily="18" charset="0"/>
                      </a:rPr>
                      <m:t> </m:t>
                    </m:r>
                    <m:acc>
                      <m:accPr>
                        <m:chr m:val="̇"/>
                        <m:ctrlPr>
                          <a:rPr lang="en-US" sz="1400" b="0" i="1" smtClean="0">
                            <a:latin typeface="Cambria Math" panose="02040503050406030204" pitchFamily="18" charset="0"/>
                            <a:ea typeface="Cambria Math" panose="02040503050406030204" pitchFamily="18" charset="0"/>
                          </a:rPr>
                        </m:ctrlPr>
                      </m:accPr>
                      <m:e>
                        <m:r>
                          <a:rPr lang="en-US" sz="1400" b="0" i="1" smtClean="0">
                            <a:latin typeface="Cambria Math" panose="02040503050406030204" pitchFamily="18" charset="0"/>
                            <a:ea typeface="Cambria Math" panose="02040503050406030204" pitchFamily="18" charset="0"/>
                          </a:rPr>
                          <m:t>𝜓</m:t>
                        </m:r>
                      </m:e>
                    </m:acc>
                    <m:r>
                      <a:rPr lang="en-US" sz="1400" b="0" i="1" smtClean="0">
                        <a:latin typeface="Cambria Math" panose="02040503050406030204" pitchFamily="18" charset="0"/>
                      </a:rPr>
                      <m:t>]</m:t>
                    </m:r>
                  </m:oMath>
                </a14:m>
                <a:endParaRPr lang="en-US" sz="1400" dirty="0">
                  <a:latin typeface="+mn-lt"/>
                </a:endParaRPr>
              </a:p>
              <a:p>
                <a:pPr marL="0" indent="0">
                  <a:buNone/>
                </a:pPr>
                <a:r>
                  <a:rPr lang="en-US" sz="1400" b="1" dirty="0">
                    <a:latin typeface="+mn-lt"/>
                  </a:rPr>
                  <a:t>1) </a:t>
                </a:r>
                <a:r>
                  <a:rPr lang="en-US" sz="1400" dirty="0">
                    <a:latin typeface="+mn-lt"/>
                  </a:rPr>
                  <a:t>System’s translational dynamic is described by:</a:t>
                </a:r>
              </a:p>
              <a:p>
                <a:pPr marL="0" indent="0">
                  <a:buNone/>
                </a:pPr>
                <a14:m>
                  <m:oMathPara xmlns:m="http://schemas.openxmlformats.org/officeDocument/2006/math">
                    <m:oMathParaPr>
                      <m:jc m:val="center"/>
                    </m:oMathParaPr>
                    <m:oMath xmlns:m="http://schemas.openxmlformats.org/officeDocument/2006/math">
                      <m:d>
                        <m:dPr>
                          <m:begChr m:val="{"/>
                          <m:endChr m:val=""/>
                          <m:ctrlPr>
                            <a:rPr lang="en-US" sz="1200" i="1" smtClean="0">
                              <a:latin typeface="Cambria Math" panose="02040503050406030204" pitchFamily="18" charset="0"/>
                            </a:rPr>
                          </m:ctrlPr>
                        </m:dPr>
                        <m:e>
                          <m:eqArr>
                            <m:eqArrPr>
                              <m:ctrlPr>
                                <a:rPr lang="en-US" sz="1200" i="1" smtClean="0">
                                  <a:latin typeface="Cambria Math" panose="02040503050406030204" pitchFamily="18" charset="0"/>
                                </a:rPr>
                              </m:ctrlPr>
                            </m:eqArrPr>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𝑥</m:t>
                                  </m:r>
                                </m:e>
                                <m:sub>
                                  <m:r>
                                    <a:rPr lang="en-US" sz="1200" b="0" i="1" smtClean="0">
                                      <a:latin typeface="Cambria Math" panose="02040503050406030204" pitchFamily="18" charset="0"/>
                                    </a:rPr>
                                    <m:t>2</m:t>
                                  </m:r>
                                </m:sub>
                              </m:sSub>
                            </m:e>
                            <m:e>
                              <m:sSub>
                                <m:sSubPr>
                                  <m:ctrlPr>
                                    <a:rPr lang="en-US" sz="1200" i="1" smtClean="0">
                                      <a:latin typeface="Cambria Math" panose="02040503050406030204" pitchFamily="18" charset="0"/>
                                    </a:rPr>
                                  </m:ctrlPr>
                                </m:sSubPr>
                                <m:e>
                                  <m:acc>
                                    <m:accPr>
                                      <m:chr m:val="̇"/>
                                      <m:ctrlPr>
                                        <a:rPr lang="en-US" sz="1200" i="1" smtClean="0">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𝑏𝑥</m:t>
                                      </m:r>
                                    </m:sub>
                                  </m:sSub>
                                </m:num>
                                <m:den>
                                  <m:r>
                                    <a:rPr lang="en-US" sz="1200" i="1">
                                      <a:latin typeface="Cambria Math" panose="02040503050406030204" pitchFamily="18" charset="0"/>
                                    </a:rPr>
                                    <m:t>𝑚</m:t>
                                  </m:r>
                                </m:den>
                              </m:f>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𝜃</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𝜓</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𝑏𝑧</m:t>
                                      </m:r>
                                    </m:sub>
                                  </m:sSub>
                                </m:num>
                                <m:den>
                                  <m:r>
                                    <a:rPr lang="en-US" sz="1200" i="1">
                                      <a:latin typeface="Cambria Math" panose="02040503050406030204" pitchFamily="18" charset="0"/>
                                    </a:rPr>
                                    <m:t>𝑚</m:t>
                                  </m:r>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𝜃</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𝜓</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𝜙</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𝜓</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𝜙</m:t>
                                      </m:r>
                                    </m:sub>
                                  </m:sSub>
                                </m:e>
                              </m:d>
                            </m:e>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3</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4</m:t>
                                  </m:r>
                                </m:sub>
                              </m:sSub>
                            </m:e>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4</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𝑏𝑥</m:t>
                                      </m:r>
                                    </m:sub>
                                  </m:sSub>
                                </m:num>
                                <m:den>
                                  <m:r>
                                    <a:rPr lang="en-US" sz="1200" i="1">
                                      <a:latin typeface="Cambria Math" panose="02040503050406030204" pitchFamily="18" charset="0"/>
                                    </a:rPr>
                                    <m:t>𝑚</m:t>
                                  </m:r>
                                </m:den>
                              </m:f>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𝜃</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𝜓</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𝑏𝑧</m:t>
                                      </m:r>
                                    </m:sub>
                                  </m:sSub>
                                </m:num>
                                <m:den>
                                  <m:r>
                                    <a:rPr lang="en-US" sz="1200" i="1">
                                      <a:latin typeface="Cambria Math" panose="02040503050406030204" pitchFamily="18" charset="0"/>
                                    </a:rPr>
                                    <m:t>𝑚</m:t>
                                  </m:r>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𝜃</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𝜓</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𝜙</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𝜓</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𝜙</m:t>
                                      </m:r>
                                    </m:sub>
                                  </m:sSub>
                                </m:e>
                              </m:d>
                            </m:e>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b="0" i="1" smtClean="0">
                                          <a:latin typeface="Cambria Math" panose="02040503050406030204" pitchFamily="18" charset="0"/>
                                        </a:rPr>
                                        <m:t>𝑥</m:t>
                                      </m:r>
                                    </m:e>
                                  </m:acc>
                                </m:e>
                                <m:sub>
                                  <m:r>
                                    <a:rPr lang="en-US" sz="1200" b="0" i="1" smtClean="0">
                                      <a:latin typeface="Cambria Math" panose="02040503050406030204" pitchFamily="18" charset="0"/>
                                    </a:rPr>
                                    <m:t>5</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𝑥</m:t>
                                  </m:r>
                                </m:e>
                                <m:sub>
                                  <m:r>
                                    <a:rPr lang="en-US" sz="1200" b="0" i="1" smtClean="0">
                                      <a:latin typeface="Cambria Math" panose="02040503050406030204" pitchFamily="18" charset="0"/>
                                    </a:rPr>
                                    <m:t>6</m:t>
                                  </m:r>
                                </m:sub>
                              </m:sSub>
                            </m:e>
                            <m:e>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𝑥</m:t>
                                      </m:r>
                                    </m:e>
                                  </m:acc>
                                </m:e>
                                <m:sub>
                                  <m:r>
                                    <a:rPr lang="en-US" sz="1200" b="0" i="1" smtClean="0">
                                      <a:latin typeface="Cambria Math" panose="02040503050406030204" pitchFamily="18" charset="0"/>
                                    </a:rPr>
                                    <m:t>6</m:t>
                                  </m:r>
                                </m:sub>
                              </m:sSub>
                              <m:r>
                                <a:rPr lang="en-US" sz="1200" i="1">
                                  <a:latin typeface="Cambria Math" panose="02040503050406030204" pitchFamily="18" charset="0"/>
                                </a:rPr>
                                <m:t>=</m:t>
                              </m:r>
                              <m:r>
                                <a:rPr lang="en-US" sz="1200" i="1">
                                  <a:latin typeface="Cambria Math" panose="02040503050406030204" pitchFamily="18" charset="0"/>
                                </a:rPr>
                                <m:t>𝑔</m:t>
                              </m:r>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𝑏𝑥</m:t>
                                      </m:r>
                                    </m:sub>
                                  </m:sSub>
                                </m:num>
                                <m:den>
                                  <m:r>
                                    <a:rPr lang="en-US" sz="1200" i="1">
                                      <a:latin typeface="Cambria Math" panose="02040503050406030204" pitchFamily="18" charset="0"/>
                                    </a:rPr>
                                    <m:t>𝑚</m:t>
                                  </m:r>
                                </m:den>
                              </m:f>
                              <m:sSub>
                                <m:sSubPr>
                                  <m:ctrlPr>
                                    <a:rPr lang="en-US" sz="1200" i="1">
                                      <a:latin typeface="Cambria Math" panose="02040503050406030204" pitchFamily="18" charset="0"/>
                                    </a:rPr>
                                  </m:ctrlPr>
                                </m:sSubPr>
                                <m:e>
                                  <m:r>
                                    <a:rPr lang="en-US" sz="1200" i="1">
                                      <a:latin typeface="Cambria Math" panose="02040503050406030204" pitchFamily="18" charset="0"/>
                                    </a:rPr>
                                    <m:t>𝑠𝑖𝑛</m:t>
                                  </m:r>
                                </m:e>
                                <m:sub>
                                  <m:r>
                                    <a:rPr lang="en-US" sz="1200" i="1">
                                      <a:latin typeface="Cambria Math" panose="02040503050406030204" pitchFamily="18" charset="0"/>
                                      <a:ea typeface="Cambria Math" panose="02040503050406030204" pitchFamily="18" charset="0"/>
                                    </a:rPr>
                                    <m:t>𝜃</m:t>
                                  </m:r>
                                </m:sub>
                              </m:sSub>
                              <m:r>
                                <a:rPr lang="en-US" sz="1200" i="1">
                                  <a:latin typeface="Cambria Math" panose="02040503050406030204" pitchFamily="18" charset="0"/>
                                </a:rPr>
                                <m:t>+</m:t>
                              </m:r>
                              <m:f>
                                <m:fPr>
                                  <m:ctrlPr>
                                    <a:rPr lang="en-US" sz="1200" i="1">
                                      <a:latin typeface="Cambria Math" panose="02040503050406030204" pitchFamily="18" charset="0"/>
                                    </a:rPr>
                                  </m:ctrlPr>
                                </m:fPr>
                                <m:num>
                                  <m:sSub>
                                    <m:sSubPr>
                                      <m:ctrlPr>
                                        <a:rPr lang="en-US" sz="1200" i="1">
                                          <a:latin typeface="Cambria Math" panose="02040503050406030204" pitchFamily="18" charset="0"/>
                                        </a:rPr>
                                      </m:ctrlPr>
                                    </m:sSubPr>
                                    <m:e>
                                      <m:r>
                                        <a:rPr lang="en-US" sz="1200" i="1">
                                          <a:latin typeface="Cambria Math" panose="02040503050406030204" pitchFamily="18" charset="0"/>
                                        </a:rPr>
                                        <m:t>𝐹</m:t>
                                      </m:r>
                                    </m:e>
                                    <m:sub>
                                      <m:r>
                                        <a:rPr lang="en-US" sz="1200" i="1">
                                          <a:latin typeface="Cambria Math" panose="02040503050406030204" pitchFamily="18" charset="0"/>
                                        </a:rPr>
                                        <m:t>𝑏𝑧</m:t>
                                      </m:r>
                                    </m:sub>
                                  </m:sSub>
                                </m:num>
                                <m:den>
                                  <m:r>
                                    <a:rPr lang="en-US" sz="1200" i="1">
                                      <a:latin typeface="Cambria Math" panose="02040503050406030204" pitchFamily="18" charset="0"/>
                                    </a:rPr>
                                    <m:t>𝑚</m:t>
                                  </m:r>
                                </m:den>
                              </m:f>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𝜃</m:t>
                                      </m:r>
                                    </m:sub>
                                  </m:sSub>
                                  <m:sSub>
                                    <m:sSubPr>
                                      <m:ctrlPr>
                                        <a:rPr lang="en-US" sz="1200" i="1">
                                          <a:latin typeface="Cambria Math" panose="02040503050406030204" pitchFamily="18" charset="0"/>
                                        </a:rPr>
                                      </m:ctrlPr>
                                    </m:sSubPr>
                                    <m:e>
                                      <m:r>
                                        <a:rPr lang="en-US" sz="1200" i="1">
                                          <a:latin typeface="Cambria Math" panose="02040503050406030204" pitchFamily="18" charset="0"/>
                                        </a:rPr>
                                        <m:t>𝑐𝑜𝑠</m:t>
                                      </m:r>
                                    </m:e>
                                    <m:sub>
                                      <m:r>
                                        <a:rPr lang="en-US" sz="1200" i="1">
                                          <a:latin typeface="Cambria Math" panose="02040503050406030204" pitchFamily="18" charset="0"/>
                                          <a:ea typeface="Cambria Math" panose="02040503050406030204" pitchFamily="18" charset="0"/>
                                        </a:rPr>
                                        <m:t>𝜙</m:t>
                                      </m:r>
                                    </m:sub>
                                  </m:sSub>
                                </m:e>
                              </m:d>
                            </m:e>
                          </m:eqArr>
                        </m:e>
                      </m:d>
                    </m:oMath>
                  </m:oMathPara>
                </a14:m>
                <a:endParaRPr lang="en-US" sz="1200" dirty="0">
                  <a:latin typeface="+mn-lt"/>
                </a:endParaRPr>
              </a:p>
              <a:p>
                <a:pPr marL="0" indent="0">
                  <a:buNone/>
                </a:pPr>
                <a:r>
                  <a:rPr lang="en-US" sz="1400" b="1" dirty="0">
                    <a:latin typeface="+mn-lt"/>
                  </a:rPr>
                  <a:t>2) </a:t>
                </a:r>
                <a:r>
                  <a:rPr lang="en-US" sz="1400" dirty="0">
                    <a:latin typeface="+mn-lt"/>
                  </a:rPr>
                  <a:t>Using the position references in the directions </a:t>
                </a:r>
                <a14:m>
                  <m:oMath xmlns:m="http://schemas.openxmlformats.org/officeDocument/2006/math">
                    <m:r>
                      <a:rPr lang="en-US" sz="1400" b="0" i="1" smtClean="0">
                        <a:latin typeface="Cambria Math" panose="02040503050406030204" pitchFamily="18" charset="0"/>
                      </a:rPr>
                      <m:t>𝑥</m:t>
                    </m:r>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 </m:t>
                    </m:r>
                    <m:r>
                      <a:rPr lang="en-US" sz="1400" b="0" i="1" smtClean="0">
                        <a:latin typeface="Cambria Math" panose="02040503050406030204" pitchFamily="18" charset="0"/>
                      </a:rPr>
                      <m:t>𝑎𝑛𝑑</m:t>
                    </m:r>
                    <m:r>
                      <a:rPr lang="en-US" sz="1400" b="0" i="1" smtClean="0">
                        <a:latin typeface="Cambria Math" panose="02040503050406030204" pitchFamily="18" charset="0"/>
                      </a:rPr>
                      <m:t> </m:t>
                    </m:r>
                    <m:r>
                      <a:rPr lang="en-US" sz="1400" b="0" i="1" smtClean="0">
                        <a:latin typeface="Cambria Math" panose="02040503050406030204" pitchFamily="18" charset="0"/>
                      </a:rPr>
                      <m:t>𝑧</m:t>
                    </m:r>
                  </m:oMath>
                </a14:m>
                <a:r>
                  <a:rPr lang="en-US" sz="1400" dirty="0">
                    <a:latin typeface="+mn-lt"/>
                  </a:rPr>
                  <a:t>, the backstepping controller is designed to make the </a:t>
                </a:r>
                <a:r>
                  <a:rPr lang="en-US" sz="1400" dirty="0" err="1">
                    <a:latin typeface="+mn-lt"/>
                  </a:rPr>
                  <a:t>tricopter</a:t>
                </a:r>
                <a:r>
                  <a:rPr lang="en-US" sz="1400" dirty="0">
                    <a:latin typeface="+mn-lt"/>
                  </a:rPr>
                  <a:t> tracks the desired trajectory.</a:t>
                </a:r>
              </a:p>
              <a:p>
                <a:pPr marL="0" indent="0">
                  <a:buNone/>
                </a:pPr>
                <a:r>
                  <a:rPr lang="en-US" sz="1400" b="1" dirty="0">
                    <a:latin typeface="+mn-lt"/>
                  </a:rPr>
                  <a:t>3) Consider the subsystem made by the first two ODE. </a:t>
                </a:r>
                <a:r>
                  <a:rPr lang="en-US" sz="1400" dirty="0">
                    <a:latin typeface="+mn-lt"/>
                  </a:rPr>
                  <a:t>We define the tracking error for the first variable as:  </a:t>
                </a: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𝑒</m:t>
                        </m:r>
                      </m:e>
                      <m:sub>
                        <m:r>
                          <a:rPr lang="it-IT" sz="1400" b="0" i="1" smtClean="0">
                            <a:latin typeface="Cambria Math" panose="02040503050406030204" pitchFamily="18" charset="0"/>
                          </a:rPr>
                          <m:t>1</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it-IT" sz="1400" b="0" i="1" smtClean="0">
                            <a:latin typeface="Cambria Math" panose="02040503050406030204" pitchFamily="18" charset="0"/>
                          </a:rPr>
                          <m:t>1</m:t>
                        </m:r>
                        <m:r>
                          <a:rPr lang="en-US" sz="1400" b="0" i="1" smtClean="0">
                            <a:latin typeface="Cambria Math" panose="02040503050406030204" pitchFamily="18" charset="0"/>
                          </a:rPr>
                          <m:t>𝑑</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𝑥</m:t>
                        </m:r>
                      </m:e>
                      <m:sub>
                        <m:r>
                          <a:rPr lang="it-IT" sz="1400" b="0" i="1" smtClean="0">
                            <a:latin typeface="Cambria Math" panose="02040503050406030204" pitchFamily="18" charset="0"/>
                          </a:rPr>
                          <m:t>1</m:t>
                        </m:r>
                      </m:sub>
                    </m:sSub>
                  </m:oMath>
                </a14:m>
                <a:r>
                  <a:rPr lang="en-US" sz="1400" dirty="0">
                    <a:latin typeface="+mn-lt"/>
                  </a:rPr>
                  <a:t>, where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it-IT" sz="1400" b="0" i="1" smtClean="0">
                            <a:latin typeface="Cambria Math" panose="02040503050406030204" pitchFamily="18" charset="0"/>
                          </a:rPr>
                          <m:t>1</m:t>
                        </m:r>
                        <m:r>
                          <a:rPr lang="en-US" sz="1400" i="1">
                            <a:latin typeface="Cambria Math" panose="02040503050406030204" pitchFamily="18" charset="0"/>
                          </a:rPr>
                          <m:t>𝑑</m:t>
                        </m:r>
                      </m:sub>
                    </m:sSub>
                  </m:oMath>
                </a14:m>
                <a:r>
                  <a:rPr lang="en-US" sz="1400" dirty="0">
                    <a:latin typeface="+mn-lt"/>
                  </a:rPr>
                  <a:t> is the desired value. </a:t>
                </a:r>
              </a:p>
              <a:p>
                <a:pPr marL="0" indent="0">
                  <a:buNone/>
                </a:pPr>
                <a:r>
                  <a:rPr lang="en-US" sz="1400" b="1" dirty="0">
                    <a:latin typeface="+mn-lt"/>
                  </a:rPr>
                  <a:t>4) </a:t>
                </a:r>
                <a:r>
                  <a:rPr lang="en-US" sz="1400" dirty="0">
                    <a:latin typeface="+mn-lt"/>
                  </a:rPr>
                  <a:t>Construct a quadratic Lyapunov function, compute its derivative:</a:t>
                </a:r>
              </a:p>
              <a:p>
                <a:pPr marL="0" indent="0">
                  <a:buNone/>
                </a:pPr>
                <a:endParaRPr lang="en-US" sz="1400" dirty="0">
                  <a:latin typeface="+mn-lt"/>
                </a:endParaRPr>
              </a:p>
              <a:p>
                <a:pPr marL="0" indent="0">
                  <a:buNone/>
                </a:pPr>
                <a:endParaRPr lang="en-US" sz="1400" dirty="0">
                  <a:latin typeface="+mn-lt"/>
                </a:endParaRPr>
              </a:p>
              <a:p>
                <a:pPr marL="0" indent="0">
                  <a:buNone/>
                </a:pPr>
                <a:r>
                  <a:rPr lang="en-US" sz="1400" b="1" dirty="0">
                    <a:latin typeface="+mn-lt"/>
                  </a:rPr>
                  <a:t>5) </a:t>
                </a:r>
                <a:r>
                  <a:rPr lang="en-US" sz="1400" dirty="0">
                    <a:latin typeface="+mn-lt"/>
                  </a:rPr>
                  <a:t>Introduce the virtual control input and define the corresponding error:</a:t>
                </a:r>
              </a:p>
              <a:p>
                <a:pPr marL="0" indent="0">
                  <a:buNone/>
                </a:pPr>
                <a:endParaRPr lang="en-US" sz="1200" b="0" dirty="0">
                  <a:latin typeface="+mn-lt"/>
                </a:endParaRPr>
              </a:p>
              <a:p>
                <a:pPr marL="0" indent="0" algn="ctr">
                  <a:buNone/>
                </a:pPr>
                <a:endParaRPr lang="en-US" sz="1400" dirty="0">
                  <a:latin typeface="+mn-lt"/>
                </a:endParaRPr>
              </a:p>
              <a:p>
                <a:pPr marL="0" indent="0">
                  <a:buNone/>
                </a:pPr>
                <a:endParaRPr lang="en-US" sz="1400" dirty="0">
                  <a:latin typeface="+mn-lt"/>
                </a:endParaRPr>
              </a:p>
              <a:p>
                <a:pPr marL="0" indent="0">
                  <a:buNone/>
                </a:pPr>
                <a:endParaRPr lang="en-US" sz="1400" dirty="0">
                  <a:latin typeface="+mn-lt"/>
                </a:endParaRPr>
              </a:p>
            </p:txBody>
          </p:sp>
        </mc:Choice>
        <mc:Fallback xmlns="">
          <p:sp>
            <p:nvSpPr>
              <p:cNvPr id="3" name="Content Placeholder 2">
                <a:extLst>
                  <a:ext uri="{FF2B5EF4-FFF2-40B4-BE49-F238E27FC236}">
                    <a16:creationId xmlns:a16="http://schemas.microsoft.com/office/drawing/2014/main" id="{852FD3C2-D085-845D-96B5-6F527558976E}"/>
                  </a:ext>
                </a:extLst>
              </p:cNvPr>
              <p:cNvSpPr>
                <a:spLocks noGrp="1" noRot="1" noChangeAspect="1" noMove="1" noResize="1" noEditPoints="1" noAdjustHandles="1" noChangeArrowheads="1" noChangeShapeType="1" noTextEdit="1"/>
              </p:cNvSpPr>
              <p:nvPr>
                <p:ph idx="1"/>
              </p:nvPr>
            </p:nvSpPr>
            <p:spPr>
              <a:xfrm>
                <a:off x="323527" y="1196752"/>
                <a:ext cx="8352543" cy="4896544"/>
              </a:xfrm>
              <a:blipFill>
                <a:blip r:embed="rId2"/>
                <a:stretch>
                  <a:fillRect l="-730" t="-622" r="-5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FBB9C9-F9D6-6269-03A2-5FCC69719E1B}"/>
                  </a:ext>
                </a:extLst>
              </p:cNvPr>
              <p:cNvSpPr txBox="1"/>
              <p:nvPr/>
            </p:nvSpPr>
            <p:spPr>
              <a:xfrm>
                <a:off x="1907704" y="-1179512"/>
                <a:ext cx="4572000" cy="870238"/>
              </a:xfrm>
              <a:prstGeom prst="rect">
                <a:avLst/>
              </a:prstGeom>
              <a:noFill/>
            </p:spPr>
            <p:txBody>
              <a:bodyPr wrap="square">
                <a:spAutoFit/>
              </a:bodyPr>
              <a:lstStyle/>
              <a:p>
                <a:pPr marL="0" indent="0" algn="ctr">
                  <a:buNone/>
                </a:pPr>
                <a14:m>
                  <m:oMathPara xmlns:m="http://schemas.openxmlformats.org/officeDocument/2006/math">
                    <m:oMathParaPr>
                      <m:jc m:val="centerGroup"/>
                    </m:oMathParaPr>
                    <m:oMath xmlns:m="http://schemas.openxmlformats.org/officeDocument/2006/math">
                      <m:sSub>
                        <m:sSubPr>
                          <m:ctrlPr>
                            <a:rPr lang="en-US" sz="90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𝑢</m:t>
                          </m:r>
                        </m:e>
                        <m:sub>
                          <m:r>
                            <a:rPr lang="en-US" sz="900" b="0" i="1" smtClean="0">
                              <a:solidFill>
                                <a:srgbClr val="000000"/>
                              </a:solidFill>
                              <a:latin typeface="Cambria Math" panose="02040503050406030204" pitchFamily="18" charset="0"/>
                            </a:rPr>
                            <m:t>1</m:t>
                          </m:r>
                        </m:sub>
                      </m:sSub>
                      <m:r>
                        <a:rPr lang="en-US" sz="900" b="0" i="1" smtClean="0">
                          <a:solidFill>
                            <a:srgbClr val="000000"/>
                          </a:solidFill>
                          <a:latin typeface="Cambria Math" panose="02040503050406030204" pitchFamily="18" charset="0"/>
                        </a:rPr>
                        <m:t>=</m:t>
                      </m:r>
                      <m:f>
                        <m:fPr>
                          <m:ctrlPr>
                            <a:rPr lang="en-US" sz="900" b="0" i="1" smtClean="0">
                              <a:solidFill>
                                <a:srgbClr val="000000"/>
                              </a:solidFill>
                              <a:latin typeface="Cambria Math" panose="02040503050406030204" pitchFamily="18" charset="0"/>
                            </a:rPr>
                          </m:ctrlPr>
                        </m:fPr>
                        <m:num>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𝐹</m:t>
                              </m:r>
                            </m:e>
                            <m:sub>
                              <m:r>
                                <a:rPr lang="en-US" sz="900" b="0" i="1" smtClean="0">
                                  <a:solidFill>
                                    <a:srgbClr val="000000"/>
                                  </a:solidFill>
                                  <a:latin typeface="Cambria Math" panose="02040503050406030204" pitchFamily="18" charset="0"/>
                                </a:rPr>
                                <m:t>𝑏𝑥</m:t>
                              </m:r>
                            </m:sub>
                          </m:sSub>
                        </m:num>
                        <m:den>
                          <m:r>
                            <a:rPr lang="en-US" sz="900" b="0" i="1" smtClean="0">
                              <a:solidFill>
                                <a:srgbClr val="000000"/>
                              </a:solidFill>
                              <a:latin typeface="Cambria Math" panose="02040503050406030204" pitchFamily="18" charset="0"/>
                            </a:rPr>
                            <m:t>𝑚</m:t>
                          </m:r>
                        </m:den>
                      </m:f>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𝜃</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𝜓</m:t>
                          </m:r>
                        </m:sub>
                      </m:sSub>
                      <m:r>
                        <a:rPr lang="en-US" sz="900" b="0" i="1" smtClean="0">
                          <a:solidFill>
                            <a:srgbClr val="000000"/>
                          </a:solidFill>
                          <a:latin typeface="Cambria Math" panose="02040503050406030204" pitchFamily="18" charset="0"/>
                        </a:rPr>
                        <m:t>+</m:t>
                      </m:r>
                      <m:f>
                        <m:fPr>
                          <m:ctrlPr>
                            <a:rPr lang="en-US" sz="900" b="0" i="1" smtClean="0">
                              <a:solidFill>
                                <a:srgbClr val="000000"/>
                              </a:solidFill>
                              <a:latin typeface="Cambria Math" panose="02040503050406030204" pitchFamily="18" charset="0"/>
                            </a:rPr>
                          </m:ctrlPr>
                        </m:fPr>
                        <m:num>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𝐹</m:t>
                              </m:r>
                            </m:e>
                            <m:sub>
                              <m:r>
                                <a:rPr lang="en-US" sz="900" b="0" i="1" smtClean="0">
                                  <a:solidFill>
                                    <a:srgbClr val="000000"/>
                                  </a:solidFill>
                                  <a:latin typeface="Cambria Math" panose="02040503050406030204" pitchFamily="18" charset="0"/>
                                </a:rPr>
                                <m:t>𝑏𝑧</m:t>
                              </m:r>
                            </m:sub>
                          </m:sSub>
                        </m:num>
                        <m:den>
                          <m:r>
                            <a:rPr lang="en-US" sz="900" b="0" i="1" smtClean="0">
                              <a:solidFill>
                                <a:srgbClr val="000000"/>
                              </a:solidFill>
                              <a:latin typeface="Cambria Math" panose="02040503050406030204" pitchFamily="18" charset="0"/>
                            </a:rPr>
                            <m:t>𝑚</m:t>
                          </m:r>
                        </m:den>
                      </m:f>
                      <m:d>
                        <m:dPr>
                          <m:ctrlPr>
                            <a:rPr lang="en-US" sz="900" b="0" i="1" smtClean="0">
                              <a:solidFill>
                                <a:srgbClr val="000000"/>
                              </a:solidFill>
                              <a:latin typeface="Cambria Math" panose="02040503050406030204" pitchFamily="18" charset="0"/>
                            </a:rPr>
                          </m:ctrlPr>
                        </m:dPr>
                        <m:e>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𝜃</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𝜓</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𝜙</m:t>
                              </m:r>
                            </m:sub>
                          </m:sSub>
                          <m:r>
                            <a:rPr lang="en-US" sz="900" b="0" i="1" smtClean="0">
                              <a:solidFill>
                                <a:srgbClr val="000000"/>
                              </a:solidFill>
                              <a:latin typeface="Cambria Math" panose="02040503050406030204" pitchFamily="18" charset="0"/>
                            </a:rPr>
                            <m:t>+</m:t>
                          </m:r>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𝜓</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𝜙</m:t>
                              </m:r>
                            </m:sub>
                          </m:sSub>
                        </m:e>
                      </m:d>
                    </m:oMath>
                  </m:oMathPara>
                </a14:m>
                <a:endParaRPr lang="en-US" sz="900" b="0">
                  <a:solidFill>
                    <a:srgbClr val="000000"/>
                  </a:solidFill>
                  <a:latin typeface="+mn-lt"/>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90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𝑢</m:t>
                          </m:r>
                        </m:e>
                        <m:sub>
                          <m:r>
                            <a:rPr lang="en-US" sz="900" b="0" i="1" smtClean="0">
                              <a:solidFill>
                                <a:srgbClr val="000000"/>
                              </a:solidFill>
                              <a:latin typeface="Cambria Math" panose="02040503050406030204" pitchFamily="18" charset="0"/>
                            </a:rPr>
                            <m:t>2</m:t>
                          </m:r>
                        </m:sub>
                      </m:sSub>
                      <m:r>
                        <a:rPr lang="en-US" sz="900" b="0" i="1" smtClean="0">
                          <a:solidFill>
                            <a:srgbClr val="000000"/>
                          </a:solidFill>
                          <a:latin typeface="Cambria Math" panose="02040503050406030204" pitchFamily="18" charset="0"/>
                        </a:rPr>
                        <m:t>=</m:t>
                      </m:r>
                      <m:f>
                        <m:fPr>
                          <m:ctrlPr>
                            <a:rPr lang="en-US" sz="900" b="0" i="1" smtClean="0">
                              <a:solidFill>
                                <a:srgbClr val="000000"/>
                              </a:solidFill>
                              <a:latin typeface="Cambria Math" panose="02040503050406030204" pitchFamily="18" charset="0"/>
                            </a:rPr>
                          </m:ctrlPr>
                        </m:fPr>
                        <m:num>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𝐹</m:t>
                              </m:r>
                            </m:e>
                            <m:sub>
                              <m:r>
                                <a:rPr lang="en-US" sz="900" b="0" i="1" smtClean="0">
                                  <a:solidFill>
                                    <a:srgbClr val="000000"/>
                                  </a:solidFill>
                                  <a:latin typeface="Cambria Math" panose="02040503050406030204" pitchFamily="18" charset="0"/>
                                </a:rPr>
                                <m:t>𝑏𝑥</m:t>
                              </m:r>
                            </m:sub>
                          </m:sSub>
                        </m:num>
                        <m:den>
                          <m:r>
                            <a:rPr lang="en-US" sz="900" b="0" i="1" smtClean="0">
                              <a:solidFill>
                                <a:srgbClr val="000000"/>
                              </a:solidFill>
                              <a:latin typeface="Cambria Math" panose="02040503050406030204" pitchFamily="18" charset="0"/>
                            </a:rPr>
                            <m:t>𝑚</m:t>
                          </m:r>
                        </m:den>
                      </m:f>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𝜃</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𝜓</m:t>
                          </m:r>
                        </m:sub>
                      </m:sSub>
                      <m:r>
                        <a:rPr lang="en-US" sz="900" b="0" i="1" smtClean="0">
                          <a:solidFill>
                            <a:srgbClr val="000000"/>
                          </a:solidFill>
                          <a:latin typeface="Cambria Math" panose="02040503050406030204" pitchFamily="18" charset="0"/>
                        </a:rPr>
                        <m:t>+</m:t>
                      </m:r>
                      <m:f>
                        <m:fPr>
                          <m:ctrlPr>
                            <a:rPr lang="en-US" sz="900" b="0" i="1" smtClean="0">
                              <a:solidFill>
                                <a:srgbClr val="000000"/>
                              </a:solidFill>
                              <a:latin typeface="Cambria Math" panose="02040503050406030204" pitchFamily="18" charset="0"/>
                            </a:rPr>
                          </m:ctrlPr>
                        </m:fPr>
                        <m:num>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𝐹</m:t>
                              </m:r>
                            </m:e>
                            <m:sub>
                              <m:r>
                                <a:rPr lang="en-US" sz="900" b="0" i="1" smtClean="0">
                                  <a:solidFill>
                                    <a:srgbClr val="000000"/>
                                  </a:solidFill>
                                  <a:latin typeface="Cambria Math" panose="02040503050406030204" pitchFamily="18" charset="0"/>
                                </a:rPr>
                                <m:t>𝑏𝑧</m:t>
                              </m:r>
                            </m:sub>
                          </m:sSub>
                        </m:num>
                        <m:den>
                          <m:r>
                            <a:rPr lang="en-US" sz="900" b="0" i="1" smtClean="0">
                              <a:solidFill>
                                <a:srgbClr val="000000"/>
                              </a:solidFill>
                              <a:latin typeface="Cambria Math" panose="02040503050406030204" pitchFamily="18" charset="0"/>
                            </a:rPr>
                            <m:t>𝑚</m:t>
                          </m:r>
                        </m:den>
                      </m:f>
                      <m:d>
                        <m:dPr>
                          <m:ctrlPr>
                            <a:rPr lang="en-US" sz="900" b="0" i="1" smtClean="0">
                              <a:solidFill>
                                <a:srgbClr val="000000"/>
                              </a:solidFill>
                              <a:latin typeface="Cambria Math" panose="02040503050406030204" pitchFamily="18" charset="0"/>
                            </a:rPr>
                          </m:ctrlPr>
                        </m:dPr>
                        <m:e>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𝜃</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𝜓</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𝜙</m:t>
                              </m:r>
                            </m:sub>
                          </m:sSub>
                          <m:r>
                            <a:rPr lang="en-US" sz="900" b="0" i="1" smtClean="0">
                              <a:solidFill>
                                <a:srgbClr val="000000"/>
                              </a:solidFill>
                              <a:latin typeface="Cambria Math" panose="02040503050406030204" pitchFamily="18" charset="0"/>
                            </a:rPr>
                            <m:t>+</m:t>
                          </m:r>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𝑐𝑜𝑠</m:t>
                              </m:r>
                            </m:e>
                            <m:sub>
                              <m:r>
                                <a:rPr lang="en-US" sz="900" b="0" i="1" smtClean="0">
                                  <a:solidFill>
                                    <a:srgbClr val="000000"/>
                                  </a:solidFill>
                                  <a:latin typeface="Cambria Math" panose="02040503050406030204" pitchFamily="18" charset="0"/>
                                  <a:ea typeface="Cambria Math" panose="02040503050406030204" pitchFamily="18" charset="0"/>
                                </a:rPr>
                                <m:t>𝜓</m:t>
                              </m:r>
                            </m:sub>
                          </m:sSub>
                          <m:sSub>
                            <m:sSubPr>
                              <m:ctrlPr>
                                <a:rPr lang="en-US" sz="900" b="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𝑠𝑖𝑛</m:t>
                              </m:r>
                            </m:e>
                            <m:sub>
                              <m:r>
                                <a:rPr lang="en-US" sz="900" b="0" i="1" smtClean="0">
                                  <a:solidFill>
                                    <a:srgbClr val="000000"/>
                                  </a:solidFill>
                                  <a:latin typeface="Cambria Math" panose="02040503050406030204" pitchFamily="18" charset="0"/>
                                  <a:ea typeface="Cambria Math" panose="02040503050406030204" pitchFamily="18" charset="0"/>
                                </a:rPr>
                                <m:t>𝜙</m:t>
                              </m:r>
                            </m:sub>
                          </m:sSub>
                        </m:e>
                      </m:d>
                    </m:oMath>
                  </m:oMathPara>
                </a14:m>
                <a:endParaRPr lang="en-US" sz="900">
                  <a:solidFill>
                    <a:srgbClr val="000000"/>
                  </a:solidFill>
                  <a:latin typeface="+mn-lt"/>
                </a:endParaRPr>
              </a:p>
              <a:p>
                <a:pPr marL="0" indent="0" algn="ctr">
                  <a:buNone/>
                </a:pPr>
                <a14:m>
                  <m:oMathPara xmlns:m="http://schemas.openxmlformats.org/officeDocument/2006/math">
                    <m:oMathParaPr>
                      <m:jc m:val="centerGroup"/>
                    </m:oMathParaPr>
                    <m:oMath xmlns:m="http://schemas.openxmlformats.org/officeDocument/2006/math">
                      <m:sSub>
                        <m:sSubPr>
                          <m:ctrlPr>
                            <a:rPr lang="en-US" sz="900" i="1" smtClean="0">
                              <a:solidFill>
                                <a:srgbClr val="000000"/>
                              </a:solidFill>
                              <a:latin typeface="Cambria Math" panose="02040503050406030204" pitchFamily="18" charset="0"/>
                            </a:rPr>
                          </m:ctrlPr>
                        </m:sSubPr>
                        <m:e>
                          <m:r>
                            <a:rPr lang="en-US" sz="900" b="0" i="1" smtClean="0">
                              <a:solidFill>
                                <a:srgbClr val="000000"/>
                              </a:solidFill>
                              <a:latin typeface="Cambria Math" panose="02040503050406030204" pitchFamily="18" charset="0"/>
                            </a:rPr>
                            <m:t>𝑢</m:t>
                          </m:r>
                        </m:e>
                        <m:sub>
                          <m:r>
                            <a:rPr lang="en-US" sz="900" b="0" i="1" smtClean="0">
                              <a:solidFill>
                                <a:srgbClr val="000000"/>
                              </a:solidFill>
                              <a:latin typeface="Cambria Math" panose="02040503050406030204" pitchFamily="18" charset="0"/>
                            </a:rPr>
                            <m:t>3</m:t>
                          </m:r>
                        </m:sub>
                      </m:sSub>
                      <m:r>
                        <a:rPr lang="en-US" sz="900" b="0" i="1" smtClean="0">
                          <a:solidFill>
                            <a:srgbClr val="000000"/>
                          </a:solidFill>
                          <a:latin typeface="Cambria Math" panose="02040503050406030204" pitchFamily="18" charset="0"/>
                        </a:rPr>
                        <m:t>=</m:t>
                      </m:r>
                      <m:r>
                        <a:rPr lang="en-US" sz="900" i="1">
                          <a:solidFill>
                            <a:srgbClr val="000000"/>
                          </a:solidFill>
                          <a:latin typeface="Cambria Math" panose="02040503050406030204" pitchFamily="18" charset="0"/>
                        </a:rPr>
                        <m:t>𝑔</m:t>
                      </m:r>
                      <m:r>
                        <a:rPr lang="en-US" sz="900" i="1">
                          <a:solidFill>
                            <a:srgbClr val="000000"/>
                          </a:solidFill>
                          <a:latin typeface="Cambria Math" panose="02040503050406030204" pitchFamily="18" charset="0"/>
                        </a:rPr>
                        <m:t>−</m:t>
                      </m:r>
                      <m:f>
                        <m:fPr>
                          <m:ctrlPr>
                            <a:rPr lang="en-US" sz="900" i="1">
                              <a:solidFill>
                                <a:srgbClr val="000000"/>
                              </a:solidFill>
                              <a:latin typeface="Cambria Math" panose="02040503050406030204" pitchFamily="18" charset="0"/>
                            </a:rPr>
                          </m:ctrlPr>
                        </m:fPr>
                        <m:num>
                          <m:sSub>
                            <m:sSubPr>
                              <m:ctrlPr>
                                <a:rPr lang="en-US" sz="900" i="1">
                                  <a:solidFill>
                                    <a:srgbClr val="000000"/>
                                  </a:solidFill>
                                  <a:latin typeface="Cambria Math" panose="02040503050406030204" pitchFamily="18" charset="0"/>
                                </a:rPr>
                              </m:ctrlPr>
                            </m:sSubPr>
                            <m:e>
                              <m:r>
                                <a:rPr lang="en-US" sz="900" i="1">
                                  <a:solidFill>
                                    <a:srgbClr val="000000"/>
                                  </a:solidFill>
                                  <a:latin typeface="Cambria Math" panose="02040503050406030204" pitchFamily="18" charset="0"/>
                                </a:rPr>
                                <m:t>𝐹</m:t>
                              </m:r>
                            </m:e>
                            <m:sub>
                              <m:r>
                                <a:rPr lang="en-US" sz="900" i="1">
                                  <a:solidFill>
                                    <a:srgbClr val="000000"/>
                                  </a:solidFill>
                                  <a:latin typeface="Cambria Math" panose="02040503050406030204" pitchFamily="18" charset="0"/>
                                </a:rPr>
                                <m:t>𝑏𝑥</m:t>
                              </m:r>
                            </m:sub>
                          </m:sSub>
                        </m:num>
                        <m:den>
                          <m:r>
                            <a:rPr lang="en-US" sz="900" i="1">
                              <a:solidFill>
                                <a:srgbClr val="000000"/>
                              </a:solidFill>
                              <a:latin typeface="Cambria Math" panose="02040503050406030204" pitchFamily="18" charset="0"/>
                            </a:rPr>
                            <m:t>𝑚</m:t>
                          </m:r>
                        </m:den>
                      </m:f>
                      <m:sSub>
                        <m:sSubPr>
                          <m:ctrlPr>
                            <a:rPr lang="en-US" sz="900" i="1">
                              <a:solidFill>
                                <a:srgbClr val="000000"/>
                              </a:solidFill>
                              <a:latin typeface="Cambria Math" panose="02040503050406030204" pitchFamily="18" charset="0"/>
                            </a:rPr>
                          </m:ctrlPr>
                        </m:sSubPr>
                        <m:e>
                          <m:r>
                            <a:rPr lang="en-US" sz="900" i="1">
                              <a:solidFill>
                                <a:srgbClr val="000000"/>
                              </a:solidFill>
                              <a:latin typeface="Cambria Math" panose="02040503050406030204" pitchFamily="18" charset="0"/>
                            </a:rPr>
                            <m:t>𝑠𝑖𝑛</m:t>
                          </m:r>
                        </m:e>
                        <m:sub>
                          <m:r>
                            <a:rPr lang="en-US" sz="900" i="1">
                              <a:solidFill>
                                <a:srgbClr val="000000"/>
                              </a:solidFill>
                              <a:latin typeface="Cambria Math" panose="02040503050406030204" pitchFamily="18" charset="0"/>
                              <a:ea typeface="Cambria Math" panose="02040503050406030204" pitchFamily="18" charset="0"/>
                            </a:rPr>
                            <m:t>𝜃</m:t>
                          </m:r>
                        </m:sub>
                      </m:sSub>
                      <m:r>
                        <a:rPr lang="en-US" sz="900" i="1">
                          <a:solidFill>
                            <a:srgbClr val="000000"/>
                          </a:solidFill>
                          <a:latin typeface="Cambria Math" panose="02040503050406030204" pitchFamily="18" charset="0"/>
                        </a:rPr>
                        <m:t>+</m:t>
                      </m:r>
                      <m:f>
                        <m:fPr>
                          <m:ctrlPr>
                            <a:rPr lang="en-US" sz="900" i="1">
                              <a:solidFill>
                                <a:srgbClr val="000000"/>
                              </a:solidFill>
                              <a:latin typeface="Cambria Math" panose="02040503050406030204" pitchFamily="18" charset="0"/>
                            </a:rPr>
                          </m:ctrlPr>
                        </m:fPr>
                        <m:num>
                          <m:sSub>
                            <m:sSubPr>
                              <m:ctrlPr>
                                <a:rPr lang="en-US" sz="900" i="1">
                                  <a:solidFill>
                                    <a:srgbClr val="000000"/>
                                  </a:solidFill>
                                  <a:latin typeface="Cambria Math" panose="02040503050406030204" pitchFamily="18" charset="0"/>
                                </a:rPr>
                              </m:ctrlPr>
                            </m:sSubPr>
                            <m:e>
                              <m:r>
                                <a:rPr lang="en-US" sz="900" i="1">
                                  <a:solidFill>
                                    <a:srgbClr val="000000"/>
                                  </a:solidFill>
                                  <a:latin typeface="Cambria Math" panose="02040503050406030204" pitchFamily="18" charset="0"/>
                                </a:rPr>
                                <m:t>𝐹</m:t>
                              </m:r>
                            </m:e>
                            <m:sub>
                              <m:r>
                                <a:rPr lang="en-US" sz="900" i="1">
                                  <a:solidFill>
                                    <a:srgbClr val="000000"/>
                                  </a:solidFill>
                                  <a:latin typeface="Cambria Math" panose="02040503050406030204" pitchFamily="18" charset="0"/>
                                </a:rPr>
                                <m:t>𝑏𝑧</m:t>
                              </m:r>
                            </m:sub>
                          </m:sSub>
                        </m:num>
                        <m:den>
                          <m:r>
                            <a:rPr lang="en-US" sz="900" i="1">
                              <a:solidFill>
                                <a:srgbClr val="000000"/>
                              </a:solidFill>
                              <a:latin typeface="Cambria Math" panose="02040503050406030204" pitchFamily="18" charset="0"/>
                            </a:rPr>
                            <m:t>𝑚</m:t>
                          </m:r>
                        </m:den>
                      </m:f>
                      <m:d>
                        <m:dPr>
                          <m:ctrlPr>
                            <a:rPr lang="en-US" sz="900" i="1">
                              <a:solidFill>
                                <a:srgbClr val="000000"/>
                              </a:solidFill>
                              <a:latin typeface="Cambria Math" panose="02040503050406030204" pitchFamily="18" charset="0"/>
                            </a:rPr>
                          </m:ctrlPr>
                        </m:dPr>
                        <m:e>
                          <m:sSub>
                            <m:sSubPr>
                              <m:ctrlPr>
                                <a:rPr lang="en-US" sz="900" i="1">
                                  <a:solidFill>
                                    <a:srgbClr val="000000"/>
                                  </a:solidFill>
                                  <a:latin typeface="Cambria Math" panose="02040503050406030204" pitchFamily="18" charset="0"/>
                                </a:rPr>
                              </m:ctrlPr>
                            </m:sSubPr>
                            <m:e>
                              <m:r>
                                <a:rPr lang="en-US" sz="900" i="1">
                                  <a:solidFill>
                                    <a:srgbClr val="000000"/>
                                  </a:solidFill>
                                  <a:latin typeface="Cambria Math" panose="02040503050406030204" pitchFamily="18" charset="0"/>
                                </a:rPr>
                                <m:t>𝑐𝑜𝑠</m:t>
                              </m:r>
                            </m:e>
                            <m:sub>
                              <m:r>
                                <a:rPr lang="en-US" sz="900" i="1">
                                  <a:solidFill>
                                    <a:srgbClr val="000000"/>
                                  </a:solidFill>
                                  <a:latin typeface="Cambria Math" panose="02040503050406030204" pitchFamily="18" charset="0"/>
                                  <a:ea typeface="Cambria Math" panose="02040503050406030204" pitchFamily="18" charset="0"/>
                                </a:rPr>
                                <m:t>𝜃</m:t>
                              </m:r>
                            </m:sub>
                          </m:sSub>
                          <m:sSub>
                            <m:sSubPr>
                              <m:ctrlPr>
                                <a:rPr lang="en-US" sz="900" i="1">
                                  <a:solidFill>
                                    <a:srgbClr val="000000"/>
                                  </a:solidFill>
                                  <a:latin typeface="Cambria Math" panose="02040503050406030204" pitchFamily="18" charset="0"/>
                                </a:rPr>
                              </m:ctrlPr>
                            </m:sSubPr>
                            <m:e>
                              <m:r>
                                <a:rPr lang="en-US" sz="900" i="1">
                                  <a:solidFill>
                                    <a:srgbClr val="000000"/>
                                  </a:solidFill>
                                  <a:latin typeface="Cambria Math" panose="02040503050406030204" pitchFamily="18" charset="0"/>
                                </a:rPr>
                                <m:t>𝑐𝑜𝑠</m:t>
                              </m:r>
                            </m:e>
                            <m:sub>
                              <m:r>
                                <a:rPr lang="en-US" sz="900" i="1">
                                  <a:solidFill>
                                    <a:srgbClr val="000000"/>
                                  </a:solidFill>
                                  <a:latin typeface="Cambria Math" panose="02040503050406030204" pitchFamily="18" charset="0"/>
                                  <a:ea typeface="Cambria Math" panose="02040503050406030204" pitchFamily="18" charset="0"/>
                                </a:rPr>
                                <m:t>𝜙</m:t>
                              </m:r>
                            </m:sub>
                          </m:sSub>
                        </m:e>
                      </m:d>
                    </m:oMath>
                  </m:oMathPara>
                </a14:m>
                <a:endParaRPr lang="en-US" sz="900" b="0">
                  <a:solidFill>
                    <a:srgbClr val="000000"/>
                  </a:solidFill>
                  <a:latin typeface="+mn-lt"/>
                </a:endParaRPr>
              </a:p>
            </p:txBody>
          </p:sp>
        </mc:Choice>
        <mc:Fallback xmlns="">
          <p:sp>
            <p:nvSpPr>
              <p:cNvPr id="6" name="TextBox 5">
                <a:extLst>
                  <a:ext uri="{FF2B5EF4-FFF2-40B4-BE49-F238E27FC236}">
                    <a16:creationId xmlns:a16="http://schemas.microsoft.com/office/drawing/2014/main" id="{AAFBB9C9-F9D6-6269-03A2-5FCC69719E1B}"/>
                  </a:ext>
                </a:extLst>
              </p:cNvPr>
              <p:cNvSpPr txBox="1">
                <a:spLocks noRot="1" noChangeAspect="1" noMove="1" noResize="1" noEditPoints="1" noAdjustHandles="1" noChangeArrowheads="1" noChangeShapeType="1" noTextEdit="1"/>
              </p:cNvSpPr>
              <p:nvPr/>
            </p:nvSpPr>
            <p:spPr>
              <a:xfrm>
                <a:off x="1907704" y="-1179512"/>
                <a:ext cx="4572000" cy="870238"/>
              </a:xfrm>
              <a:prstGeom prst="rect">
                <a:avLst/>
              </a:prstGeom>
              <a:blipFill>
                <a:blip r:embed="rId3"/>
                <a:stretch>
                  <a:fillRect/>
                </a:stretch>
              </a:blipFill>
            </p:spPr>
            <p:txBody>
              <a:bodyPr/>
              <a:lstStyle/>
              <a:p>
                <a:r>
                  <a:rPr lang="en-US">
                    <a:noFill/>
                  </a:rPr>
                  <a:t> </a:t>
                </a:r>
              </a:p>
            </p:txBody>
          </p:sp>
        </mc:Fallback>
      </mc:AlternateContent>
      <p:pic>
        <p:nvPicPr>
          <p:cNvPr id="5122" name="Picture 2">
            <a:extLst>
              <a:ext uri="{FF2B5EF4-FFF2-40B4-BE49-F238E27FC236}">
                <a16:creationId xmlns:a16="http://schemas.microsoft.com/office/drawing/2014/main" id="{2E0AA4DF-AB42-E569-F72C-2BAE006182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1840" y="5044036"/>
            <a:ext cx="720080" cy="34289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AFBDF365-0203-01E6-DC96-4B18AD59CF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99085" y="5097925"/>
            <a:ext cx="1785993" cy="267565"/>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940E035C-FFBC-D4F8-603A-AE0F05F1D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51359" y="5792477"/>
            <a:ext cx="2156545" cy="22881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2633CD38-AF36-6657-B32E-8A43511720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02347" y="5792477"/>
            <a:ext cx="2915816" cy="22881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4">
            <a:extLst>
              <a:ext uri="{FF2B5EF4-FFF2-40B4-BE49-F238E27FC236}">
                <a16:creationId xmlns:a16="http://schemas.microsoft.com/office/drawing/2014/main" id="{A94BFEAF-B52C-7B82-1E52-B6CC1D36D5B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E0905AD7-A192-8C8A-4073-00A95CEF5B5D}"/>
              </a:ext>
            </a:extLst>
          </p:cNvPr>
          <p:cNvSpPr txBox="1"/>
          <p:nvPr/>
        </p:nvSpPr>
        <p:spPr>
          <a:xfrm>
            <a:off x="8311662" y="6201508"/>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46/60</a:t>
            </a:r>
            <a:endParaRPr lang="en-US" sz="1400" b="1" dirty="0">
              <a:cs typeface="Arial"/>
            </a:endParaRPr>
          </a:p>
        </p:txBody>
      </p:sp>
    </p:spTree>
    <p:extLst>
      <p:ext uri="{BB962C8B-B14F-4D97-AF65-F5344CB8AC3E}">
        <p14:creationId xmlns:p14="http://schemas.microsoft.com/office/powerpoint/2010/main" val="36486775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D0250-AC0A-DA8A-4C98-AE6C78632302}"/>
              </a:ext>
            </a:extLst>
          </p:cNvPr>
          <p:cNvSpPr>
            <a:spLocks noGrp="1"/>
          </p:cNvSpPr>
          <p:nvPr>
            <p:ph type="title"/>
          </p:nvPr>
        </p:nvSpPr>
        <p:spPr>
          <a:xfrm>
            <a:off x="467927" y="692696"/>
            <a:ext cx="8208144" cy="504825"/>
          </a:xfrm>
        </p:spPr>
        <p:txBody>
          <a:bodyPr/>
          <a:lstStyle/>
          <a:p>
            <a:pPr algn="ctr"/>
            <a:r>
              <a:rPr lang="en-US"/>
              <a:t>Tricopter Control System</a:t>
            </a:r>
          </a:p>
        </p:txBody>
      </p:sp>
      <p:sp>
        <p:nvSpPr>
          <p:cNvPr id="3" name="Content Placeholder 2">
            <a:extLst>
              <a:ext uri="{FF2B5EF4-FFF2-40B4-BE49-F238E27FC236}">
                <a16:creationId xmlns:a16="http://schemas.microsoft.com/office/drawing/2014/main" id="{852FD3C2-D085-845D-96B5-6F527558976E}"/>
              </a:ext>
            </a:extLst>
          </p:cNvPr>
          <p:cNvSpPr>
            <a:spLocks noGrp="1"/>
          </p:cNvSpPr>
          <p:nvPr>
            <p:ph idx="1"/>
          </p:nvPr>
        </p:nvSpPr>
        <p:spPr>
          <a:xfrm>
            <a:off x="323528" y="1413545"/>
            <a:ext cx="8208144" cy="4896544"/>
          </a:xfrm>
        </p:spPr>
        <p:txBody>
          <a:bodyPr/>
          <a:lstStyle/>
          <a:p>
            <a:pPr marL="0" indent="0">
              <a:buNone/>
            </a:pPr>
            <a:r>
              <a:rPr lang="en-US" sz="2000" b="1">
                <a:solidFill>
                  <a:srgbClr val="7030A0"/>
                </a:solidFill>
                <a:latin typeface="+mn-lt"/>
              </a:rPr>
              <a:t>Position controller design:</a:t>
            </a:r>
            <a:br>
              <a:rPr lang="en-US" sz="2000" b="1">
                <a:solidFill>
                  <a:srgbClr val="7030A0"/>
                </a:solidFill>
                <a:latin typeface="+mn-lt"/>
              </a:rPr>
            </a:br>
            <a:endParaRPr lang="en-US" sz="1200">
              <a:latin typeface="+mn-lt"/>
            </a:endParaRPr>
          </a:p>
          <a:p>
            <a:pPr marL="0" indent="0">
              <a:buNone/>
            </a:pPr>
            <a:r>
              <a:rPr lang="en-US" sz="1400" b="1">
                <a:latin typeface="+mn-lt"/>
              </a:rPr>
              <a:t>6) </a:t>
            </a:r>
            <a:r>
              <a:rPr lang="en-US" sz="1400">
                <a:latin typeface="+mn-lt"/>
              </a:rPr>
              <a:t>We can now construct a </a:t>
            </a:r>
            <a:r>
              <a:rPr lang="en-US" sz="1400" b="1">
                <a:latin typeface="+mn-lt"/>
              </a:rPr>
              <a:t>new Lyapunov function</a:t>
            </a:r>
            <a:r>
              <a:rPr lang="en-US" sz="1400">
                <a:latin typeface="+mn-lt"/>
              </a:rPr>
              <a:t> and obtain its </a:t>
            </a:r>
            <a:r>
              <a:rPr lang="en-US" sz="1400" b="1">
                <a:latin typeface="+mn-lt"/>
              </a:rPr>
              <a:t>derivative</a:t>
            </a:r>
            <a:r>
              <a:rPr lang="en-US" sz="1400">
                <a:latin typeface="+mn-lt"/>
              </a:rPr>
              <a:t>, as follows:</a:t>
            </a:r>
          </a:p>
          <a:p>
            <a:pPr marL="0" indent="0">
              <a:buNone/>
            </a:pPr>
            <a:endParaRPr lang="en-US" sz="1400">
              <a:latin typeface="+mn-lt"/>
            </a:endParaRPr>
          </a:p>
          <a:p>
            <a:pPr marL="0" indent="0">
              <a:buNone/>
            </a:pPr>
            <a:br>
              <a:rPr lang="en-US" sz="1400">
                <a:latin typeface="+mn-lt"/>
              </a:rPr>
            </a:br>
            <a:endParaRPr lang="en-US" sz="1400">
              <a:latin typeface="+mn-lt"/>
            </a:endParaRPr>
          </a:p>
          <a:p>
            <a:pPr marL="0" indent="0">
              <a:buNone/>
            </a:pPr>
            <a:r>
              <a:rPr lang="en-US" sz="1400" b="1">
                <a:latin typeface="+mn-lt"/>
              </a:rPr>
              <a:t>7) </a:t>
            </a:r>
            <a:r>
              <a:rPr lang="en-US" sz="1400">
                <a:latin typeface="+mn-lt"/>
              </a:rPr>
              <a:t>Redefine the </a:t>
            </a:r>
            <a:r>
              <a:rPr lang="en-US" sz="1400" b="1">
                <a:latin typeface="+mn-lt"/>
              </a:rPr>
              <a:t>(virtual) control </a:t>
            </a:r>
            <a:r>
              <a:rPr lang="en-US" sz="1400">
                <a:latin typeface="+mn-lt"/>
              </a:rPr>
              <a:t>input for the first subsystem as: </a:t>
            </a:r>
            <a:br>
              <a:rPr lang="en-US" sz="1400">
                <a:latin typeface="+mn-lt"/>
              </a:rPr>
            </a:br>
            <a:r>
              <a:rPr lang="en-US" sz="1400">
                <a:latin typeface="+mn-lt"/>
              </a:rPr>
              <a:t>     and design the control law as :</a:t>
            </a:r>
          </a:p>
          <a:p>
            <a:pPr marL="0" indent="0">
              <a:buNone/>
            </a:pPr>
            <a:endParaRPr lang="en-US" sz="1400">
              <a:latin typeface="+mn-lt"/>
            </a:endParaRPr>
          </a:p>
          <a:p>
            <a:pPr marL="0" indent="0">
              <a:buNone/>
            </a:pPr>
            <a:endParaRPr lang="en-US" sz="1400">
              <a:latin typeface="+mn-lt"/>
            </a:endParaRPr>
          </a:p>
          <a:p>
            <a:pPr marL="0" indent="0">
              <a:buNone/>
            </a:pPr>
            <a:r>
              <a:rPr lang="en-US" sz="1400">
                <a:latin typeface="+mn-lt"/>
              </a:rPr>
              <a:t>8) Define the </a:t>
            </a:r>
            <a:r>
              <a:rPr lang="en-US" sz="1400" b="1">
                <a:latin typeface="+mn-lt"/>
              </a:rPr>
              <a:t>error</a:t>
            </a:r>
            <a:r>
              <a:rPr lang="en-US" sz="1400">
                <a:latin typeface="+mn-lt"/>
              </a:rPr>
              <a:t> as                                        and note that, </a:t>
            </a:r>
            <a:r>
              <a:rPr lang="en-US" sz="1400" b="1">
                <a:latin typeface="+mn-lt"/>
              </a:rPr>
              <a:t>when this error goes to zero</a:t>
            </a:r>
            <a:r>
              <a:rPr lang="en-US" sz="1400">
                <a:latin typeface="+mn-lt"/>
              </a:rPr>
              <a:t>, the following quantity   </a:t>
            </a:r>
            <a:r>
              <a:rPr lang="en-US" sz="1400" b="1">
                <a:latin typeface="+mn-lt"/>
              </a:rPr>
              <a:t>is always negative</a:t>
            </a:r>
            <a:r>
              <a:rPr lang="en-US" sz="1400">
                <a:latin typeface="+mn-lt"/>
              </a:rPr>
              <a:t>:</a:t>
            </a:r>
          </a:p>
          <a:p>
            <a:pPr marL="0" indent="0">
              <a:buNone/>
            </a:pPr>
            <a:endParaRPr lang="en-US" sz="1400">
              <a:latin typeface="+mn-lt"/>
            </a:endParaRPr>
          </a:p>
          <a:p>
            <a:pPr marL="0" indent="0">
              <a:buNone/>
            </a:pPr>
            <a:r>
              <a:rPr lang="en-US" sz="1400">
                <a:latin typeface="+mn-lt"/>
              </a:rPr>
              <a:t>thus, the zero equilibrium of the first error is asymptotically stable.</a:t>
            </a:r>
          </a:p>
          <a:p>
            <a:pPr marL="0" indent="0">
              <a:buNone/>
            </a:pPr>
            <a:endParaRPr lang="en-US" sz="1400" b="1">
              <a:latin typeface="+mn-lt"/>
            </a:endParaRPr>
          </a:p>
          <a:p>
            <a:pPr marL="0" indent="0">
              <a:buNone/>
            </a:pPr>
            <a:r>
              <a:rPr lang="en-US" sz="1400" b="1">
                <a:latin typeface="+mn-lt"/>
              </a:rPr>
              <a:t>Similar reasoning holds for the last 4 ODE </a:t>
            </a:r>
            <a:r>
              <a:rPr lang="en-US" sz="1400">
                <a:latin typeface="+mn-lt"/>
              </a:rPr>
              <a:t>of the first subsystem. The real control input and the value of the desired roll angle are computed analytically, by solving a system of 3 equations in 3 unknowns, as shown in the next slide</a:t>
            </a:r>
            <a:endParaRPr lang="en-US" sz="1400" b="1">
              <a:latin typeface="+mn-lt"/>
            </a:endParaRPr>
          </a:p>
        </p:txBody>
      </p:sp>
      <p:pic>
        <p:nvPicPr>
          <p:cNvPr id="6146" name="Picture 2">
            <a:extLst>
              <a:ext uri="{FF2B5EF4-FFF2-40B4-BE49-F238E27FC236}">
                <a16:creationId xmlns:a16="http://schemas.microsoft.com/office/drawing/2014/main" id="{EAA09EE2-C64A-7EF2-4355-D1ABE8D204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888" y="2297239"/>
            <a:ext cx="1223988" cy="3613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169E4C0C-0D3E-1C4D-808F-AAE6BE699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8544" y="2345362"/>
            <a:ext cx="2952328" cy="26508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082ACCC5-6008-4F66-C047-4E76994A47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3418" y="2870594"/>
            <a:ext cx="3450454" cy="35709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11306CFE-1AF8-C9F6-B941-953326A012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57848" y="3465893"/>
            <a:ext cx="2628304" cy="231824"/>
          </a:xfrm>
          <a:prstGeom prst="rect">
            <a:avLst/>
          </a:prstGeom>
          <a:noFill/>
          <a:extLst>
            <a:ext uri="{909E8E84-426E-40DD-AFC4-6F175D3DCCD1}">
              <a14:hiddenFill xmlns:a14="http://schemas.microsoft.com/office/drawing/2010/main">
                <a:solidFill>
                  <a:srgbClr val="FFFFFF"/>
                </a:solidFill>
              </a14:hiddenFill>
            </a:ext>
          </a:extLst>
        </p:spPr>
      </p:pic>
      <p:pic>
        <p:nvPicPr>
          <p:cNvPr id="6154" name="Picture 10">
            <a:extLst>
              <a:ext uri="{FF2B5EF4-FFF2-40B4-BE49-F238E27FC236}">
                <a16:creationId xmlns:a16="http://schemas.microsoft.com/office/drawing/2014/main" id="{EAF145AB-41A4-D652-915A-64D890E0A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720" y="3987312"/>
            <a:ext cx="1368152" cy="18002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a:extLst>
              <a:ext uri="{FF2B5EF4-FFF2-40B4-BE49-F238E27FC236}">
                <a16:creationId xmlns:a16="http://schemas.microsoft.com/office/drawing/2014/main" id="{7979C120-0D02-B0B5-A4A1-8890578E158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70876" y="4283515"/>
            <a:ext cx="2513448" cy="27246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4">
            <a:extLst>
              <a:ext uri="{FF2B5EF4-FFF2-40B4-BE49-F238E27FC236}">
                <a16:creationId xmlns:a16="http://schemas.microsoft.com/office/drawing/2014/main" id="{58CDB2C0-B53E-ABD4-B599-6C5236069EF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27173F5B-5A3B-0F5B-0718-BF64900C0FA8}"/>
              </a:ext>
            </a:extLst>
          </p:cNvPr>
          <p:cNvSpPr txBox="1"/>
          <p:nvPr/>
        </p:nvSpPr>
        <p:spPr>
          <a:xfrm>
            <a:off x="8346831" y="6189785"/>
            <a:ext cx="64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47/60</a:t>
            </a:r>
            <a:endParaRPr lang="en-US" dirty="0"/>
          </a:p>
        </p:txBody>
      </p:sp>
    </p:spTree>
    <p:extLst>
      <p:ext uri="{BB962C8B-B14F-4D97-AF65-F5344CB8AC3E}">
        <p14:creationId xmlns:p14="http://schemas.microsoft.com/office/powerpoint/2010/main" val="3771432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770210-A2E5-1FF5-6B77-3ADB035874E0}"/>
                  </a:ext>
                </a:extLst>
              </p:cNvPr>
              <p:cNvSpPr>
                <a:spLocks noGrp="1"/>
              </p:cNvSpPr>
              <p:nvPr>
                <p:ph idx="1"/>
              </p:nvPr>
            </p:nvSpPr>
            <p:spPr>
              <a:xfrm>
                <a:off x="179511" y="1220788"/>
                <a:ext cx="8784975" cy="4800500"/>
              </a:xfrm>
            </p:spPr>
            <p:style>
              <a:lnRef idx="2">
                <a:schemeClr val="dk1"/>
              </a:lnRef>
              <a:fillRef idx="1">
                <a:schemeClr val="lt1"/>
              </a:fillRef>
              <a:effectRef idx="0">
                <a:schemeClr val="dk1"/>
              </a:effectRef>
              <a:fontRef idx="minor">
                <a:schemeClr val="dk1"/>
              </a:fontRef>
            </p:style>
            <p:txBody>
              <a:bodyPr/>
              <a:lstStyle/>
              <a:p>
                <a:pPr marL="0" indent="0">
                  <a:buNone/>
                </a:pPr>
                <a:r>
                  <a:rPr lang="en-US" sz="1400" b="1">
                    <a:solidFill>
                      <a:srgbClr val="7030A0"/>
                    </a:solidFill>
                  </a:rPr>
                  <a:t>Decoupler: </a:t>
                </a:r>
                <a:r>
                  <a:rPr lang="en-US" sz="1400">
                    <a:solidFill>
                      <a:srgbClr val="000000"/>
                    </a:solidFill>
                  </a:rPr>
                  <a:t>It is applied to transform the virtual control input into actual control inputs and desired value of roll angle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𝜙</m:t>
                        </m:r>
                      </m:e>
                      <m:sub>
                        <m:r>
                          <a:rPr lang="en-US" sz="1400" b="0" i="1" smtClean="0">
                            <a:solidFill>
                              <a:srgbClr val="000000"/>
                            </a:solidFill>
                            <a:latin typeface="Cambria Math" panose="02040503050406030204" pitchFamily="18" charset="0"/>
                          </a:rPr>
                          <m:t>𝑑</m:t>
                        </m:r>
                      </m:sub>
                    </m:sSub>
                  </m:oMath>
                </a14:m>
                <a:r>
                  <a:rPr lang="en-US" sz="1400">
                    <a:solidFill>
                      <a:srgbClr val="000000"/>
                    </a:solidFill>
                  </a:rPr>
                  <a:t>.</a:t>
                </a:r>
              </a:p>
              <a:p>
                <a:pPr>
                  <a:buFont typeface="Wingdings" panose="05000000000000000000" pitchFamily="2" charset="2"/>
                  <a:buChar char="q"/>
                </a:pPr>
                <a:r>
                  <a:rPr lang="en-US" sz="1400">
                    <a:solidFill>
                      <a:srgbClr val="000000"/>
                    </a:solidFill>
                  </a:rPr>
                  <a:t>Define the actual control input </a:t>
                </a:r>
                <a14:m>
                  <m:oMath xmlns:m="http://schemas.openxmlformats.org/officeDocument/2006/math">
                    <m:f>
                      <m:fPr>
                        <m:ctrlPr>
                          <a:rPr lang="en-US" sz="1600" i="1" smtClean="0">
                            <a:solidFill>
                              <a:srgbClr val="000000"/>
                            </a:solidFill>
                            <a:latin typeface="Cambria Math" panose="02040503050406030204" pitchFamily="18" charset="0"/>
                          </a:rPr>
                        </m:ctrlPr>
                      </m:fPr>
                      <m:num>
                        <m:sSub>
                          <m:sSubPr>
                            <m:ctrlPr>
                              <a:rPr lang="en-US" sz="160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𝐹</m:t>
                            </m:r>
                          </m:e>
                          <m:sub>
                            <m:r>
                              <a:rPr lang="en-US" sz="1600" b="0" i="1" smtClean="0">
                                <a:solidFill>
                                  <a:srgbClr val="000000"/>
                                </a:solidFill>
                                <a:latin typeface="Cambria Math" panose="02040503050406030204" pitchFamily="18" charset="0"/>
                              </a:rPr>
                              <m:t>𝑏𝑥</m:t>
                            </m:r>
                          </m:sub>
                        </m:sSub>
                      </m:num>
                      <m:den>
                        <m:r>
                          <a:rPr lang="en-US" sz="1600" b="0" i="1" smtClean="0">
                            <a:solidFill>
                              <a:srgbClr val="000000"/>
                            </a:solidFill>
                            <a:latin typeface="Cambria Math" panose="02040503050406030204" pitchFamily="18" charset="0"/>
                          </a:rPr>
                          <m:t>𝑚</m:t>
                        </m:r>
                      </m:den>
                    </m:f>
                    <m:r>
                      <a:rPr lang="en-US" sz="1600" b="0" i="1"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𝑢</m:t>
                        </m:r>
                      </m:e>
                      <m:sub>
                        <m:r>
                          <a:rPr lang="en-US" sz="1600" b="0" i="1" smtClean="0">
                            <a:solidFill>
                              <a:srgbClr val="000000"/>
                            </a:solidFill>
                            <a:latin typeface="Cambria Math" panose="02040503050406030204" pitchFamily="18" charset="0"/>
                          </a:rPr>
                          <m:t>𝑥</m:t>
                        </m:r>
                      </m:sub>
                    </m:sSub>
                    <m:r>
                      <a:rPr lang="it-IT" sz="1600" b="0" i="1" smtClean="0">
                        <a:solidFill>
                          <a:srgbClr val="000000"/>
                        </a:solidFill>
                        <a:latin typeface="Cambria Math" panose="02040503050406030204" pitchFamily="18" charset="0"/>
                      </a:rPr>
                      <m:t> , </m:t>
                    </m:r>
                    <m:f>
                      <m:fPr>
                        <m:ctrlPr>
                          <a:rPr lang="en-US" sz="1600" b="0" i="1" smtClean="0">
                            <a:solidFill>
                              <a:srgbClr val="000000"/>
                            </a:solidFill>
                            <a:latin typeface="Cambria Math" panose="02040503050406030204" pitchFamily="18" charset="0"/>
                          </a:rPr>
                        </m:ctrlPr>
                      </m:fPr>
                      <m:num>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𝐹</m:t>
                            </m:r>
                          </m:e>
                          <m:sub>
                            <m:r>
                              <a:rPr lang="en-US" sz="1600" b="0" i="1" smtClean="0">
                                <a:solidFill>
                                  <a:srgbClr val="000000"/>
                                </a:solidFill>
                                <a:latin typeface="Cambria Math" panose="02040503050406030204" pitchFamily="18" charset="0"/>
                              </a:rPr>
                              <m:t>𝑏𝑧</m:t>
                            </m:r>
                          </m:sub>
                        </m:sSub>
                      </m:num>
                      <m:den>
                        <m:r>
                          <a:rPr lang="en-US" sz="1600" b="0" i="1" smtClean="0">
                            <a:solidFill>
                              <a:srgbClr val="000000"/>
                            </a:solidFill>
                            <a:latin typeface="Cambria Math" panose="02040503050406030204" pitchFamily="18" charset="0"/>
                          </a:rPr>
                          <m:t>𝑚</m:t>
                        </m:r>
                      </m:den>
                    </m:f>
                    <m:r>
                      <a:rPr lang="en-US" sz="1600" b="0" i="1" smtClean="0">
                        <a:solidFill>
                          <a:srgbClr val="000000"/>
                        </a:solidFill>
                        <a:latin typeface="Cambria Math" panose="02040503050406030204" pitchFamily="18" charset="0"/>
                      </a:rPr>
                      <m:t>=</m:t>
                    </m:r>
                    <m:sSub>
                      <m:sSubPr>
                        <m:ctrlPr>
                          <a:rPr lang="en-US" sz="1600" b="0" i="1" smtClean="0">
                            <a:solidFill>
                              <a:srgbClr val="000000"/>
                            </a:solidFill>
                            <a:latin typeface="Cambria Math" panose="02040503050406030204" pitchFamily="18" charset="0"/>
                          </a:rPr>
                        </m:ctrlPr>
                      </m:sSubPr>
                      <m:e>
                        <m:r>
                          <a:rPr lang="en-US" sz="1600" b="0" i="1" smtClean="0">
                            <a:solidFill>
                              <a:srgbClr val="000000"/>
                            </a:solidFill>
                            <a:latin typeface="Cambria Math" panose="02040503050406030204" pitchFamily="18" charset="0"/>
                          </a:rPr>
                          <m:t>𝑢</m:t>
                        </m:r>
                      </m:e>
                      <m:sub>
                        <m:r>
                          <a:rPr lang="en-US" sz="1600" b="0" i="1" smtClean="0">
                            <a:solidFill>
                              <a:srgbClr val="000000"/>
                            </a:solidFill>
                            <a:latin typeface="Cambria Math" panose="02040503050406030204" pitchFamily="18" charset="0"/>
                          </a:rPr>
                          <m:t>𝑧</m:t>
                        </m:r>
                      </m:sub>
                    </m:sSub>
                  </m:oMath>
                </a14:m>
                <a:r>
                  <a:rPr lang="en-US" sz="1600">
                    <a:solidFill>
                      <a:srgbClr val="000000"/>
                    </a:solidFill>
                  </a:rPr>
                  <a:t> </a:t>
                </a:r>
                <a:r>
                  <a:rPr lang="en-US" sz="1400">
                    <a:solidFill>
                      <a:srgbClr val="000000"/>
                    </a:solidFill>
                  </a:rPr>
                  <a:t>so we have:</a:t>
                </a:r>
                <a14:m>
                  <m:oMath xmlns:m="http://schemas.openxmlformats.org/officeDocument/2006/math">
                    <m:d>
                      <m:dPr>
                        <m:begChr m:val="{"/>
                        <m:endChr m:val=""/>
                        <m:ctrlPr>
                          <a:rPr lang="en-US" sz="1200" i="1" smtClean="0">
                            <a:solidFill>
                              <a:srgbClr val="000000"/>
                            </a:solidFill>
                            <a:latin typeface="Cambria Math" panose="02040503050406030204" pitchFamily="18" charset="0"/>
                          </a:rPr>
                        </m:ctrlPr>
                      </m:dPr>
                      <m:e>
                        <m:eqArr>
                          <m:eqArrPr>
                            <m:ctrlPr>
                              <a:rPr lang="en-US" sz="1200" i="1" smtClean="0">
                                <a:solidFill>
                                  <a:srgbClr val="000000"/>
                                </a:solidFill>
                                <a:latin typeface="Cambria Math" panose="02040503050406030204" pitchFamily="18" charset="0"/>
                              </a:rPr>
                            </m:ctrlPr>
                          </m:eqArr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𝑑</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𝑥</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𝜃</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𝜓</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𝑧</m:t>
                                </m:r>
                              </m:sub>
                            </m:sSub>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𝜃</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𝜓</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𝜙</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𝜓</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𝜙</m:t>
                                    </m:r>
                                  </m:sub>
                                </m:sSub>
                              </m:e>
                            </m:d>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2</m:t>
                                </m:r>
                                <m:r>
                                  <a:rPr lang="en-US" sz="1200" b="0" i="1" smtClean="0">
                                    <a:solidFill>
                                      <a:srgbClr val="000000"/>
                                    </a:solidFill>
                                    <a:latin typeface="Cambria Math" panose="02040503050406030204" pitchFamily="18" charset="0"/>
                                  </a:rPr>
                                  <m:t>𝑑</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𝑥</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𝜃</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𝜓</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𝑧</m:t>
                                </m:r>
                              </m:sub>
                            </m:sSub>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𝜃</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𝜓</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𝜙</m:t>
                                    </m:r>
                                  </m:sub>
                                </m:sSub>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𝜓</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𝜙</m:t>
                                    </m:r>
                                  </m:sub>
                                </m:sSub>
                              </m:e>
                            </m:d>
                          </m:e>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𝑢</m:t>
                                </m:r>
                              </m:e>
                              <m:sub>
                                <m:r>
                                  <a:rPr lang="en-US" sz="1200" i="1">
                                    <a:solidFill>
                                      <a:srgbClr val="000000"/>
                                    </a:solidFill>
                                    <a:latin typeface="Cambria Math" panose="02040503050406030204" pitchFamily="18" charset="0"/>
                                  </a:rPr>
                                  <m:t>3</m:t>
                                </m:r>
                                <m:r>
                                  <a:rPr lang="en-US" sz="1200" b="0" i="1" smtClean="0">
                                    <a:solidFill>
                                      <a:srgbClr val="000000"/>
                                    </a:solidFill>
                                    <a:latin typeface="Cambria Math" panose="02040503050406030204" pitchFamily="18" charset="0"/>
                                  </a:rPr>
                                  <m:t>𝑑</m:t>
                                </m:r>
                              </m:sub>
                            </m:sSub>
                            <m:r>
                              <a:rPr lang="en-US" sz="1200" i="1">
                                <a:solidFill>
                                  <a:srgbClr val="000000"/>
                                </a:solidFill>
                                <a:latin typeface="Cambria Math" panose="02040503050406030204" pitchFamily="18" charset="0"/>
                              </a:rPr>
                              <m:t>=</m:t>
                            </m:r>
                            <m:r>
                              <a:rPr lang="en-US" sz="1200" i="1">
                                <a:solidFill>
                                  <a:srgbClr val="000000"/>
                                </a:solidFill>
                                <a:latin typeface="Cambria Math" panose="02040503050406030204" pitchFamily="18" charset="0"/>
                              </a:rPr>
                              <m:t>𝑔</m:t>
                            </m:r>
                            <m:r>
                              <a:rPr lang="en-US" sz="1200" i="1">
                                <a:solidFill>
                                  <a:srgbClr val="000000"/>
                                </a:solidFill>
                                <a:latin typeface="Cambria Math" panose="02040503050406030204" pitchFamily="18" charset="0"/>
                              </a:rPr>
                              <m:t>−</m:t>
                            </m:r>
                            <m:sSub>
                              <m:sSubPr>
                                <m:ctrlPr>
                                  <a:rPr lang="en-US" sz="1200" i="1">
                                    <a:solidFill>
                                      <a:srgbClr val="000000"/>
                                    </a:solidFill>
                                    <a:latin typeface="Cambria Math" panose="02040503050406030204" pitchFamily="18" charset="0"/>
                                  </a:rPr>
                                </m:ctrlPr>
                              </m:sSubPr>
                              <m:e>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𝑥</m:t>
                                    </m:r>
                                  </m:sub>
                                </m:sSub>
                                <m:r>
                                  <a:rPr lang="en-US" sz="1200" i="1">
                                    <a:solidFill>
                                      <a:srgbClr val="000000"/>
                                    </a:solidFill>
                                    <a:latin typeface="Cambria Math" panose="02040503050406030204" pitchFamily="18" charset="0"/>
                                  </a:rPr>
                                  <m:t>𝑠𝑖𝑛</m:t>
                                </m:r>
                              </m:e>
                              <m:sub>
                                <m:r>
                                  <a:rPr lang="en-US" sz="1200" i="1">
                                    <a:solidFill>
                                      <a:srgbClr val="000000"/>
                                    </a:solidFill>
                                    <a:latin typeface="Cambria Math" panose="02040503050406030204" pitchFamily="18" charset="0"/>
                                    <a:ea typeface="Cambria Math" panose="02040503050406030204" pitchFamily="18" charset="0"/>
                                  </a:rPr>
                                  <m:t>𝜃</m:t>
                                </m:r>
                              </m:sub>
                            </m:sSub>
                            <m:r>
                              <a:rPr lang="en-US" sz="1200" i="1">
                                <a:solidFill>
                                  <a:srgbClr val="000000"/>
                                </a:solidFill>
                                <a:latin typeface="Cambria Math" panose="02040503050406030204" pitchFamily="18" charset="0"/>
                              </a:rPr>
                              <m:t>+</m:t>
                            </m:r>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𝑧</m:t>
                                </m:r>
                              </m:sub>
                            </m:sSub>
                            <m:d>
                              <m:dPr>
                                <m:ctrlPr>
                                  <a:rPr lang="en-US" sz="1200" i="1">
                                    <a:solidFill>
                                      <a:srgbClr val="000000"/>
                                    </a:solidFill>
                                    <a:latin typeface="Cambria Math" panose="02040503050406030204" pitchFamily="18" charset="0"/>
                                  </a:rPr>
                                </m:ctrlPr>
                              </m:dPr>
                              <m:e>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𝜃</m:t>
                                    </m:r>
                                  </m:sub>
                                </m:sSub>
                                <m:sSub>
                                  <m:sSubPr>
                                    <m:ctrlPr>
                                      <a:rPr lang="en-US" sz="1200" i="1">
                                        <a:solidFill>
                                          <a:srgbClr val="000000"/>
                                        </a:solidFill>
                                        <a:latin typeface="Cambria Math" panose="02040503050406030204" pitchFamily="18" charset="0"/>
                                      </a:rPr>
                                    </m:ctrlPr>
                                  </m:sSubPr>
                                  <m:e>
                                    <m:r>
                                      <a:rPr lang="en-US" sz="1200" i="1">
                                        <a:solidFill>
                                          <a:srgbClr val="000000"/>
                                        </a:solidFill>
                                        <a:latin typeface="Cambria Math" panose="02040503050406030204" pitchFamily="18" charset="0"/>
                                      </a:rPr>
                                      <m:t>𝑐𝑜𝑠</m:t>
                                    </m:r>
                                  </m:e>
                                  <m:sub>
                                    <m:r>
                                      <a:rPr lang="en-US" sz="1200" i="1">
                                        <a:solidFill>
                                          <a:srgbClr val="000000"/>
                                        </a:solidFill>
                                        <a:latin typeface="Cambria Math" panose="02040503050406030204" pitchFamily="18" charset="0"/>
                                        <a:ea typeface="Cambria Math" panose="02040503050406030204" pitchFamily="18" charset="0"/>
                                      </a:rPr>
                                      <m:t>𝜙</m:t>
                                    </m:r>
                                  </m:sub>
                                </m:sSub>
                              </m:e>
                            </m:d>
                          </m:e>
                        </m:eqArr>
                      </m:e>
                    </m:d>
                  </m:oMath>
                </a14:m>
                <a:endParaRPr lang="en-US" sz="1200">
                  <a:solidFill>
                    <a:srgbClr val="000000"/>
                  </a:solidFill>
                </a:endParaRPr>
              </a:p>
              <a:p>
                <a:pPr>
                  <a:buFont typeface="Wingdings" panose="05000000000000000000" pitchFamily="2" charset="2"/>
                  <a:buChar char="q"/>
                </a:pPr>
                <a:r>
                  <a:rPr lang="en-US" sz="1400">
                    <a:solidFill>
                      <a:srgbClr val="000000"/>
                    </a:solidFill>
                  </a:rPr>
                  <a:t>The </a:t>
                </a:r>
                <a:r>
                  <a:rPr lang="en-US" sz="1400" b="1">
                    <a:solidFill>
                      <a:srgbClr val="000000"/>
                    </a:solidFill>
                  </a:rPr>
                  <a:t>desired roll angle</a:t>
                </a:r>
                <a:r>
                  <a:rPr lang="en-US" sz="1400">
                    <a:solidFill>
                      <a:srgbClr val="000000"/>
                    </a:solidFill>
                  </a:rPr>
                  <a:t> and the actual</a:t>
                </a:r>
                <a:r>
                  <a:rPr lang="en-US" sz="1400" b="1">
                    <a:solidFill>
                      <a:srgbClr val="000000"/>
                    </a:solidFill>
                  </a:rPr>
                  <a:t> control inputs</a:t>
                </a:r>
                <a:r>
                  <a:rPr lang="en-US" sz="1400">
                    <a:solidFill>
                      <a:srgbClr val="000000"/>
                    </a:solidFill>
                  </a:rPr>
                  <a:t> are defined as follows:</a:t>
                </a:r>
                <a:br>
                  <a:rPr lang="en-US" sz="1400">
                    <a:solidFill>
                      <a:srgbClr val="000000"/>
                    </a:solidFill>
                  </a:rPr>
                </a:br>
                <a:endParaRPr lang="en-US" sz="1400">
                  <a:solidFill>
                    <a:srgbClr val="00000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200" i="1" smtClean="0">
                              <a:solidFill>
                                <a:srgbClr val="000000"/>
                              </a:solidFill>
                              <a:latin typeface="Cambria Math" panose="02040503050406030204" pitchFamily="18" charset="0"/>
                            </a:rPr>
                          </m:ctrlPr>
                        </m:dPr>
                        <m:e>
                          <m:eqArr>
                            <m:eqArrPr>
                              <m:ctrlPr>
                                <a:rPr lang="en-US" sz="1200" i="1" smtClean="0">
                                  <a:solidFill>
                                    <a:srgbClr val="000000"/>
                                  </a:solidFill>
                                  <a:latin typeface="Cambria Math" panose="02040503050406030204" pitchFamily="18" charset="0"/>
                                </a:rPr>
                              </m:ctrlPr>
                            </m:eqArrPr>
                            <m:e>
                              <m:sSub>
                                <m:sSubPr>
                                  <m:ctrlPr>
                                    <a:rPr lang="en-US" sz="1200" i="1" smtClean="0">
                                      <a:solidFill>
                                        <a:srgbClr val="000000"/>
                                      </a:solidFill>
                                      <a:latin typeface="Cambria Math" panose="02040503050406030204" pitchFamily="18" charset="0"/>
                                    </a:rPr>
                                  </m:ctrlPr>
                                </m:sSubPr>
                                <m:e>
                                  <m:r>
                                    <a:rPr lang="en-US" sz="1200" i="1" smtClean="0">
                                      <a:solidFill>
                                        <a:srgbClr val="000000"/>
                                      </a:solidFill>
                                      <a:latin typeface="Cambria Math" panose="02040503050406030204" pitchFamily="18" charset="0"/>
                                      <a:ea typeface="Cambria Math" panose="02040503050406030204" pitchFamily="18" charset="0"/>
                                    </a:rPr>
                                    <m:t>𝜙</m:t>
                                  </m:r>
                                </m:e>
                                <m:sub>
                                  <m:r>
                                    <a:rPr lang="en-US" sz="1200" b="0" i="1" smtClean="0">
                                      <a:solidFill>
                                        <a:srgbClr val="000000"/>
                                      </a:solidFill>
                                      <a:latin typeface="Cambria Math" panose="02040503050406030204" pitchFamily="18" charset="0"/>
                                    </a:rPr>
                                    <m:t>𝑑</m:t>
                                  </m:r>
                                </m:sub>
                              </m:sSub>
                              <m:r>
                                <a:rPr lang="en-US" sz="1200" b="0" i="1" smtClean="0">
                                  <a:solidFill>
                                    <a:srgbClr val="000000"/>
                                  </a:solidFill>
                                  <a:latin typeface="Cambria Math" panose="02040503050406030204" pitchFamily="18" charset="0"/>
                                </a:rPr>
                                <m:t>=</m:t>
                              </m:r>
                              <m:f>
                                <m:fPr>
                                  <m:ctrlPr>
                                    <a:rPr lang="en-US" sz="1200" b="0" i="1" smtClean="0">
                                      <a:solidFill>
                                        <a:srgbClr val="000000"/>
                                      </a:solidFill>
                                      <a:latin typeface="Cambria Math" panose="02040503050406030204" pitchFamily="18" charset="0"/>
                                    </a:rPr>
                                  </m:ctrlPr>
                                </m:fPr>
                                <m:num>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𝑑</m:t>
                                      </m:r>
                                    </m:sub>
                                  </m:sSub>
                                  <m:r>
                                    <a:rPr lang="en-US" sz="1200" b="0" i="1" smtClean="0">
                                      <a:solidFill>
                                        <a:srgbClr val="000000"/>
                                      </a:solidFill>
                                      <a:latin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2</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𝜓</m:t>
                                  </m:r>
                                </m:num>
                                <m:den>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𝑑</m:t>
                                      </m:r>
                                    </m:sub>
                                  </m:sSub>
                                  <m:r>
                                    <a:rPr lang="en-US" sz="1200" b="0" i="1" smtClean="0">
                                      <a:solidFill>
                                        <a:srgbClr val="000000"/>
                                      </a:solidFill>
                                      <a:latin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2</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d>
                                    <m:dPr>
                                      <m:ctrlPr>
                                        <a:rPr lang="en-US" sz="1200" b="0" i="1" smtClean="0">
                                          <a:solidFill>
                                            <a:srgbClr val="000000"/>
                                          </a:solidFill>
                                          <a:latin typeface="Cambria Math" panose="02040503050406030204" pitchFamily="18" charset="0"/>
                                          <a:ea typeface="Cambria Math" panose="02040503050406030204" pitchFamily="18" charset="0"/>
                                        </a:rPr>
                                      </m:ctrlPr>
                                    </m:dPr>
                                    <m:e>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3</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𝑔</m:t>
                                      </m:r>
                                    </m:e>
                                  </m:d>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𝜃</m:t>
                                  </m:r>
                                </m:den>
                              </m:f>
                            </m:e>
                            <m:e>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𝑥</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𝑑</m:t>
                                  </m:r>
                                </m:sub>
                              </m:sSub>
                              <m:r>
                                <a:rPr lang="en-US" sz="1200" b="0" i="1" smtClean="0">
                                  <a:solidFill>
                                    <a:srgbClr val="000000"/>
                                  </a:solidFill>
                                  <a:latin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2</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d>
                                <m:dPr>
                                  <m:ctrlPr>
                                    <a:rPr lang="en-US" sz="1200" b="0" i="1" smtClean="0">
                                      <a:solidFill>
                                        <a:srgbClr val="000000"/>
                                      </a:solidFill>
                                      <a:latin typeface="Cambria Math" panose="02040503050406030204" pitchFamily="18" charset="0"/>
                                      <a:ea typeface="Cambria Math" panose="02040503050406030204" pitchFamily="18" charset="0"/>
                                    </a:rPr>
                                  </m:ctrlPr>
                                </m:dPr>
                                <m:e>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3</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𝑔</m:t>
                                  </m:r>
                                </m:e>
                              </m:d>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𝜃</m:t>
                              </m:r>
                            </m:e>
                            <m:e>
                              <m:sSub>
                                <m:sSubPr>
                                  <m:ctrlPr>
                                    <a:rPr lang="en-US" sz="120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𝑧</m:t>
                                  </m:r>
                                </m:sub>
                              </m:sSub>
                              <m:r>
                                <a:rPr lang="en-US" sz="1200" b="0" i="1" smtClean="0">
                                  <a:solidFill>
                                    <a:srgbClr val="000000"/>
                                  </a:solidFill>
                                  <a:latin typeface="Cambria Math" panose="02040503050406030204" pitchFamily="18" charset="0"/>
                                </a:rPr>
                                <m:t>=</m:t>
                              </m:r>
                              <m:d>
                                <m:dPr>
                                  <m:ctrlPr>
                                    <a:rPr lang="en-US" sz="1200" b="0" i="1" smtClean="0">
                                      <a:solidFill>
                                        <a:srgbClr val="000000"/>
                                      </a:solidFill>
                                      <a:latin typeface="Cambria Math" panose="02040503050406030204" pitchFamily="18" charset="0"/>
                                    </a:rPr>
                                  </m:ctrlPr>
                                </m:dPr>
                                <m:e>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𝑢</m:t>
                                      </m:r>
                                    </m:e>
                                    <m:sub>
                                      <m:r>
                                        <a:rPr lang="en-US" sz="1200" b="0" i="1" smtClean="0">
                                          <a:solidFill>
                                            <a:srgbClr val="000000"/>
                                          </a:solidFill>
                                          <a:latin typeface="Cambria Math" panose="02040503050406030204" pitchFamily="18" charset="0"/>
                                        </a:rPr>
                                        <m:t>1</m:t>
                                      </m:r>
                                      <m:r>
                                        <a:rPr lang="en-US" sz="1200" b="0" i="1" smtClean="0">
                                          <a:solidFill>
                                            <a:srgbClr val="000000"/>
                                          </a:solidFill>
                                          <a:latin typeface="Cambria Math" panose="02040503050406030204" pitchFamily="18" charset="0"/>
                                        </a:rPr>
                                        <m:t>𝑑</m:t>
                                      </m:r>
                                    </m:sub>
                                  </m:sSub>
                                  <m:r>
                                    <a:rPr lang="en-US" sz="1200" b="0" i="1" smtClean="0">
                                      <a:solidFill>
                                        <a:srgbClr val="000000"/>
                                      </a:solidFill>
                                      <a:latin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2</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𝜓</m:t>
                                  </m:r>
                                </m:e>
                              </m:d>
                              <m:r>
                                <a:rPr lang="en-US" sz="1200" b="0" i="1" smtClean="0">
                                  <a:solidFill>
                                    <a:srgbClr val="000000"/>
                                  </a:solidFill>
                                  <a:latin typeface="Cambria Math" panose="02040503050406030204" pitchFamily="18" charset="0"/>
                                  <a:ea typeface="Cambria Math" panose="02040503050406030204" pitchFamily="18" charset="0"/>
                                </a:rPr>
                                <m:t>𝑠𝑖𝑛</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𝜙</m:t>
                                  </m:r>
                                </m:e>
                                <m:sub>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m:t>
                              </m:r>
                              <m:d>
                                <m:dPr>
                                  <m:ctrlPr>
                                    <a:rPr lang="en-US" sz="1200" b="0" i="1" smtClean="0">
                                      <a:solidFill>
                                        <a:srgbClr val="000000"/>
                                      </a:solidFill>
                                      <a:latin typeface="Cambria Math" panose="02040503050406030204" pitchFamily="18" charset="0"/>
                                      <a:ea typeface="Cambria Math" panose="02040503050406030204" pitchFamily="18" charset="0"/>
                                    </a:rPr>
                                  </m:ctrlPr>
                                </m:dPr>
                                <m:e>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1</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2</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𝜃</m:t>
                                  </m:r>
                                  <m:r>
                                    <a:rPr lang="en-US" sz="1200" b="0" i="1" smtClean="0">
                                      <a:solidFill>
                                        <a:srgbClr val="000000"/>
                                      </a:solidFill>
                                      <a:latin typeface="Cambria Math" panose="02040503050406030204" pitchFamily="18" charset="0"/>
                                      <a:ea typeface="Cambria Math" panose="02040503050406030204" pitchFamily="18" charset="0"/>
                                    </a:rPr>
                                    <m:t>𝑠𝑖𝑛</m:t>
                                  </m:r>
                                  <m:r>
                                    <a:rPr lang="en-US" sz="1200" b="0" i="1" smtClean="0">
                                      <a:solidFill>
                                        <a:srgbClr val="000000"/>
                                      </a:solidFill>
                                      <a:latin typeface="Cambria Math" panose="02040503050406030204" pitchFamily="18" charset="0"/>
                                      <a:ea typeface="Cambria Math" panose="02040503050406030204" pitchFamily="18" charset="0"/>
                                    </a:rPr>
                                    <m:t>𝜓</m:t>
                                  </m:r>
                                  <m:r>
                                    <a:rPr lang="en-US" sz="1200" b="0" i="1" smtClean="0">
                                      <a:solidFill>
                                        <a:srgbClr val="000000"/>
                                      </a:solidFill>
                                      <a:latin typeface="Cambria Math" panose="02040503050406030204" pitchFamily="18" charset="0"/>
                                      <a:ea typeface="Cambria Math" panose="02040503050406030204" pitchFamily="18" charset="0"/>
                                    </a:rPr>
                                    <m:t>+</m:t>
                                  </m:r>
                                  <m:d>
                                    <m:dPr>
                                      <m:ctrlPr>
                                        <a:rPr lang="en-US" sz="1200" b="0" i="1" smtClean="0">
                                          <a:solidFill>
                                            <a:srgbClr val="000000"/>
                                          </a:solidFill>
                                          <a:latin typeface="Cambria Math" panose="02040503050406030204" pitchFamily="18" charset="0"/>
                                          <a:ea typeface="Cambria Math" panose="02040503050406030204" pitchFamily="18" charset="0"/>
                                        </a:rPr>
                                      </m:ctrlPr>
                                    </m:dPr>
                                    <m:e>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𝑢</m:t>
                                          </m:r>
                                        </m:e>
                                        <m:sub>
                                          <m:r>
                                            <a:rPr lang="en-US" sz="1200" b="0" i="1" smtClean="0">
                                              <a:solidFill>
                                                <a:srgbClr val="000000"/>
                                              </a:solidFill>
                                              <a:latin typeface="Cambria Math" panose="02040503050406030204" pitchFamily="18" charset="0"/>
                                              <a:ea typeface="Cambria Math" panose="02040503050406030204" pitchFamily="18" charset="0"/>
                                            </a:rPr>
                                            <m:t>3</m:t>
                                          </m:r>
                                          <m:r>
                                            <a:rPr lang="en-US" sz="1200" b="0" i="1" smtClean="0">
                                              <a:solidFill>
                                                <a:srgbClr val="000000"/>
                                              </a:solidFill>
                                              <a:latin typeface="Cambria Math" panose="02040503050406030204" pitchFamily="18" charset="0"/>
                                              <a:ea typeface="Cambria Math" panose="02040503050406030204" pitchFamily="18" charset="0"/>
                                            </a:rPr>
                                            <m:t>𝑑</m:t>
                                          </m:r>
                                        </m:sub>
                                      </m:sSub>
                                      <m:r>
                                        <a:rPr lang="en-US" sz="1200" b="0" i="1" smtClean="0">
                                          <a:solidFill>
                                            <a:srgbClr val="000000"/>
                                          </a:solidFill>
                                          <a:latin typeface="Cambria Math" panose="02040503050406030204" pitchFamily="18" charset="0"/>
                                          <a:ea typeface="Cambria Math" panose="02040503050406030204" pitchFamily="18" charset="0"/>
                                        </a:rPr>
                                        <m:t>−</m:t>
                                      </m:r>
                                      <m:r>
                                        <a:rPr lang="en-US" sz="1200" b="0" i="1" smtClean="0">
                                          <a:solidFill>
                                            <a:srgbClr val="000000"/>
                                          </a:solidFill>
                                          <a:latin typeface="Cambria Math" panose="02040503050406030204" pitchFamily="18" charset="0"/>
                                          <a:ea typeface="Cambria Math" panose="02040503050406030204" pitchFamily="18" charset="0"/>
                                        </a:rPr>
                                        <m:t>𝑔</m:t>
                                      </m:r>
                                    </m:e>
                                  </m:d>
                                  <m:r>
                                    <a:rPr lang="en-US" sz="1200" b="0" i="1" smtClean="0">
                                      <a:solidFill>
                                        <a:srgbClr val="000000"/>
                                      </a:solidFill>
                                      <a:latin typeface="Cambria Math" panose="02040503050406030204" pitchFamily="18" charset="0"/>
                                      <a:ea typeface="Cambria Math" panose="02040503050406030204" pitchFamily="18" charset="0"/>
                                    </a:rPr>
                                    <m:t>𝑐𝑜𝑠</m:t>
                                  </m:r>
                                  <m:r>
                                    <a:rPr lang="en-US" sz="1200" b="0" i="1" smtClean="0">
                                      <a:solidFill>
                                        <a:srgbClr val="000000"/>
                                      </a:solidFill>
                                      <a:latin typeface="Cambria Math" panose="02040503050406030204" pitchFamily="18" charset="0"/>
                                      <a:ea typeface="Cambria Math" panose="02040503050406030204" pitchFamily="18" charset="0"/>
                                    </a:rPr>
                                    <m:t>𝜃</m:t>
                                  </m:r>
                                </m:e>
                              </m:d>
                              <m:r>
                                <a:rPr lang="en-US" sz="1200" b="0" i="1" smtClean="0">
                                  <a:solidFill>
                                    <a:srgbClr val="000000"/>
                                  </a:solidFill>
                                  <a:latin typeface="Cambria Math" panose="02040503050406030204" pitchFamily="18" charset="0"/>
                                  <a:ea typeface="Cambria Math" panose="02040503050406030204" pitchFamily="18" charset="0"/>
                                </a:rPr>
                                <m:t>𝑐𝑜𝑠</m:t>
                              </m:r>
                              <m:sSub>
                                <m:sSubPr>
                                  <m:ctrlPr>
                                    <a:rPr lang="en-US" sz="1200" b="0" i="1" smtClean="0">
                                      <a:solidFill>
                                        <a:srgbClr val="000000"/>
                                      </a:solidFill>
                                      <a:latin typeface="Cambria Math" panose="02040503050406030204" pitchFamily="18" charset="0"/>
                                      <a:ea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𝜙</m:t>
                                  </m:r>
                                </m:e>
                                <m:sub/>
                              </m:sSub>
                            </m:e>
                          </m:eqArr>
                        </m:e>
                      </m:d>
                    </m:oMath>
                  </m:oMathPara>
                </a14:m>
                <a:endParaRPr lang="en-US" sz="1400">
                  <a:solidFill>
                    <a:srgbClr val="000000"/>
                  </a:solidFill>
                </a:endParaRPr>
              </a:p>
              <a:p>
                <a:pPr marL="0" indent="0">
                  <a:buNone/>
                </a:pPr>
                <a:r>
                  <a:rPr lang="en-US" sz="2000" b="1">
                    <a:solidFill>
                      <a:srgbClr val="7030A0"/>
                    </a:solidFill>
                  </a:rPr>
                  <a:t>Attitude controller design:</a:t>
                </a:r>
                <a:endParaRPr lang="en-US" sz="2000">
                  <a:solidFill>
                    <a:srgbClr val="000000"/>
                  </a:solidFill>
                </a:endParaRPr>
              </a:p>
              <a:p>
                <a:pPr marL="0" indent="0">
                  <a:buNone/>
                </a:pPr>
                <a:r>
                  <a:rPr lang="en-US" sz="1400">
                    <a:solidFill>
                      <a:srgbClr val="000000"/>
                    </a:solidFill>
                  </a:rPr>
                  <a:t>The rotational dynamic of the tricopter can be characterized by:</a:t>
                </a:r>
                <a:br>
                  <a:rPr lang="en-US" sz="1400">
                    <a:solidFill>
                      <a:srgbClr val="000000"/>
                    </a:solidFill>
                  </a:rPr>
                </a:br>
                <a:endParaRPr lang="en-US" sz="1400">
                  <a:solidFill>
                    <a:srgbClr val="000000"/>
                  </a:solidFill>
                </a:endParaRPr>
              </a:p>
              <a:p>
                <a:pPr marL="0" indent="0">
                  <a:buNone/>
                </a:pPr>
                <a14:m>
                  <m:oMathPara xmlns:m="http://schemas.openxmlformats.org/officeDocument/2006/math">
                    <m:oMathParaPr>
                      <m:jc m:val="centerGroup"/>
                    </m:oMathParaPr>
                    <m:oMath xmlns:m="http://schemas.openxmlformats.org/officeDocument/2006/math">
                      <m:d>
                        <m:dPr>
                          <m:begChr m:val="{"/>
                          <m:endChr m:val=""/>
                          <m:ctrlPr>
                            <a:rPr lang="en-US" sz="1200" i="1" smtClean="0">
                              <a:solidFill>
                                <a:srgbClr val="000000"/>
                              </a:solidFill>
                              <a:latin typeface="Cambria Math" panose="02040503050406030204" pitchFamily="18" charset="0"/>
                            </a:rPr>
                          </m:ctrlPr>
                        </m:dPr>
                        <m:e>
                          <m:eqArr>
                            <m:eqArrPr>
                              <m:ctrlPr>
                                <a:rPr lang="en-US" sz="1200" i="1" smtClean="0">
                                  <a:solidFill>
                                    <a:srgbClr val="000000"/>
                                  </a:solidFill>
                                  <a:latin typeface="Cambria Math" panose="02040503050406030204" pitchFamily="18" charset="0"/>
                                </a:rPr>
                              </m:ctrlPr>
                            </m:eqArrPr>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7</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8</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8</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𝑎</m:t>
                                  </m:r>
                                </m:e>
                                <m:sub>
                                  <m:r>
                                    <a:rPr lang="en-US" sz="1200" b="0" i="1" smtClean="0">
                                      <a:solidFill>
                                        <a:srgbClr val="000000"/>
                                      </a:solidFill>
                                      <a:latin typeface="Cambria Math" panose="02040503050406030204" pitchFamily="18" charset="0"/>
                                    </a:rPr>
                                    <m:t>1</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𝑏𝑥</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𝑏</m:t>
                                  </m:r>
                                </m:e>
                                <m:sub>
                                  <m:r>
                                    <a:rPr lang="en-US" sz="1200" b="0" i="1" smtClean="0">
                                      <a:solidFill>
                                        <a:srgbClr val="000000"/>
                                      </a:solidFill>
                                      <a:latin typeface="Cambria Math" panose="02040503050406030204" pitchFamily="18" charset="0"/>
                                    </a:rPr>
                                    <m:t>1</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10</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12</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9</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10</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10</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𝑎</m:t>
                                  </m:r>
                                </m:e>
                                <m:sub>
                                  <m:r>
                                    <a:rPr lang="en-US" sz="1200" b="0" i="1" smtClean="0">
                                      <a:solidFill>
                                        <a:srgbClr val="000000"/>
                                      </a:solidFill>
                                      <a:latin typeface="Cambria Math" panose="02040503050406030204" pitchFamily="18" charset="0"/>
                                    </a:rPr>
                                    <m:t>2</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𝑏𝑦</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𝑏</m:t>
                                  </m:r>
                                </m:e>
                                <m:sub>
                                  <m:r>
                                    <a:rPr lang="en-US" sz="1200" b="0" i="1" smtClean="0">
                                      <a:solidFill>
                                        <a:srgbClr val="000000"/>
                                      </a:solidFill>
                                      <a:latin typeface="Cambria Math" panose="02040503050406030204" pitchFamily="18" charset="0"/>
                                    </a:rPr>
                                    <m:t>2</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8</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12</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11</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12</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12</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𝑎</m:t>
                                  </m:r>
                                </m:e>
                                <m:sub>
                                  <m:r>
                                    <a:rPr lang="en-US" sz="1200" b="0" i="1" smtClean="0">
                                      <a:solidFill>
                                        <a:srgbClr val="000000"/>
                                      </a:solidFill>
                                      <a:latin typeface="Cambria Math" panose="02040503050406030204" pitchFamily="18" charset="0"/>
                                    </a:rPr>
                                    <m:t>3</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𝑏𝑧</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𝑏</m:t>
                                  </m:r>
                                </m:e>
                                <m:sub>
                                  <m:r>
                                    <a:rPr lang="en-US" sz="1200" b="0" i="1" smtClean="0">
                                      <a:solidFill>
                                        <a:srgbClr val="000000"/>
                                      </a:solidFill>
                                      <a:latin typeface="Cambria Math" panose="02040503050406030204" pitchFamily="18" charset="0"/>
                                    </a:rPr>
                                    <m:t>3</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8</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10</m:t>
                                  </m:r>
                                </m:sub>
                              </m:sSub>
                            </m:e>
                          </m:eqArr>
                        </m:e>
                      </m:d>
                    </m:oMath>
                  </m:oMathPara>
                </a14:m>
                <a:endParaRPr lang="en-US" sz="1200">
                  <a:solidFill>
                    <a:srgbClr val="000000"/>
                  </a:solidFill>
                </a:endParaRPr>
              </a:p>
              <a:p>
                <a:pPr marL="0" indent="0">
                  <a:buNone/>
                </a:pPr>
                <a:endParaRPr lang="en-US" sz="1400" b="1">
                  <a:solidFill>
                    <a:srgbClr val="000000"/>
                  </a:solidFill>
                </a:endParaRPr>
              </a:p>
              <a:p>
                <a:pPr marL="0" indent="0">
                  <a:buNone/>
                </a:pPr>
                <a:endParaRPr lang="en-US" sz="1400">
                  <a:solidFill>
                    <a:srgbClr val="000000"/>
                  </a:solidFill>
                </a:endParaRPr>
              </a:p>
              <a:p>
                <a:pPr marL="0" indent="0">
                  <a:buNone/>
                </a:pPr>
                <a:endParaRPr lang="en-US" sz="1400">
                  <a:solidFill>
                    <a:srgbClr val="000000"/>
                  </a:solidFill>
                </a:endParaRPr>
              </a:p>
              <a:p>
                <a:pPr marL="0" indent="0">
                  <a:buNone/>
                </a:pPr>
                <a:endParaRPr lang="en-US" sz="1400">
                  <a:solidFill>
                    <a:srgbClr val="000000"/>
                  </a:solidFill>
                </a:endParaRPr>
              </a:p>
              <a:p>
                <a:pPr marL="0" indent="0">
                  <a:buNone/>
                </a:pPr>
                <a:endParaRPr lang="en-US" sz="1600">
                  <a:solidFill>
                    <a:srgbClr val="000000"/>
                  </a:solidFill>
                </a:endParaRPr>
              </a:p>
              <a:p>
                <a:pPr marL="0" indent="0">
                  <a:buNone/>
                </a:pPr>
                <a:endParaRPr lang="en-US" sz="1400">
                  <a:solidFill>
                    <a:srgbClr val="000000"/>
                  </a:solidFill>
                </a:endParaRPr>
              </a:p>
            </p:txBody>
          </p:sp>
        </mc:Choice>
        <mc:Fallback xmlns="">
          <p:sp>
            <p:nvSpPr>
              <p:cNvPr id="3" name="Content Placeholder 2">
                <a:extLst>
                  <a:ext uri="{FF2B5EF4-FFF2-40B4-BE49-F238E27FC236}">
                    <a16:creationId xmlns:a16="http://schemas.microsoft.com/office/drawing/2014/main" id="{41770210-A2E5-1FF5-6B77-3ADB035874E0}"/>
                  </a:ext>
                </a:extLst>
              </p:cNvPr>
              <p:cNvSpPr>
                <a:spLocks noGrp="1" noRot="1" noChangeAspect="1" noMove="1" noResize="1" noEditPoints="1" noAdjustHandles="1" noChangeArrowheads="1" noChangeShapeType="1" noTextEdit="1"/>
              </p:cNvSpPr>
              <p:nvPr>
                <p:ph idx="1"/>
              </p:nvPr>
            </p:nvSpPr>
            <p:spPr>
              <a:xfrm>
                <a:off x="179511" y="1220788"/>
                <a:ext cx="8784975" cy="4800500"/>
              </a:xfrm>
              <a:blipFill>
                <a:blip r:embed="rId2"/>
                <a:stretch>
                  <a:fillRect l="-55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B061F940-94BF-B741-2996-D504DD6BCCB9}"/>
              </a:ext>
            </a:extLst>
          </p:cNvPr>
          <p:cNvPicPr>
            <a:picLocks noChangeAspect="1"/>
          </p:cNvPicPr>
          <p:nvPr/>
        </p:nvPicPr>
        <p:blipFill>
          <a:blip r:embed="rId3"/>
          <a:stretch>
            <a:fillRect/>
          </a:stretch>
        </p:blipFill>
        <p:spPr>
          <a:xfrm>
            <a:off x="6300192" y="4830170"/>
            <a:ext cx="2131284" cy="1169728"/>
          </a:xfrm>
          <a:prstGeom prst="rect">
            <a:avLst/>
          </a:prstGeom>
        </p:spPr>
      </p:pic>
      <p:sp>
        <p:nvSpPr>
          <p:cNvPr id="7" name="Title 1">
            <a:extLst>
              <a:ext uri="{FF2B5EF4-FFF2-40B4-BE49-F238E27FC236}">
                <a16:creationId xmlns:a16="http://schemas.microsoft.com/office/drawing/2014/main" id="{8C7E1559-47EC-2C19-3909-CEED94BDEADB}"/>
              </a:ext>
            </a:extLst>
          </p:cNvPr>
          <p:cNvSpPr txBox="1">
            <a:spLocks/>
          </p:cNvSpPr>
          <p:nvPr/>
        </p:nvSpPr>
        <p:spPr bwMode="auto">
          <a:xfrm>
            <a:off x="467927" y="715963"/>
            <a:ext cx="8208144"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kern="0"/>
              <a:t>Tricopter Control System</a:t>
            </a:r>
          </a:p>
        </p:txBody>
      </p:sp>
      <p:sp>
        <p:nvSpPr>
          <p:cNvPr id="6" name="TextBox 4">
            <a:extLst>
              <a:ext uri="{FF2B5EF4-FFF2-40B4-BE49-F238E27FC236}">
                <a16:creationId xmlns:a16="http://schemas.microsoft.com/office/drawing/2014/main" id="{E4259B97-15B4-AC93-80A9-46BC04DD4FCD}"/>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DC54F4D0-1D37-048C-AB27-9677633C4E58}"/>
              </a:ext>
            </a:extLst>
          </p:cNvPr>
          <p:cNvSpPr txBox="1"/>
          <p:nvPr/>
        </p:nvSpPr>
        <p:spPr>
          <a:xfrm>
            <a:off x="8323385" y="6119447"/>
            <a:ext cx="6564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48/60</a:t>
            </a:r>
            <a:endParaRPr lang="en-US" dirty="0"/>
          </a:p>
        </p:txBody>
      </p:sp>
    </p:spTree>
    <p:extLst>
      <p:ext uri="{BB962C8B-B14F-4D97-AF65-F5344CB8AC3E}">
        <p14:creationId xmlns:p14="http://schemas.microsoft.com/office/powerpoint/2010/main" val="5663545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9FC7EB-9B46-8F9F-1F66-1B43201D9CAF}"/>
                  </a:ext>
                </a:extLst>
              </p:cNvPr>
              <p:cNvSpPr>
                <a:spLocks noGrp="1"/>
              </p:cNvSpPr>
              <p:nvPr>
                <p:ph idx="1"/>
              </p:nvPr>
            </p:nvSpPr>
            <p:spPr>
              <a:xfrm>
                <a:off x="251519" y="1052736"/>
                <a:ext cx="8640960" cy="4896543"/>
              </a:xfrm>
            </p:spPr>
            <p:style>
              <a:lnRef idx="2">
                <a:schemeClr val="dk1"/>
              </a:lnRef>
              <a:fillRef idx="1">
                <a:schemeClr val="lt1"/>
              </a:fillRef>
              <a:effectRef idx="0">
                <a:schemeClr val="dk1"/>
              </a:effectRef>
              <a:fontRef idx="minor">
                <a:schemeClr val="dk1"/>
              </a:fontRef>
            </p:style>
            <p:txBody>
              <a:bodyPr/>
              <a:lstStyle/>
              <a:p>
                <a:pPr marL="0" indent="0">
                  <a:buNone/>
                </a:pPr>
                <a:r>
                  <a:rPr lang="en-US" sz="1400">
                    <a:solidFill>
                      <a:srgbClr val="000000"/>
                    </a:solidFill>
                  </a:rPr>
                  <a:t>Taking the roll, pitch and yaw, </a:t>
                </a:r>
                <a:r>
                  <a:rPr lang="en-US" sz="1400" b="1">
                    <a:solidFill>
                      <a:srgbClr val="000000"/>
                    </a:solidFill>
                  </a:rPr>
                  <a:t>a robust backstepping sliding mode controller is designed </a:t>
                </a:r>
                <a:r>
                  <a:rPr lang="en-US" sz="1400">
                    <a:solidFill>
                      <a:srgbClr val="000000"/>
                    </a:solidFill>
                  </a:rPr>
                  <a:t>to track the desired roll, pitch and yaw angles. </a:t>
                </a:r>
              </a:p>
              <a:p>
                <a:pPr marL="0" indent="0">
                  <a:buNone/>
                </a:pPr>
                <a:r>
                  <a:rPr lang="en-US" sz="1400" b="1">
                    <a:solidFill>
                      <a:srgbClr val="000000"/>
                    </a:solidFill>
                  </a:rPr>
                  <a:t>1) </a:t>
                </a:r>
                <a:r>
                  <a:rPr lang="en-US" sz="1400">
                    <a:solidFill>
                      <a:srgbClr val="000000"/>
                    </a:solidFill>
                  </a:rPr>
                  <a:t>The </a:t>
                </a:r>
                <a:r>
                  <a:rPr lang="en-US" sz="1400" b="1">
                    <a:solidFill>
                      <a:srgbClr val="000000"/>
                    </a:solidFill>
                  </a:rPr>
                  <a:t>state equations of the roll channel </a:t>
                </a:r>
                <a:r>
                  <a:rPr lang="en-US" sz="1400">
                    <a:solidFill>
                      <a:srgbClr val="000000"/>
                    </a:solidFill>
                  </a:rPr>
                  <a:t>are defined by:              </a:t>
                </a:r>
                <a14:m>
                  <m:oMath xmlns:m="http://schemas.openxmlformats.org/officeDocument/2006/math">
                    <m:d>
                      <m:dPr>
                        <m:begChr m:val="{"/>
                        <m:endChr m:val=""/>
                        <m:ctrlPr>
                          <a:rPr lang="en-US" sz="1200" i="1" smtClean="0">
                            <a:solidFill>
                              <a:srgbClr val="000000"/>
                            </a:solidFill>
                            <a:latin typeface="Cambria Math" panose="02040503050406030204" pitchFamily="18" charset="0"/>
                          </a:rPr>
                        </m:ctrlPr>
                      </m:dPr>
                      <m:e>
                        <m:eqArr>
                          <m:eqArrPr>
                            <m:ctrlPr>
                              <a:rPr lang="en-US" sz="1200" i="1" smtClean="0">
                                <a:solidFill>
                                  <a:srgbClr val="000000"/>
                                </a:solidFill>
                                <a:latin typeface="Cambria Math" panose="02040503050406030204" pitchFamily="18" charset="0"/>
                              </a:rPr>
                            </m:ctrlPr>
                          </m:eqArrPr>
                          <m:e>
                            <m:sSub>
                              <m:sSubPr>
                                <m:ctrlPr>
                                  <a:rPr lang="en-US" sz="1200" i="1">
                                    <a:solidFill>
                                      <a:srgbClr val="000000"/>
                                    </a:solidFill>
                                    <a:latin typeface="Cambria Math" panose="02040503050406030204" pitchFamily="18" charset="0"/>
                                  </a:rPr>
                                </m:ctrlPr>
                              </m:sSubPr>
                              <m:e>
                                <m:acc>
                                  <m:accPr>
                                    <m:chr m:val="̇"/>
                                    <m:ctrlPr>
                                      <a:rPr lang="en-US" sz="1200" i="1">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7</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8</m:t>
                                </m:r>
                              </m:sub>
                            </m:sSub>
                          </m:e>
                          <m:e>
                            <m:sSub>
                              <m:sSubPr>
                                <m:ctrlPr>
                                  <a:rPr lang="en-US" sz="1200" i="1" smtClean="0">
                                    <a:solidFill>
                                      <a:srgbClr val="000000"/>
                                    </a:solidFill>
                                    <a:latin typeface="Cambria Math" panose="02040503050406030204" pitchFamily="18" charset="0"/>
                                  </a:rPr>
                                </m:ctrlPr>
                              </m:sSubPr>
                              <m:e>
                                <m:acc>
                                  <m:accPr>
                                    <m:chr m:val="̇"/>
                                    <m:ctrlPr>
                                      <a:rPr lang="en-US" sz="1200" i="1" smtClean="0">
                                        <a:solidFill>
                                          <a:srgbClr val="000000"/>
                                        </a:solidFill>
                                        <a:latin typeface="Cambria Math" panose="02040503050406030204" pitchFamily="18" charset="0"/>
                                      </a:rPr>
                                    </m:ctrlPr>
                                  </m:accPr>
                                  <m:e>
                                    <m:r>
                                      <a:rPr lang="en-US" sz="1200" b="0" i="1" smtClean="0">
                                        <a:solidFill>
                                          <a:srgbClr val="000000"/>
                                        </a:solidFill>
                                        <a:latin typeface="Cambria Math" panose="02040503050406030204" pitchFamily="18" charset="0"/>
                                      </a:rPr>
                                      <m:t>𝑥</m:t>
                                    </m:r>
                                  </m:e>
                                </m:acc>
                              </m:e>
                              <m:sub>
                                <m:r>
                                  <a:rPr lang="en-US" sz="1200" b="0" i="1" smtClean="0">
                                    <a:solidFill>
                                      <a:srgbClr val="000000"/>
                                    </a:solidFill>
                                    <a:latin typeface="Cambria Math" panose="02040503050406030204" pitchFamily="18" charset="0"/>
                                  </a:rPr>
                                  <m:t>8</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𝑎</m:t>
                                </m:r>
                              </m:e>
                              <m:sub>
                                <m:r>
                                  <a:rPr lang="en-US" sz="1200" b="0" i="1" smtClean="0">
                                    <a:solidFill>
                                      <a:srgbClr val="000000"/>
                                    </a:solidFill>
                                    <a:latin typeface="Cambria Math" panose="02040503050406030204" pitchFamily="18" charset="0"/>
                                  </a:rPr>
                                  <m:t>1</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ea typeface="Cambria Math" panose="02040503050406030204" pitchFamily="18" charset="0"/>
                                  </a:rPr>
                                  <m:t>𝜏</m:t>
                                </m:r>
                              </m:e>
                              <m:sub>
                                <m:r>
                                  <a:rPr lang="en-US" sz="1200" b="0" i="1" smtClean="0">
                                    <a:solidFill>
                                      <a:srgbClr val="000000"/>
                                    </a:solidFill>
                                    <a:latin typeface="Cambria Math" panose="02040503050406030204" pitchFamily="18" charset="0"/>
                                  </a:rPr>
                                  <m:t>𝑏𝑥</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𝑏</m:t>
                                </m:r>
                              </m:e>
                              <m:sub>
                                <m:r>
                                  <a:rPr lang="en-US" sz="1200" b="0" i="1" smtClean="0">
                                    <a:solidFill>
                                      <a:srgbClr val="000000"/>
                                    </a:solidFill>
                                    <a:latin typeface="Cambria Math" panose="02040503050406030204" pitchFamily="18" charset="0"/>
                                  </a:rPr>
                                  <m:t>1</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10</m:t>
                                </m:r>
                              </m:sub>
                            </m:sSub>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𝑥</m:t>
                                </m:r>
                              </m:e>
                              <m:sub>
                                <m:r>
                                  <a:rPr lang="en-US" sz="1200" b="0" i="1" smtClean="0">
                                    <a:solidFill>
                                      <a:srgbClr val="000000"/>
                                    </a:solidFill>
                                    <a:latin typeface="Cambria Math" panose="02040503050406030204" pitchFamily="18" charset="0"/>
                                  </a:rPr>
                                  <m:t>12</m:t>
                                </m:r>
                              </m:sub>
                            </m:sSub>
                            <m:r>
                              <a:rPr lang="en-US" sz="1200" b="0" i="1" smtClean="0">
                                <a:solidFill>
                                  <a:srgbClr val="000000"/>
                                </a:solidFill>
                                <a:latin typeface="Cambria Math" panose="02040503050406030204" pitchFamily="18" charset="0"/>
                              </a:rPr>
                              <m:t>+</m:t>
                            </m:r>
                            <m:sSub>
                              <m:sSubPr>
                                <m:ctrlPr>
                                  <a:rPr lang="en-US" sz="1200" b="0" i="1" smtClean="0">
                                    <a:solidFill>
                                      <a:srgbClr val="000000"/>
                                    </a:solidFill>
                                    <a:latin typeface="Cambria Math" panose="02040503050406030204" pitchFamily="18" charset="0"/>
                                  </a:rPr>
                                </m:ctrlPr>
                              </m:sSubPr>
                              <m:e>
                                <m:r>
                                  <a:rPr lang="en-US" sz="1200" b="0" i="1" smtClean="0">
                                    <a:solidFill>
                                      <a:srgbClr val="000000"/>
                                    </a:solidFill>
                                    <a:latin typeface="Cambria Math" panose="02040503050406030204" pitchFamily="18" charset="0"/>
                                  </a:rPr>
                                  <m:t>𝑑</m:t>
                                </m:r>
                              </m:e>
                              <m:sub>
                                <m:r>
                                  <a:rPr lang="en-US" sz="1200" b="0" i="1" smtClean="0">
                                    <a:solidFill>
                                      <a:srgbClr val="000000"/>
                                    </a:solidFill>
                                    <a:latin typeface="Cambria Math" panose="02040503050406030204" pitchFamily="18" charset="0"/>
                                  </a:rPr>
                                  <m:t>1</m:t>
                                </m:r>
                              </m:sub>
                            </m:sSub>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𝑥</m:t>
                            </m:r>
                            <m:r>
                              <a:rPr lang="en-US" sz="1200" b="0" i="1" smtClean="0">
                                <a:solidFill>
                                  <a:srgbClr val="000000"/>
                                </a:solidFill>
                                <a:latin typeface="Cambria Math" panose="02040503050406030204" pitchFamily="18" charset="0"/>
                              </a:rPr>
                              <m:t>,</m:t>
                            </m:r>
                            <m:r>
                              <a:rPr lang="en-US" sz="1200" b="0" i="1" smtClean="0">
                                <a:solidFill>
                                  <a:srgbClr val="000000"/>
                                </a:solidFill>
                                <a:latin typeface="Cambria Math" panose="02040503050406030204" pitchFamily="18" charset="0"/>
                              </a:rPr>
                              <m:t>𝑡</m:t>
                            </m:r>
                            <m:r>
                              <a:rPr lang="en-US" sz="1200" b="0" i="1" smtClean="0">
                                <a:solidFill>
                                  <a:srgbClr val="000000"/>
                                </a:solidFill>
                                <a:latin typeface="Cambria Math" panose="02040503050406030204" pitchFamily="18" charset="0"/>
                              </a:rPr>
                              <m:t>)</m:t>
                            </m:r>
                          </m:e>
                        </m:eqArr>
                      </m:e>
                    </m:d>
                  </m:oMath>
                </a14:m>
                <a:endParaRPr lang="en-US" sz="1400">
                  <a:solidFill>
                    <a:srgbClr val="000000"/>
                  </a:solidFill>
                </a:endParaRPr>
              </a:p>
              <a:p>
                <a:pPr marL="0" indent="0">
                  <a:buNone/>
                </a:pPr>
                <a:r>
                  <a:rPr lang="en-US" sz="1400">
                    <a:solidFill>
                      <a:srgbClr val="000000"/>
                    </a:solidFill>
                  </a:rPr>
                  <a:t>Where d is the </a:t>
                </a:r>
                <a:r>
                  <a:rPr lang="en-US" sz="1400" b="1">
                    <a:solidFill>
                      <a:srgbClr val="000000"/>
                    </a:solidFill>
                  </a:rPr>
                  <a:t>external disturbance </a:t>
                </a:r>
                <a:r>
                  <a:rPr lang="en-US" sz="1400">
                    <a:solidFill>
                      <a:srgbClr val="000000"/>
                    </a:solidFill>
                  </a:rPr>
                  <a:t>which satisfies: 	    </a:t>
                </a:r>
                <a14:m>
                  <m:oMath xmlns:m="http://schemas.openxmlformats.org/officeDocument/2006/math">
                    <m:d>
                      <m:dPr>
                        <m:begChr m:val="|"/>
                        <m:endChr m:val="|"/>
                        <m:ctrlPr>
                          <a:rPr lang="en-US" sz="1400" i="1" smtClean="0">
                            <a:solidFill>
                              <a:srgbClr val="000000"/>
                            </a:solidFill>
                            <a:latin typeface="Cambria Math" panose="02040503050406030204" pitchFamily="18" charset="0"/>
                          </a:rPr>
                        </m:ctrlPr>
                      </m:dPr>
                      <m:e>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𝑑</m:t>
                            </m:r>
                          </m:e>
                          <m:sub>
                            <m:r>
                              <a:rPr lang="en-US" sz="1400" b="0" i="1" smtClean="0">
                                <a:solidFill>
                                  <a:srgbClr val="000000"/>
                                </a:solidFill>
                                <a:latin typeface="Cambria Math" panose="02040503050406030204" pitchFamily="18" charset="0"/>
                              </a:rPr>
                              <m:t>1</m:t>
                            </m:r>
                          </m:sub>
                        </m:sSub>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𝑥</m:t>
                        </m:r>
                        <m:r>
                          <a:rPr lang="en-US" sz="1400" b="0" i="1" smtClean="0">
                            <a:solidFill>
                              <a:srgbClr val="000000"/>
                            </a:solidFill>
                            <a:latin typeface="Cambria Math" panose="02040503050406030204" pitchFamily="18" charset="0"/>
                          </a:rPr>
                          <m:t>,</m:t>
                        </m:r>
                        <m:r>
                          <a:rPr lang="en-US" sz="1400" b="0" i="1" smtClean="0">
                            <a:solidFill>
                              <a:srgbClr val="000000"/>
                            </a:solidFill>
                            <a:latin typeface="Cambria Math" panose="02040503050406030204" pitchFamily="18" charset="0"/>
                          </a:rPr>
                          <m:t>𝑡</m:t>
                        </m:r>
                        <m:r>
                          <a:rPr lang="en-US" sz="1400" b="0" i="1" smtClean="0">
                            <a:solidFill>
                              <a:srgbClr val="000000"/>
                            </a:solidFill>
                            <a:latin typeface="Cambria Math" panose="02040503050406030204" pitchFamily="18" charset="0"/>
                          </a:rPr>
                          <m:t>)</m:t>
                        </m:r>
                      </m:e>
                    </m:d>
                    <m:r>
                      <a:rPr lang="en-US" sz="1400" i="1" smtClean="0">
                        <a:solidFill>
                          <a:srgbClr val="000000"/>
                        </a:solidFill>
                        <a:latin typeface="Cambria Math" panose="02040503050406030204" pitchFamily="18" charset="0"/>
                        <a:ea typeface="Cambria Math" panose="02040503050406030204" pitchFamily="18" charset="0"/>
                      </a:rPr>
                      <m:t>&lt;</m:t>
                    </m:r>
                    <m:sSub>
                      <m:sSubPr>
                        <m:ctrlPr>
                          <a:rPr lang="en-US" sz="1400" i="1" smtClean="0">
                            <a:solidFill>
                              <a:srgbClr val="000000"/>
                            </a:solidFill>
                            <a:latin typeface="Cambria Math" panose="02040503050406030204" pitchFamily="18" charset="0"/>
                            <a:ea typeface="Cambria Math" panose="02040503050406030204" pitchFamily="18" charset="0"/>
                          </a:rPr>
                        </m:ctrlPr>
                      </m:sSubPr>
                      <m:e>
                        <m:r>
                          <a:rPr lang="en-US" sz="1400" i="1" smtClean="0">
                            <a:solidFill>
                              <a:srgbClr val="000000"/>
                            </a:solidFill>
                            <a:latin typeface="Cambria Math" panose="02040503050406030204" pitchFamily="18" charset="0"/>
                            <a:ea typeface="Cambria Math" panose="02040503050406030204" pitchFamily="18" charset="0"/>
                          </a:rPr>
                          <m:t>𝜂</m:t>
                        </m:r>
                      </m:e>
                      <m:sub>
                        <m:r>
                          <a:rPr lang="en-US" sz="1400" b="0" i="1" smtClean="0">
                            <a:solidFill>
                              <a:srgbClr val="000000"/>
                            </a:solidFill>
                            <a:latin typeface="Cambria Math" panose="02040503050406030204" pitchFamily="18" charset="0"/>
                            <a:ea typeface="Cambria Math" panose="02040503050406030204" pitchFamily="18" charset="0"/>
                          </a:rPr>
                          <m:t>1</m:t>
                        </m:r>
                      </m:sub>
                    </m:sSub>
                  </m:oMath>
                </a14:m>
                <a:endParaRPr lang="en-US" sz="1400">
                  <a:solidFill>
                    <a:srgbClr val="000000"/>
                  </a:solidFill>
                </a:endParaRPr>
              </a:p>
              <a:p>
                <a:pPr marL="0" indent="0">
                  <a:buNone/>
                </a:pPr>
                <a:r>
                  <a:rPr lang="en-US" sz="1400" b="1">
                    <a:solidFill>
                      <a:srgbClr val="000000"/>
                    </a:solidFill>
                  </a:rPr>
                  <a:t>2) </a:t>
                </a:r>
                <a:r>
                  <a:rPr lang="en-US" sz="1400">
                    <a:solidFill>
                      <a:srgbClr val="000000"/>
                    </a:solidFill>
                  </a:rPr>
                  <a:t>We define the </a:t>
                </a:r>
                <a:r>
                  <a:rPr lang="en-US" sz="1400" b="1">
                    <a:solidFill>
                      <a:srgbClr val="000000"/>
                    </a:solidFill>
                  </a:rPr>
                  <a:t>tracking error</a:t>
                </a:r>
                <a:r>
                  <a:rPr lang="en-US" sz="1400">
                    <a:solidFill>
                      <a:srgbClr val="000000"/>
                    </a:solidFill>
                  </a:rPr>
                  <a:t> as: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     </m:t>
                        </m:r>
                        <m:r>
                          <a:rPr lang="en-US"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7</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it-IT" sz="1400" b="0" i="1" smtClean="0">
                            <a:solidFill>
                              <a:srgbClr val="000000"/>
                            </a:solidFill>
                            <a:latin typeface="Cambria Math" panose="02040503050406030204" pitchFamily="18" charset="0"/>
                          </a:rPr>
                          <m:t>7</m:t>
                        </m:r>
                        <m:r>
                          <a:rPr lang="en-US" sz="1400" b="0" i="1" smtClean="0">
                            <a:solidFill>
                              <a:srgbClr val="000000"/>
                            </a:solidFill>
                            <a:latin typeface="Cambria Math" panose="02040503050406030204" pitchFamily="18" charset="0"/>
                          </a:rPr>
                          <m:t>𝑑</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𝑥</m:t>
                        </m:r>
                      </m:e>
                      <m:sub>
                        <m:r>
                          <a:rPr lang="it-IT" sz="1400" b="0" i="1" smtClean="0">
                            <a:solidFill>
                              <a:srgbClr val="000000"/>
                            </a:solidFill>
                            <a:latin typeface="Cambria Math" panose="02040503050406030204" pitchFamily="18" charset="0"/>
                          </a:rPr>
                          <m:t>7</m:t>
                        </m:r>
                      </m:sub>
                    </m:sSub>
                  </m:oMath>
                </a14:m>
                <a:r>
                  <a:rPr lang="en-US" sz="1400">
                    <a:solidFill>
                      <a:srgbClr val="000000"/>
                    </a:solidFill>
                  </a:rPr>
                  <a:t>  </a:t>
                </a:r>
              </a:p>
              <a:p>
                <a:pPr marL="0" indent="0">
                  <a:buNone/>
                </a:pPr>
                <a:r>
                  <a:rPr lang="en-US" sz="1400" b="1">
                    <a:solidFill>
                      <a:srgbClr val="000000"/>
                    </a:solidFill>
                  </a:rPr>
                  <a:t>3) </a:t>
                </a:r>
                <a:r>
                  <a:rPr lang="it-IT" sz="1400">
                    <a:solidFill>
                      <a:srgbClr val="000000"/>
                    </a:solidFill>
                  </a:rPr>
                  <a:t>Construct the Lyapunov function and its derivative as: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𝑉</m:t>
                        </m:r>
                      </m:e>
                      <m:sub>
                        <m:r>
                          <a:rPr lang="it-IT" sz="1400" b="0" i="1" smtClean="0">
                            <a:solidFill>
                              <a:srgbClr val="000000"/>
                            </a:solidFill>
                            <a:latin typeface="Cambria Math" panose="02040503050406030204" pitchFamily="18" charset="0"/>
                          </a:rPr>
                          <m:t>7</m:t>
                        </m:r>
                      </m:sub>
                    </m:sSub>
                    <m:r>
                      <a:rPr lang="en-US" sz="1400" b="0" i="1" smtClean="0">
                        <a:solidFill>
                          <a:srgbClr val="000000"/>
                        </a:solidFill>
                        <a:latin typeface="Cambria Math" panose="02040503050406030204" pitchFamily="18" charset="0"/>
                      </a:rPr>
                      <m:t>=</m:t>
                    </m:r>
                    <m:f>
                      <m:fPr>
                        <m:ctrlPr>
                          <a:rPr lang="it-IT" sz="1400" b="0" i="1" smtClean="0">
                            <a:solidFill>
                              <a:srgbClr val="000000"/>
                            </a:solidFill>
                            <a:latin typeface="Cambria Math" panose="02040503050406030204" pitchFamily="18" charset="0"/>
                          </a:rPr>
                        </m:ctrlPr>
                      </m:fPr>
                      <m:num>
                        <m:r>
                          <a:rPr lang="it-IT" sz="1400" b="0" i="1" smtClean="0">
                            <a:solidFill>
                              <a:srgbClr val="000000"/>
                            </a:solidFill>
                            <a:latin typeface="Cambria Math" panose="02040503050406030204" pitchFamily="18" charset="0"/>
                          </a:rPr>
                          <m:t>1</m:t>
                        </m:r>
                      </m:num>
                      <m:den>
                        <m:r>
                          <a:rPr lang="it-IT" sz="1400" b="0" i="1" smtClean="0">
                            <a:solidFill>
                              <a:srgbClr val="000000"/>
                            </a:solidFill>
                            <a:latin typeface="Cambria Math" panose="02040503050406030204" pitchFamily="18" charset="0"/>
                          </a:rPr>
                          <m:t>2</m:t>
                        </m:r>
                      </m:den>
                    </m:f>
                    <m:sSubSup>
                      <m:sSubSupPr>
                        <m:ctrlPr>
                          <a:rPr lang="it-IT" sz="1400" b="0" i="1" smtClean="0">
                            <a:solidFill>
                              <a:srgbClr val="000000"/>
                            </a:solidFill>
                            <a:latin typeface="Cambria Math" panose="02040503050406030204" pitchFamily="18" charset="0"/>
                          </a:rPr>
                        </m:ctrlPr>
                      </m:sSubSupPr>
                      <m:e>
                        <m:r>
                          <a:rPr lang="it-IT"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7</m:t>
                        </m:r>
                      </m:sub>
                      <m:sup>
                        <m:r>
                          <a:rPr lang="it-IT" sz="1400" b="0" i="1" smtClean="0">
                            <a:solidFill>
                              <a:srgbClr val="000000"/>
                            </a:solidFill>
                            <a:latin typeface="Cambria Math" panose="02040503050406030204" pitchFamily="18" charset="0"/>
                          </a:rPr>
                          <m:t>2</m:t>
                        </m:r>
                      </m:sup>
                    </m:sSubSup>
                    <m:r>
                      <a:rPr lang="it-IT" sz="1400" b="0" i="1" smtClean="0">
                        <a:solidFill>
                          <a:srgbClr val="000000"/>
                        </a:solidFill>
                        <a:latin typeface="Cambria Math" panose="02040503050406030204" pitchFamily="18" charset="0"/>
                      </a:rPr>
                      <m:t>    </m:t>
                    </m:r>
                    <m:r>
                      <a:rPr lang="it-IT" sz="1400" b="0" i="1" smtClean="0">
                        <a:solidFill>
                          <a:srgbClr val="000000"/>
                        </a:solidFill>
                        <a:latin typeface="Cambria Math" panose="02040503050406030204" pitchFamily="18" charset="0"/>
                      </a:rPr>
                      <m:t>𝑎𝑛𝑑</m:t>
                    </m:r>
                    <m:r>
                      <a:rPr lang="it-IT" sz="1400" b="0" i="1" smtClean="0">
                        <a:solidFill>
                          <a:srgbClr val="000000"/>
                        </a:solidFill>
                        <a:latin typeface="Cambria Math" panose="02040503050406030204" pitchFamily="18" charset="0"/>
                      </a:rPr>
                      <m:t>   </m:t>
                    </m:r>
                    <m:sSub>
                      <m:sSubPr>
                        <m:ctrlPr>
                          <a:rPr lang="it-IT" sz="1400" b="0" i="1" smtClean="0">
                            <a:solidFill>
                              <a:srgbClr val="000000"/>
                            </a:solidFill>
                            <a:latin typeface="Cambria Math" panose="02040503050406030204" pitchFamily="18" charset="0"/>
                          </a:rPr>
                        </m:ctrlPr>
                      </m:sSubPr>
                      <m:e>
                        <m:acc>
                          <m:accPr>
                            <m:chr m:val="̇"/>
                            <m:ctrlPr>
                              <a:rPr lang="it-IT" sz="1400" b="0" i="1" smtClean="0">
                                <a:solidFill>
                                  <a:srgbClr val="000000"/>
                                </a:solidFill>
                                <a:latin typeface="Cambria Math" panose="02040503050406030204" pitchFamily="18" charset="0"/>
                              </a:rPr>
                            </m:ctrlPr>
                          </m:accPr>
                          <m:e>
                            <m:r>
                              <a:rPr lang="it-IT" sz="1400" b="0" i="1" smtClean="0">
                                <a:solidFill>
                                  <a:srgbClr val="000000"/>
                                </a:solidFill>
                                <a:latin typeface="Cambria Math" panose="02040503050406030204" pitchFamily="18" charset="0"/>
                              </a:rPr>
                              <m:t>𝑉</m:t>
                            </m:r>
                          </m:e>
                        </m:acc>
                      </m:e>
                      <m:sub>
                        <m:r>
                          <a:rPr lang="it-IT" sz="1400" b="0" i="1" smtClean="0">
                            <a:solidFill>
                              <a:srgbClr val="000000"/>
                            </a:solidFill>
                            <a:latin typeface="Cambria Math" panose="02040503050406030204" pitchFamily="18" charset="0"/>
                          </a:rPr>
                          <m:t>7</m:t>
                        </m:r>
                      </m:sub>
                    </m:sSub>
                    <m:r>
                      <a:rPr lang="it-IT" sz="1400" b="0" i="1" smtClean="0">
                        <a:solidFill>
                          <a:srgbClr val="000000"/>
                        </a:solidFill>
                        <a:latin typeface="Cambria Math" panose="02040503050406030204" pitchFamily="18" charset="0"/>
                      </a:rPr>
                      <m:t>=</m:t>
                    </m:r>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7</m:t>
                        </m:r>
                      </m:sub>
                    </m:sSub>
                    <m:d>
                      <m:dPr>
                        <m:ctrlPr>
                          <a:rPr lang="it-IT" sz="1400" b="0" i="1" smtClean="0">
                            <a:solidFill>
                              <a:srgbClr val="000000"/>
                            </a:solidFill>
                            <a:latin typeface="Cambria Math" panose="02040503050406030204" pitchFamily="18" charset="0"/>
                          </a:rPr>
                        </m:ctrlPr>
                      </m:dPr>
                      <m:e>
                        <m:sSub>
                          <m:sSubPr>
                            <m:ctrlPr>
                              <a:rPr lang="it-IT" sz="1400" b="0" i="1" smtClean="0">
                                <a:solidFill>
                                  <a:srgbClr val="000000"/>
                                </a:solidFill>
                                <a:latin typeface="Cambria Math" panose="02040503050406030204" pitchFamily="18" charset="0"/>
                              </a:rPr>
                            </m:ctrlPr>
                          </m:sSubPr>
                          <m:e>
                            <m:acc>
                              <m:accPr>
                                <m:chr m:val="̇"/>
                                <m:ctrlPr>
                                  <a:rPr lang="it-IT" sz="1400" b="0" i="1" smtClean="0">
                                    <a:solidFill>
                                      <a:srgbClr val="000000"/>
                                    </a:solidFill>
                                    <a:latin typeface="Cambria Math" panose="02040503050406030204" pitchFamily="18" charset="0"/>
                                  </a:rPr>
                                </m:ctrlPr>
                              </m:accPr>
                              <m:e>
                                <m:r>
                                  <a:rPr lang="it-IT" sz="1400" b="0" i="1" smtClean="0">
                                    <a:solidFill>
                                      <a:srgbClr val="000000"/>
                                    </a:solidFill>
                                    <a:latin typeface="Cambria Math" panose="02040503050406030204" pitchFamily="18" charset="0"/>
                                  </a:rPr>
                                  <m:t>𝑥</m:t>
                                </m:r>
                              </m:e>
                            </m:acc>
                          </m:e>
                          <m:sub>
                            <m:r>
                              <a:rPr lang="it-IT" sz="1400" b="0" i="1" smtClean="0">
                                <a:solidFill>
                                  <a:srgbClr val="000000"/>
                                </a:solidFill>
                                <a:latin typeface="Cambria Math" panose="02040503050406030204" pitchFamily="18" charset="0"/>
                              </a:rPr>
                              <m:t>7</m:t>
                            </m:r>
                            <m:r>
                              <a:rPr lang="it-IT" sz="1400" b="0" i="1" smtClean="0">
                                <a:solidFill>
                                  <a:srgbClr val="000000"/>
                                </a:solidFill>
                                <a:latin typeface="Cambria Math" panose="02040503050406030204" pitchFamily="18" charset="0"/>
                              </a:rPr>
                              <m:t>𝑑</m:t>
                            </m:r>
                          </m:sub>
                        </m:sSub>
                        <m:r>
                          <a:rPr lang="it-IT" sz="1400" b="0" i="1" smtClean="0">
                            <a:solidFill>
                              <a:srgbClr val="000000"/>
                            </a:solidFill>
                            <a:latin typeface="Cambria Math" panose="02040503050406030204" pitchFamily="18" charset="0"/>
                          </a:rPr>
                          <m:t>−</m:t>
                        </m:r>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𝑥</m:t>
                            </m:r>
                          </m:e>
                          <m:sub>
                            <m:r>
                              <a:rPr lang="it-IT" sz="1400" b="0" i="1" smtClean="0">
                                <a:solidFill>
                                  <a:srgbClr val="000000"/>
                                </a:solidFill>
                                <a:latin typeface="Cambria Math" panose="02040503050406030204" pitchFamily="18" charset="0"/>
                              </a:rPr>
                              <m:t>8</m:t>
                            </m:r>
                          </m:sub>
                        </m:sSub>
                      </m:e>
                    </m:d>
                  </m:oMath>
                </a14:m>
                <a:endParaRPr lang="en-US" sz="1400">
                  <a:solidFill>
                    <a:srgbClr val="000000"/>
                  </a:solidFill>
                </a:endParaRPr>
              </a:p>
              <a:p>
                <a:pPr marL="0" indent="0">
                  <a:buNone/>
                </a:pPr>
                <a:r>
                  <a:rPr lang="en-US" sz="1400" b="1">
                    <a:solidFill>
                      <a:srgbClr val="000000"/>
                    </a:solidFill>
                  </a:rPr>
                  <a:t>4) </a:t>
                </a:r>
                <a:r>
                  <a:rPr lang="en-US" sz="1400">
                    <a:solidFill>
                      <a:srgbClr val="000000"/>
                    </a:solidFill>
                  </a:rPr>
                  <a:t>Introduce </a:t>
                </a:r>
                <a:r>
                  <a:rPr lang="en-US" sz="1400" b="1">
                    <a:solidFill>
                      <a:srgbClr val="000000"/>
                    </a:solidFill>
                  </a:rPr>
                  <a:t>the virtual control input </a:t>
                </a:r>
                <a:r>
                  <a:rPr lang="en-US" sz="1400">
                    <a:solidFill>
                      <a:srgbClr val="000000"/>
                    </a:solidFill>
                  </a:rPr>
                  <a:t>and the </a:t>
                </a:r>
                <a:r>
                  <a:rPr lang="en-US" sz="1400" b="1">
                    <a:solidFill>
                      <a:srgbClr val="000000"/>
                    </a:solidFill>
                  </a:rPr>
                  <a:t>slide surface</a:t>
                </a:r>
                <a:r>
                  <a:rPr lang="en-US" sz="1400">
                    <a:solidFill>
                      <a:srgbClr val="000000"/>
                    </a:solidFill>
                  </a:rPr>
                  <a:t>: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         </m:t>
                        </m:r>
                        <m:r>
                          <a:rPr lang="it-IT" sz="1400" b="0" i="1" smtClean="0">
                            <a:solidFill>
                              <a:srgbClr val="000000"/>
                            </a:solidFill>
                            <a:latin typeface="Cambria Math" panose="02040503050406030204" pitchFamily="18" charset="0"/>
                          </a:rPr>
                          <m:t>𝑥</m:t>
                        </m:r>
                      </m:e>
                      <m:sub>
                        <m:r>
                          <a:rPr lang="it-IT" sz="1400" b="0" i="1" smtClean="0">
                            <a:solidFill>
                              <a:srgbClr val="000000"/>
                            </a:solidFill>
                            <a:latin typeface="Cambria Math" panose="02040503050406030204" pitchFamily="18" charset="0"/>
                          </a:rPr>
                          <m:t>8</m:t>
                        </m:r>
                        <m:r>
                          <a:rPr lang="it-IT" sz="1400" b="0" i="1" smtClean="0">
                            <a:solidFill>
                              <a:srgbClr val="000000"/>
                            </a:solidFill>
                            <a:latin typeface="Cambria Math" panose="02040503050406030204" pitchFamily="18" charset="0"/>
                          </a:rPr>
                          <m:t>𝑑</m:t>
                        </m:r>
                      </m:sub>
                    </m:sSub>
                    <m:r>
                      <a:rPr lang="en-US" sz="1400" b="0" i="1" smtClean="0">
                        <a:solidFill>
                          <a:srgbClr val="000000"/>
                        </a:solidFill>
                        <a:latin typeface="Cambria Math" panose="02040503050406030204" pitchFamily="18" charset="0"/>
                      </a:rPr>
                      <m:t>=</m:t>
                    </m:r>
                    <m:sSub>
                      <m:sSubPr>
                        <m:ctrlPr>
                          <a:rPr lang="en-US"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𝑘</m:t>
                        </m:r>
                      </m:e>
                      <m:sub>
                        <m:r>
                          <a:rPr lang="it-IT" sz="1400" b="0" i="1" smtClean="0">
                            <a:solidFill>
                              <a:srgbClr val="000000"/>
                            </a:solidFill>
                            <a:latin typeface="Cambria Math" panose="02040503050406030204" pitchFamily="18" charset="0"/>
                          </a:rPr>
                          <m:t>7</m:t>
                        </m:r>
                      </m:sub>
                    </m:sSub>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7</m:t>
                        </m:r>
                      </m:sub>
                    </m:sSub>
                    <m:r>
                      <a:rPr lang="it-IT" sz="1400" b="0" i="1" smtClean="0">
                        <a:solidFill>
                          <a:srgbClr val="000000"/>
                        </a:solidFill>
                        <a:latin typeface="Cambria Math" panose="02040503050406030204" pitchFamily="18" charset="0"/>
                      </a:rPr>
                      <m:t>+</m:t>
                    </m:r>
                    <m:sSub>
                      <m:sSubPr>
                        <m:ctrlPr>
                          <a:rPr lang="it-IT" sz="1400" b="0" i="1" smtClean="0">
                            <a:solidFill>
                              <a:srgbClr val="000000"/>
                            </a:solidFill>
                            <a:latin typeface="Cambria Math" panose="02040503050406030204" pitchFamily="18" charset="0"/>
                          </a:rPr>
                        </m:ctrlPr>
                      </m:sSubPr>
                      <m:e>
                        <m:acc>
                          <m:accPr>
                            <m:chr m:val="̇"/>
                            <m:ctrlPr>
                              <a:rPr lang="it-IT" sz="1400" b="0" i="1" smtClean="0">
                                <a:solidFill>
                                  <a:srgbClr val="000000"/>
                                </a:solidFill>
                                <a:latin typeface="Cambria Math" panose="02040503050406030204" pitchFamily="18" charset="0"/>
                              </a:rPr>
                            </m:ctrlPr>
                          </m:accPr>
                          <m:e>
                            <m:r>
                              <a:rPr lang="it-IT" sz="1400" b="0" i="1" smtClean="0">
                                <a:solidFill>
                                  <a:srgbClr val="000000"/>
                                </a:solidFill>
                                <a:latin typeface="Cambria Math" panose="02040503050406030204" pitchFamily="18" charset="0"/>
                              </a:rPr>
                              <m:t>𝑥</m:t>
                            </m:r>
                          </m:e>
                        </m:acc>
                      </m:e>
                      <m:sub>
                        <m:r>
                          <a:rPr lang="it-IT" sz="1400" b="0" i="1" smtClean="0">
                            <a:solidFill>
                              <a:srgbClr val="000000"/>
                            </a:solidFill>
                            <a:latin typeface="Cambria Math" panose="02040503050406030204" pitchFamily="18" charset="0"/>
                          </a:rPr>
                          <m:t>7</m:t>
                        </m:r>
                        <m:r>
                          <a:rPr lang="it-IT" sz="1400" b="0" i="1" smtClean="0">
                            <a:solidFill>
                              <a:srgbClr val="000000"/>
                            </a:solidFill>
                            <a:latin typeface="Cambria Math" panose="02040503050406030204" pitchFamily="18" charset="0"/>
                          </a:rPr>
                          <m:t>𝑑</m:t>
                        </m:r>
                      </m:sub>
                    </m:sSub>
                    <m:r>
                      <a:rPr lang="it-IT" sz="1400" b="0" i="1" smtClean="0">
                        <a:solidFill>
                          <a:srgbClr val="000000"/>
                        </a:solidFill>
                        <a:latin typeface="Cambria Math" panose="02040503050406030204" pitchFamily="18" charset="0"/>
                      </a:rPr>
                      <m:t>−</m:t>
                    </m:r>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𝑥</m:t>
                        </m:r>
                      </m:e>
                      <m:sub>
                        <m:r>
                          <a:rPr lang="it-IT" sz="1400" b="0" i="1" smtClean="0">
                            <a:solidFill>
                              <a:srgbClr val="000000"/>
                            </a:solidFill>
                            <a:latin typeface="Cambria Math" panose="02040503050406030204" pitchFamily="18" charset="0"/>
                          </a:rPr>
                          <m:t>8</m:t>
                        </m:r>
                      </m:sub>
                    </m:sSub>
                    <m:r>
                      <a:rPr lang="it-IT" sz="1400" b="0" i="1" smtClean="0">
                        <a:solidFill>
                          <a:srgbClr val="000000"/>
                        </a:solidFill>
                        <a:latin typeface="Cambria Math" panose="02040503050406030204" pitchFamily="18" charset="0"/>
                      </a:rPr>
                      <m:t>      </m:t>
                    </m:r>
                    <m:r>
                      <a:rPr lang="it-IT" sz="1400" b="0" i="1" smtClean="0">
                        <a:solidFill>
                          <a:srgbClr val="000000"/>
                        </a:solidFill>
                        <a:latin typeface="Cambria Math" panose="02040503050406030204" pitchFamily="18" charset="0"/>
                      </a:rPr>
                      <m:t>𝑎𝑛𝑑</m:t>
                    </m:r>
                    <m:r>
                      <a:rPr lang="it-IT" sz="1400" b="0" i="1" smtClean="0">
                        <a:solidFill>
                          <a:srgbClr val="000000"/>
                        </a:solidFill>
                        <a:latin typeface="Cambria Math" panose="02040503050406030204" pitchFamily="18" charset="0"/>
                      </a:rPr>
                      <m:t>    </m:t>
                    </m:r>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𝑠</m:t>
                        </m:r>
                      </m:e>
                      <m:sub>
                        <m:r>
                          <a:rPr lang="it-IT" sz="1400" b="0" i="1" smtClean="0">
                            <a:solidFill>
                              <a:srgbClr val="000000"/>
                            </a:solidFill>
                            <a:latin typeface="Cambria Math" panose="02040503050406030204" pitchFamily="18" charset="0"/>
                          </a:rPr>
                          <m:t>1</m:t>
                        </m:r>
                      </m:sub>
                    </m:sSub>
                    <m:r>
                      <a:rPr lang="it-IT" sz="1400" b="0" i="1" smtClean="0">
                        <a:solidFill>
                          <a:srgbClr val="000000"/>
                        </a:solidFill>
                        <a:latin typeface="Cambria Math" panose="02040503050406030204" pitchFamily="18" charset="0"/>
                      </a:rPr>
                      <m:t>=</m:t>
                    </m:r>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8</m:t>
                        </m:r>
                      </m:sub>
                    </m:sSub>
                  </m:oMath>
                </a14:m>
                <a:r>
                  <a:rPr lang="en-US" sz="1400" b="1">
                    <a:solidFill>
                      <a:srgbClr val="000000"/>
                    </a:solidFill>
                  </a:rPr>
                  <a:t>  </a:t>
                </a:r>
              </a:p>
              <a:p>
                <a:pPr marL="0" indent="0">
                  <a:buNone/>
                </a:pPr>
                <a:r>
                  <a:rPr lang="en-US" sz="1400" b="1" i="1">
                    <a:solidFill>
                      <a:srgbClr val="000000"/>
                    </a:solidFill>
                  </a:rPr>
                  <a:t>5) </a:t>
                </a:r>
                <a:r>
                  <a:rPr lang="en-US" sz="1400" i="1">
                    <a:solidFill>
                      <a:srgbClr val="000000"/>
                    </a:solidFill>
                  </a:rPr>
                  <a:t>Construct a new Lyapunov function: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𝑉</m:t>
                        </m:r>
                      </m:e>
                      <m:sub>
                        <m:r>
                          <a:rPr lang="it-IT" sz="1400" b="0" i="1" smtClean="0">
                            <a:solidFill>
                              <a:srgbClr val="000000"/>
                            </a:solidFill>
                            <a:latin typeface="Cambria Math" panose="02040503050406030204" pitchFamily="18" charset="0"/>
                          </a:rPr>
                          <m:t>8</m:t>
                        </m:r>
                        <m:r>
                          <a:rPr lang="it-IT" sz="1400" b="0" i="1" smtClean="0">
                            <a:solidFill>
                              <a:srgbClr val="000000"/>
                            </a:solidFill>
                            <a:latin typeface="Cambria Math" panose="02040503050406030204" pitchFamily="18" charset="0"/>
                          </a:rPr>
                          <m:t> </m:t>
                        </m:r>
                      </m:sub>
                    </m:sSub>
                    <m:r>
                      <a:rPr lang="it-IT" sz="1400" b="0" i="1" smtClean="0">
                        <a:solidFill>
                          <a:srgbClr val="000000"/>
                        </a:solidFill>
                        <a:latin typeface="Cambria Math" panose="02040503050406030204" pitchFamily="18" charset="0"/>
                      </a:rPr>
                      <m:t>=</m:t>
                    </m:r>
                    <m:f>
                      <m:fPr>
                        <m:ctrlPr>
                          <a:rPr lang="it-IT" sz="1400" b="0" i="1" smtClean="0">
                            <a:solidFill>
                              <a:srgbClr val="000000"/>
                            </a:solidFill>
                            <a:latin typeface="Cambria Math" panose="02040503050406030204" pitchFamily="18" charset="0"/>
                          </a:rPr>
                        </m:ctrlPr>
                      </m:fPr>
                      <m:num>
                        <m:r>
                          <a:rPr lang="it-IT" sz="1400" b="0" i="1" smtClean="0">
                            <a:solidFill>
                              <a:srgbClr val="000000"/>
                            </a:solidFill>
                            <a:latin typeface="Cambria Math" panose="02040503050406030204" pitchFamily="18" charset="0"/>
                          </a:rPr>
                          <m:t>1</m:t>
                        </m:r>
                      </m:num>
                      <m:den>
                        <m:r>
                          <a:rPr lang="it-IT" sz="1400" b="0" i="1" smtClean="0">
                            <a:solidFill>
                              <a:srgbClr val="000000"/>
                            </a:solidFill>
                            <a:latin typeface="Cambria Math" panose="02040503050406030204" pitchFamily="18" charset="0"/>
                          </a:rPr>
                          <m:t>2</m:t>
                        </m:r>
                      </m:den>
                    </m:f>
                    <m:sSubSup>
                      <m:sSubSupPr>
                        <m:ctrlPr>
                          <a:rPr lang="it-IT" sz="1400" b="0" i="1" smtClean="0">
                            <a:solidFill>
                              <a:srgbClr val="000000"/>
                            </a:solidFill>
                            <a:latin typeface="Cambria Math" panose="02040503050406030204" pitchFamily="18" charset="0"/>
                          </a:rPr>
                        </m:ctrlPr>
                      </m:sSubSupPr>
                      <m:e>
                        <m:r>
                          <a:rPr lang="it-IT" sz="1400" b="0" i="1" smtClean="0">
                            <a:solidFill>
                              <a:srgbClr val="000000"/>
                            </a:solidFill>
                            <a:latin typeface="Cambria Math" panose="02040503050406030204" pitchFamily="18" charset="0"/>
                          </a:rPr>
                          <m:t>𝑒</m:t>
                        </m:r>
                      </m:e>
                      <m:sub>
                        <m:r>
                          <a:rPr lang="it-IT" sz="1400" b="0" i="1" smtClean="0">
                            <a:solidFill>
                              <a:srgbClr val="000000"/>
                            </a:solidFill>
                            <a:latin typeface="Cambria Math" panose="02040503050406030204" pitchFamily="18" charset="0"/>
                          </a:rPr>
                          <m:t>7</m:t>
                        </m:r>
                      </m:sub>
                      <m:sup>
                        <m:r>
                          <a:rPr lang="it-IT" sz="1400" b="0" i="1" smtClean="0">
                            <a:solidFill>
                              <a:srgbClr val="000000"/>
                            </a:solidFill>
                            <a:latin typeface="Cambria Math" panose="02040503050406030204" pitchFamily="18" charset="0"/>
                          </a:rPr>
                          <m:t>2</m:t>
                        </m:r>
                      </m:sup>
                    </m:sSubSup>
                    <m:r>
                      <a:rPr lang="it-IT" sz="1400" b="0" i="1" smtClean="0">
                        <a:solidFill>
                          <a:srgbClr val="000000"/>
                        </a:solidFill>
                        <a:latin typeface="Cambria Math" panose="02040503050406030204" pitchFamily="18" charset="0"/>
                      </a:rPr>
                      <m:t>+</m:t>
                    </m:r>
                    <m:f>
                      <m:fPr>
                        <m:ctrlPr>
                          <a:rPr lang="it-IT" sz="1400" b="0" i="1" smtClean="0">
                            <a:solidFill>
                              <a:srgbClr val="000000"/>
                            </a:solidFill>
                            <a:latin typeface="Cambria Math" panose="02040503050406030204" pitchFamily="18" charset="0"/>
                          </a:rPr>
                        </m:ctrlPr>
                      </m:fPr>
                      <m:num>
                        <m:r>
                          <a:rPr lang="it-IT" sz="1400" b="0" i="1" smtClean="0">
                            <a:solidFill>
                              <a:srgbClr val="000000"/>
                            </a:solidFill>
                            <a:latin typeface="Cambria Math" panose="02040503050406030204" pitchFamily="18" charset="0"/>
                          </a:rPr>
                          <m:t>1</m:t>
                        </m:r>
                      </m:num>
                      <m:den>
                        <m:r>
                          <a:rPr lang="it-IT" sz="1400" b="0" i="1" smtClean="0">
                            <a:solidFill>
                              <a:srgbClr val="000000"/>
                            </a:solidFill>
                            <a:latin typeface="Cambria Math" panose="02040503050406030204" pitchFamily="18" charset="0"/>
                          </a:rPr>
                          <m:t>2</m:t>
                        </m:r>
                      </m:den>
                    </m:f>
                    <m:sSubSup>
                      <m:sSubSupPr>
                        <m:ctrlPr>
                          <a:rPr lang="it-IT" sz="1400" b="0" i="1" smtClean="0">
                            <a:solidFill>
                              <a:srgbClr val="000000"/>
                            </a:solidFill>
                            <a:latin typeface="Cambria Math" panose="02040503050406030204" pitchFamily="18" charset="0"/>
                          </a:rPr>
                        </m:ctrlPr>
                      </m:sSubSupPr>
                      <m:e>
                        <m:r>
                          <a:rPr lang="it-IT" sz="1400" b="0" i="1" smtClean="0">
                            <a:solidFill>
                              <a:srgbClr val="000000"/>
                            </a:solidFill>
                            <a:latin typeface="Cambria Math" panose="02040503050406030204" pitchFamily="18" charset="0"/>
                          </a:rPr>
                          <m:t>𝑠</m:t>
                        </m:r>
                      </m:e>
                      <m:sub>
                        <m:r>
                          <a:rPr lang="it-IT" sz="1400" b="0" i="1" smtClean="0">
                            <a:solidFill>
                              <a:srgbClr val="000000"/>
                            </a:solidFill>
                            <a:latin typeface="Cambria Math" panose="02040503050406030204" pitchFamily="18" charset="0"/>
                          </a:rPr>
                          <m:t>1</m:t>
                        </m:r>
                      </m:sub>
                      <m:sup>
                        <m:r>
                          <a:rPr lang="it-IT" sz="1400" b="0" i="1" smtClean="0">
                            <a:solidFill>
                              <a:srgbClr val="000000"/>
                            </a:solidFill>
                            <a:latin typeface="Cambria Math" panose="02040503050406030204" pitchFamily="18" charset="0"/>
                          </a:rPr>
                          <m:t>2</m:t>
                        </m:r>
                      </m:sup>
                    </m:sSubSup>
                  </m:oMath>
                </a14:m>
                <a:r>
                  <a:rPr lang="en-US" sz="1400" b="1" i="1">
                    <a:solidFill>
                      <a:srgbClr val="000000"/>
                    </a:solidFill>
                  </a:rPr>
                  <a:t> </a:t>
                </a:r>
              </a:p>
              <a:p>
                <a:pPr marL="0" indent="0">
                  <a:buNone/>
                </a:pPr>
                <a:r>
                  <a:rPr lang="en-US" sz="1400" i="1">
                    <a:solidFill>
                      <a:srgbClr val="000000"/>
                    </a:solidFill>
                  </a:rPr>
                  <a:t>The </a:t>
                </a:r>
                <a:r>
                  <a:rPr lang="en-US" sz="1400" b="1" i="1">
                    <a:solidFill>
                      <a:srgbClr val="000000"/>
                    </a:solidFill>
                  </a:rPr>
                  <a:t>dynamic of the sliding surface</a:t>
                </a:r>
                <a:r>
                  <a:rPr lang="en-US" sz="1400" i="1">
                    <a:solidFill>
                      <a:srgbClr val="000000"/>
                    </a:solidFill>
                  </a:rPr>
                  <a:t> and the </a:t>
                </a:r>
                <a:r>
                  <a:rPr lang="en-US" sz="1400" b="1" i="1">
                    <a:solidFill>
                      <a:srgbClr val="000000"/>
                    </a:solidFill>
                  </a:rPr>
                  <a:t>derivative of the Lyapunov candidate </a:t>
                </a:r>
                <a:r>
                  <a:rPr lang="en-US" sz="1400" i="1">
                    <a:solidFill>
                      <a:srgbClr val="000000"/>
                    </a:solidFill>
                  </a:rPr>
                  <a:t>can be defined as: </a:t>
                </a:r>
              </a:p>
              <a:p>
                <a:pPr marL="0" indent="0">
                  <a:buNone/>
                </a:pPr>
                <a14:m>
                  <m:oMathPara xmlns:m="http://schemas.openxmlformats.org/officeDocument/2006/math">
                    <m:oMathParaPr>
                      <m:jc m:val="centerGroup"/>
                    </m:oMathParaPr>
                    <m:oMath xmlns:m="http://schemas.openxmlformats.org/officeDocument/2006/math">
                      <m:acc>
                        <m:accPr>
                          <m:chr m:val="̇"/>
                          <m:ctrlPr>
                            <a:rPr lang="it-IT" sz="1400" b="0" i="1" smtClean="0">
                              <a:solidFill>
                                <a:srgbClr val="000000"/>
                              </a:solidFill>
                              <a:latin typeface="Cambria Math" panose="02040503050406030204" pitchFamily="18" charset="0"/>
                            </a:rPr>
                          </m:ctrlPr>
                        </m:accPr>
                        <m:e>
                          <m:sSub>
                            <m:sSubPr>
                              <m:ctrlPr>
                                <a:rPr lang="it-IT" sz="1400" b="0" i="1" smtClean="0">
                                  <a:solidFill>
                                    <a:srgbClr val="000000"/>
                                  </a:solidFill>
                                  <a:latin typeface="Cambria Math" panose="02040503050406030204" pitchFamily="18" charset="0"/>
                                </a:rPr>
                              </m:ctrlPr>
                            </m:sSubPr>
                            <m:e>
                              <m:r>
                                <a:rPr lang="it-IT" sz="1400" b="0" i="1" smtClean="0">
                                  <a:solidFill>
                                    <a:srgbClr val="000000"/>
                                  </a:solidFill>
                                  <a:latin typeface="Cambria Math" panose="02040503050406030204" pitchFamily="18" charset="0"/>
                                </a:rPr>
                                <m:t>𝑠</m:t>
                              </m:r>
                            </m:e>
                            <m:sub>
                              <m:r>
                                <a:rPr lang="it-IT" sz="1400" b="0" i="1" smtClean="0">
                                  <a:solidFill>
                                    <a:srgbClr val="000000"/>
                                  </a:solidFill>
                                  <a:latin typeface="Cambria Math" panose="02040503050406030204" pitchFamily="18" charset="0"/>
                                </a:rPr>
                                <m:t>1</m:t>
                              </m:r>
                            </m:sub>
                          </m:sSub>
                        </m:e>
                      </m:acc>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acc>
                            <m:accPr>
                              <m:chr m:val="̇"/>
                              <m:ctrlPr>
                                <a:rPr lang="it-IT" sz="1400" b="0" i="1" dirty="0" smtClean="0">
                                  <a:solidFill>
                                    <a:srgbClr val="000000"/>
                                  </a:solidFill>
                                  <a:latin typeface="Cambria Math" panose="02040503050406030204" pitchFamily="18" charset="0"/>
                                </a:rPr>
                              </m:ctrlPr>
                            </m:accPr>
                            <m:e>
                              <m:r>
                                <a:rPr lang="it-IT" sz="1400" b="0" i="1" dirty="0" smtClean="0">
                                  <a:solidFill>
                                    <a:srgbClr val="000000"/>
                                  </a:solidFill>
                                  <a:latin typeface="Cambria Math" panose="02040503050406030204" pitchFamily="18" charset="0"/>
                                </a:rPr>
                                <m:t>𝑥</m:t>
                              </m:r>
                            </m:e>
                          </m:acc>
                        </m:e>
                        <m:sub>
                          <m:r>
                            <a:rPr lang="it-IT" sz="1400" b="0" i="1" dirty="0" smtClean="0">
                              <a:solidFill>
                                <a:srgbClr val="000000"/>
                              </a:solidFill>
                              <a:latin typeface="Cambria Math" panose="02040503050406030204" pitchFamily="18" charset="0"/>
                            </a:rPr>
                            <m:t>8</m:t>
                          </m:r>
                          <m:r>
                            <a:rPr lang="it-IT" sz="1400" b="0" i="1" dirty="0" smtClean="0">
                              <a:solidFill>
                                <a:srgbClr val="000000"/>
                              </a:solidFill>
                              <a:latin typeface="Cambria Math" panose="02040503050406030204" pitchFamily="18" charset="0"/>
                            </a:rPr>
                            <m:t>𝑑</m:t>
                          </m:r>
                        </m:sub>
                      </m:sSub>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𝑏</m:t>
                          </m:r>
                        </m:e>
                        <m:sub>
                          <m:r>
                            <a:rPr lang="it-IT" sz="1400" b="0" i="1" dirty="0" smtClean="0">
                              <a:solidFill>
                                <a:srgbClr val="000000"/>
                              </a:solidFill>
                              <a:latin typeface="Cambria Math" panose="02040503050406030204" pitchFamily="18" charset="0"/>
                            </a:rPr>
                            <m:t>1</m:t>
                          </m:r>
                        </m:sub>
                      </m:sSub>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𝑥</m:t>
                          </m:r>
                        </m:e>
                        <m:sub>
                          <m:r>
                            <a:rPr lang="it-IT" sz="1400" b="0" i="1" dirty="0" smtClean="0">
                              <a:solidFill>
                                <a:srgbClr val="000000"/>
                              </a:solidFill>
                              <a:latin typeface="Cambria Math" panose="02040503050406030204" pitchFamily="18" charset="0"/>
                            </a:rPr>
                            <m:t>10</m:t>
                          </m:r>
                        </m:sub>
                      </m:sSub>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𝑥</m:t>
                          </m:r>
                        </m:e>
                        <m:sub>
                          <m:r>
                            <a:rPr lang="it-IT" sz="1400" b="0" i="1" dirty="0" smtClean="0">
                              <a:solidFill>
                                <a:srgbClr val="000000"/>
                              </a:solidFill>
                              <a:latin typeface="Cambria Math" panose="02040503050406030204" pitchFamily="18" charset="0"/>
                            </a:rPr>
                            <m:t>12</m:t>
                          </m:r>
                        </m:sub>
                      </m:sSub>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𝑑</m:t>
                          </m:r>
                        </m:e>
                        <m:sub>
                          <m:r>
                            <a:rPr lang="it-IT" sz="1400" b="0" i="1" dirty="0" smtClean="0">
                              <a:solidFill>
                                <a:srgbClr val="000000"/>
                              </a:solidFill>
                              <a:latin typeface="Cambria Math" panose="02040503050406030204" pitchFamily="18" charset="0"/>
                            </a:rPr>
                            <m:t>1</m:t>
                          </m:r>
                        </m:sub>
                      </m:sSub>
                      <m:d>
                        <m:dPr>
                          <m:ctrlPr>
                            <a:rPr lang="it-IT" sz="1400" b="0" i="1" dirty="0" smtClean="0">
                              <a:solidFill>
                                <a:srgbClr val="000000"/>
                              </a:solidFill>
                              <a:latin typeface="Cambria Math" panose="02040503050406030204" pitchFamily="18" charset="0"/>
                            </a:rPr>
                          </m:ctrlPr>
                        </m:dPr>
                        <m:e>
                          <m:r>
                            <a:rPr lang="it-IT" sz="1400" b="0" i="1" dirty="0" smtClean="0">
                              <a:solidFill>
                                <a:srgbClr val="000000"/>
                              </a:solidFill>
                              <a:latin typeface="Cambria Math" panose="02040503050406030204" pitchFamily="18" charset="0"/>
                            </a:rPr>
                            <m:t>𝑥</m:t>
                          </m:r>
                          <m:r>
                            <a:rPr lang="it-IT" sz="1400" b="0" i="1" dirty="0" smtClean="0">
                              <a:solidFill>
                                <a:srgbClr val="000000"/>
                              </a:solidFill>
                              <a:latin typeface="Cambria Math" panose="02040503050406030204" pitchFamily="18" charset="0"/>
                            </a:rPr>
                            <m:t>,</m:t>
                          </m:r>
                          <m:r>
                            <a:rPr lang="it-IT" sz="1400" b="0" i="1" dirty="0" smtClean="0">
                              <a:solidFill>
                                <a:srgbClr val="000000"/>
                              </a:solidFill>
                              <a:latin typeface="Cambria Math" panose="02040503050406030204" pitchFamily="18" charset="0"/>
                            </a:rPr>
                            <m:t>𝑡</m:t>
                          </m:r>
                        </m:e>
                      </m:d>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𝑎</m:t>
                          </m:r>
                        </m:e>
                        <m:sub>
                          <m:r>
                            <a:rPr lang="it-IT" sz="1400" b="0" i="1" dirty="0" smtClean="0">
                              <a:solidFill>
                                <a:srgbClr val="000000"/>
                              </a:solidFill>
                              <a:latin typeface="Cambria Math" panose="02040503050406030204" pitchFamily="18" charset="0"/>
                            </a:rPr>
                            <m:t>1</m:t>
                          </m:r>
                        </m:sub>
                      </m:sSub>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𝑢</m:t>
                          </m:r>
                        </m:e>
                        <m:sub>
                          <m:r>
                            <a:rPr lang="it-IT" sz="1400" b="0" i="1" dirty="0" smtClean="0">
                              <a:solidFill>
                                <a:srgbClr val="000000"/>
                              </a:solidFill>
                              <a:latin typeface="Cambria Math" panose="02040503050406030204" pitchFamily="18" charset="0"/>
                            </a:rPr>
                            <m:t>4</m:t>
                          </m:r>
                        </m:sub>
                      </m:sSub>
                    </m:oMath>
                  </m:oMathPara>
                </a14:m>
                <a:endParaRPr lang="en-US" sz="1400" i="1">
                  <a:solidFill>
                    <a:srgbClr val="000000"/>
                  </a:solidFill>
                </a:endParaRPr>
              </a:p>
              <a:p>
                <a:pPr marL="0" indent="0">
                  <a:buNone/>
                </a:pPr>
                <a:r>
                  <a:rPr lang="en-US" sz="1400" i="1">
                    <a:solidFill>
                      <a:srgbClr val="000000"/>
                    </a:solidFill>
                  </a:rPr>
                  <a:t>			</a:t>
                </a:r>
                <a:r>
                  <a:rPr lang="en-US" sz="1400">
                    <a:solidFill>
                      <a:srgbClr val="000000"/>
                    </a:solidFill>
                  </a:rPr>
                  <a:t> </a:t>
                </a:r>
                <a14:m>
                  <m:oMath xmlns:m="http://schemas.openxmlformats.org/officeDocument/2006/math">
                    <m:sSub>
                      <m:sSubPr>
                        <m:ctrlPr>
                          <a:rPr lang="it-IT" sz="1400" b="0" i="1" dirty="0" smtClean="0">
                            <a:solidFill>
                              <a:srgbClr val="000000"/>
                            </a:solidFill>
                            <a:latin typeface="Cambria Math" panose="02040503050406030204" pitchFamily="18" charset="0"/>
                          </a:rPr>
                        </m:ctrlPr>
                      </m:sSubPr>
                      <m:e>
                        <m:acc>
                          <m:accPr>
                            <m:chr m:val="̇"/>
                            <m:ctrlPr>
                              <a:rPr lang="it-IT" sz="1400" i="1" smtClean="0">
                                <a:solidFill>
                                  <a:srgbClr val="000000"/>
                                </a:solidFill>
                                <a:latin typeface="Cambria Math" panose="02040503050406030204" pitchFamily="18" charset="0"/>
                              </a:rPr>
                            </m:ctrlPr>
                          </m:accPr>
                          <m:e>
                            <m:r>
                              <a:rPr lang="it-IT" sz="1400" b="0" i="1" smtClean="0">
                                <a:solidFill>
                                  <a:srgbClr val="000000"/>
                                </a:solidFill>
                                <a:latin typeface="Cambria Math" panose="02040503050406030204" pitchFamily="18" charset="0"/>
                              </a:rPr>
                              <m:t>𝑉</m:t>
                            </m:r>
                          </m:e>
                        </m:acc>
                      </m:e>
                      <m:sub>
                        <m:r>
                          <a:rPr lang="it-IT" sz="1400" b="0" i="1" dirty="0" smtClean="0">
                            <a:solidFill>
                              <a:srgbClr val="000000"/>
                            </a:solidFill>
                            <a:latin typeface="Cambria Math" panose="02040503050406030204" pitchFamily="18" charset="0"/>
                          </a:rPr>
                          <m:t>8</m:t>
                        </m:r>
                      </m:sub>
                    </m:sSub>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𝑘</m:t>
                        </m:r>
                      </m:e>
                      <m:sub>
                        <m:r>
                          <a:rPr lang="it-IT" sz="1400" b="0" i="1" dirty="0" smtClean="0">
                            <a:solidFill>
                              <a:srgbClr val="000000"/>
                            </a:solidFill>
                            <a:latin typeface="Cambria Math" panose="02040503050406030204" pitchFamily="18" charset="0"/>
                          </a:rPr>
                          <m:t>7</m:t>
                        </m:r>
                      </m:sub>
                    </m:sSub>
                    <m:sSubSup>
                      <m:sSubSupPr>
                        <m:ctrlPr>
                          <a:rPr lang="it-IT" sz="1400" b="0" i="1" dirty="0" smtClean="0">
                            <a:solidFill>
                              <a:srgbClr val="000000"/>
                            </a:solidFill>
                            <a:latin typeface="Cambria Math" panose="02040503050406030204" pitchFamily="18" charset="0"/>
                          </a:rPr>
                        </m:ctrlPr>
                      </m:sSubSupPr>
                      <m:e>
                        <m:r>
                          <a:rPr lang="it-IT" sz="1400" b="0" i="1" dirty="0" smtClean="0">
                            <a:solidFill>
                              <a:srgbClr val="000000"/>
                            </a:solidFill>
                            <a:latin typeface="Cambria Math" panose="02040503050406030204" pitchFamily="18" charset="0"/>
                          </a:rPr>
                          <m:t>𝑒</m:t>
                        </m:r>
                      </m:e>
                      <m:sub>
                        <m:r>
                          <a:rPr lang="it-IT" sz="1400" b="0" i="1" dirty="0" smtClean="0">
                            <a:solidFill>
                              <a:srgbClr val="000000"/>
                            </a:solidFill>
                            <a:latin typeface="Cambria Math" panose="02040503050406030204" pitchFamily="18" charset="0"/>
                          </a:rPr>
                          <m:t>7</m:t>
                        </m:r>
                      </m:sub>
                      <m:sup>
                        <m:r>
                          <a:rPr lang="it-IT" sz="1400" b="0" i="1" dirty="0" smtClean="0">
                            <a:solidFill>
                              <a:srgbClr val="000000"/>
                            </a:solidFill>
                            <a:latin typeface="Cambria Math" panose="02040503050406030204" pitchFamily="18" charset="0"/>
                          </a:rPr>
                          <m:t>2</m:t>
                        </m:r>
                      </m:sup>
                    </m:sSubSup>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𝑠</m:t>
                        </m:r>
                      </m:e>
                      <m:sub>
                        <m:r>
                          <a:rPr lang="it-IT" sz="1400" b="0" i="1" dirty="0" smtClean="0">
                            <a:solidFill>
                              <a:srgbClr val="000000"/>
                            </a:solidFill>
                            <a:latin typeface="Cambria Math" panose="02040503050406030204" pitchFamily="18" charset="0"/>
                          </a:rPr>
                          <m:t>1</m:t>
                        </m:r>
                      </m:sub>
                    </m:sSub>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r>
                          <a:rPr lang="it-IT" sz="1400" b="0" i="1" dirty="0" smtClean="0">
                            <a:solidFill>
                              <a:srgbClr val="000000"/>
                            </a:solidFill>
                            <a:latin typeface="Cambria Math" panose="02040503050406030204" pitchFamily="18" charset="0"/>
                          </a:rPr>
                          <m:t>𝑒</m:t>
                        </m:r>
                      </m:e>
                      <m:sub>
                        <m:r>
                          <a:rPr lang="it-IT" sz="1400" b="0" i="1" dirty="0" smtClean="0">
                            <a:solidFill>
                              <a:srgbClr val="000000"/>
                            </a:solidFill>
                            <a:latin typeface="Cambria Math" panose="02040503050406030204" pitchFamily="18" charset="0"/>
                          </a:rPr>
                          <m:t>7</m:t>
                        </m:r>
                      </m:sub>
                    </m:sSub>
                    <m:r>
                      <a:rPr lang="it-IT" sz="1400" b="0" i="1" dirty="0" smtClean="0">
                        <a:solidFill>
                          <a:srgbClr val="000000"/>
                        </a:solidFill>
                        <a:latin typeface="Cambria Math" panose="02040503050406030204" pitchFamily="18" charset="0"/>
                      </a:rPr>
                      <m:t>+</m:t>
                    </m:r>
                    <m:sSub>
                      <m:sSubPr>
                        <m:ctrlPr>
                          <a:rPr lang="it-IT" sz="1400" b="0" i="1" dirty="0" smtClean="0">
                            <a:solidFill>
                              <a:srgbClr val="000000"/>
                            </a:solidFill>
                            <a:latin typeface="Cambria Math" panose="02040503050406030204" pitchFamily="18" charset="0"/>
                          </a:rPr>
                        </m:ctrlPr>
                      </m:sSubPr>
                      <m:e>
                        <m:acc>
                          <m:accPr>
                            <m:chr m:val="̇"/>
                            <m:ctrlPr>
                              <a:rPr lang="it-IT" sz="1400" b="0" i="1" dirty="0" smtClean="0">
                                <a:solidFill>
                                  <a:srgbClr val="000000"/>
                                </a:solidFill>
                                <a:latin typeface="Cambria Math" panose="02040503050406030204" pitchFamily="18" charset="0"/>
                              </a:rPr>
                            </m:ctrlPr>
                          </m:accPr>
                          <m:e>
                            <m:r>
                              <a:rPr lang="it-IT" sz="1400" b="0" i="1" dirty="0" smtClean="0">
                                <a:solidFill>
                                  <a:srgbClr val="000000"/>
                                </a:solidFill>
                                <a:latin typeface="Cambria Math" panose="02040503050406030204" pitchFamily="18" charset="0"/>
                              </a:rPr>
                              <m:t>𝑠</m:t>
                            </m:r>
                          </m:e>
                        </m:acc>
                      </m:e>
                      <m:sub>
                        <m:r>
                          <a:rPr lang="it-IT" sz="1400" b="0" i="1" dirty="0" smtClean="0">
                            <a:solidFill>
                              <a:srgbClr val="000000"/>
                            </a:solidFill>
                            <a:latin typeface="Cambria Math" panose="02040503050406030204" pitchFamily="18" charset="0"/>
                          </a:rPr>
                          <m:t>1</m:t>
                        </m:r>
                      </m:sub>
                    </m:sSub>
                    <m:r>
                      <a:rPr lang="it-IT" sz="1400" b="0" i="1" dirty="0" smtClean="0">
                        <a:solidFill>
                          <a:srgbClr val="000000"/>
                        </a:solidFill>
                        <a:latin typeface="Cambria Math" panose="02040503050406030204" pitchFamily="18" charset="0"/>
                      </a:rPr>
                      <m:t>)</m:t>
                    </m:r>
                    <m:r>
                      <a:rPr lang="it-IT" sz="1400" b="0" i="1" smtClean="0">
                        <a:solidFill>
                          <a:srgbClr val="000000"/>
                        </a:solidFill>
                        <a:latin typeface="Cambria Math" panose="02040503050406030204" pitchFamily="18" charset="0"/>
                      </a:rPr>
                      <m:t> </m:t>
                    </m:r>
                  </m:oMath>
                </a14:m>
                <a:endParaRPr lang="it-IT" sz="1400" b="0" i="1">
                  <a:solidFill>
                    <a:srgbClr val="000000"/>
                  </a:solidFill>
                </a:endParaRPr>
              </a:p>
              <a:p>
                <a:pPr marL="0" indent="0">
                  <a:buNone/>
                </a:pPr>
                <a:r>
                  <a:rPr lang="it-IT" sz="1400" i="1">
                    <a:solidFill>
                      <a:srgbClr val="000000"/>
                    </a:solidFill>
                  </a:rPr>
                  <a:t>From </a:t>
                </a:r>
                <a:r>
                  <a:rPr lang="it-IT" sz="1400" i="1" err="1">
                    <a:solidFill>
                      <a:srgbClr val="000000"/>
                    </a:solidFill>
                  </a:rPr>
                  <a:t>which</a:t>
                </a:r>
                <a:r>
                  <a:rPr lang="it-IT" sz="1400" i="1">
                    <a:solidFill>
                      <a:srgbClr val="000000"/>
                    </a:solidFill>
                  </a:rPr>
                  <a:t> we deduce:</a:t>
                </a:r>
                <a:br>
                  <a:rPr lang="it-IT" sz="1400" b="0" i="1">
                    <a:solidFill>
                      <a:srgbClr val="000000"/>
                    </a:solidFill>
                  </a:rPr>
                </a:br>
                <a:r>
                  <a:rPr lang="it-IT" sz="1400" b="0" i="1">
                    <a:solidFill>
                      <a:srgbClr val="000000"/>
                    </a:solidFill>
                  </a:rPr>
                  <a:t>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4</m:t>
                        </m:r>
                      </m:sub>
                    </m:sSub>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b="0" i="1" smtClean="0">
                                <a:solidFill>
                                  <a:srgbClr val="000000"/>
                                </a:solidFill>
                                <a:latin typeface="Cambria Math" panose="02040503050406030204" pitchFamily="18" charset="0"/>
                              </a:rPr>
                              <m:t>1</m:t>
                            </m:r>
                          </m:sub>
                        </m:sSub>
                      </m:den>
                    </m:f>
                    <m:d>
                      <m:dPr>
                        <m:begChr m:val="["/>
                        <m:endChr m:val="]"/>
                        <m:ctrlPr>
                          <a:rPr lang="en-US" sz="1400" b="0" i="1" smtClean="0">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𝑒</m:t>
                            </m:r>
                          </m:e>
                          <m:sub>
                            <m:r>
                              <a:rPr lang="en-US" sz="1400" i="1">
                                <a:solidFill>
                                  <a:srgbClr val="000000"/>
                                </a:solidFill>
                                <a:latin typeface="Cambria Math" panose="02040503050406030204" pitchFamily="18" charset="0"/>
                              </a:rPr>
                              <m:t>7</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acc>
                              <m:accPr>
                                <m:chr m:val="̇"/>
                                <m:ctrlPr>
                                  <a:rPr lang="en-US" sz="1400" i="1">
                                    <a:solidFill>
                                      <a:srgbClr val="000000"/>
                                    </a:solidFill>
                                    <a:latin typeface="Cambria Math" panose="02040503050406030204" pitchFamily="18" charset="0"/>
                                  </a:rPr>
                                </m:ctrlPr>
                              </m:accPr>
                              <m:e>
                                <m:r>
                                  <a:rPr lang="en-US" sz="1400" i="1">
                                    <a:solidFill>
                                      <a:srgbClr val="000000"/>
                                    </a:solidFill>
                                    <a:latin typeface="Cambria Math" panose="02040503050406030204" pitchFamily="18" charset="0"/>
                                  </a:rPr>
                                  <m:t>𝑥</m:t>
                                </m:r>
                              </m:e>
                            </m:acc>
                          </m:e>
                          <m:sub>
                            <m:r>
                              <a:rPr lang="en-US" sz="1400" i="1">
                                <a:solidFill>
                                  <a:srgbClr val="000000"/>
                                </a:solidFill>
                                <a:latin typeface="Cambria Math" panose="02040503050406030204" pitchFamily="18" charset="0"/>
                              </a:rPr>
                              <m:t>8</m:t>
                            </m:r>
                            <m:r>
                              <a:rPr lang="en-US" sz="1400" i="1">
                                <a:solidFill>
                                  <a:srgbClr val="000000"/>
                                </a:solidFill>
                                <a:latin typeface="Cambria Math" panose="02040503050406030204" pitchFamily="18" charset="0"/>
                              </a:rPr>
                              <m:t>𝑑</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𝑏</m:t>
                            </m:r>
                          </m:e>
                          <m:sub>
                            <m:r>
                              <a:rPr lang="en-US" sz="1400" i="1">
                                <a:solidFill>
                                  <a:srgbClr val="000000"/>
                                </a:solidFill>
                                <a:latin typeface="Cambria Math" panose="02040503050406030204" pitchFamily="18" charset="0"/>
                              </a:rPr>
                              <m:t>1</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10</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12</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𝜂</m:t>
                            </m:r>
                          </m:e>
                          <m:sub>
                            <m:r>
                              <a:rPr lang="en-US" sz="1400" i="1">
                                <a:solidFill>
                                  <a:srgbClr val="000000"/>
                                </a:solidFill>
                                <a:latin typeface="Cambria Math" panose="02040503050406030204" pitchFamily="18" charset="0"/>
                              </a:rPr>
                              <m:t>1</m:t>
                            </m:r>
                          </m:sub>
                        </m:sSub>
                        <m:r>
                          <a:rPr lang="en-US" sz="1400" i="1">
                            <a:solidFill>
                              <a:srgbClr val="000000"/>
                            </a:solidFill>
                            <a:latin typeface="Cambria Math" panose="02040503050406030204" pitchFamily="18" charset="0"/>
                          </a:rPr>
                          <m:t>𝑠𝑖𝑔𝑛</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1</m:t>
                                </m:r>
                              </m:sub>
                            </m:sSub>
                          </m:e>
                        </m:d>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𝑘</m:t>
                            </m:r>
                          </m:e>
                          <m:sub>
                            <m:r>
                              <a:rPr lang="en-US" sz="1400" i="1">
                                <a:solidFill>
                                  <a:srgbClr val="000000"/>
                                </a:solidFill>
                                <a:latin typeface="Cambria Math" panose="02040503050406030204" pitchFamily="18" charset="0"/>
                              </a:rPr>
                              <m:t>8</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1</m:t>
                            </m:r>
                          </m:sub>
                        </m:sSub>
                      </m:e>
                    </m:d>
                  </m:oMath>
                </a14:m>
                <a:endParaRPr lang="en-US" sz="1200">
                  <a:solidFill>
                    <a:srgbClr val="000000"/>
                  </a:solidFill>
                </a:endParaRPr>
              </a:p>
              <a:p>
                <a:pPr marL="0" indent="0">
                  <a:buNone/>
                </a:pPr>
                <a:r>
                  <a:rPr lang="en-US" sz="1400" b="1">
                    <a:solidFill>
                      <a:srgbClr val="000000"/>
                    </a:solidFill>
                  </a:rPr>
                  <a:t>Similar steps </a:t>
                </a:r>
                <a:r>
                  <a:rPr lang="en-US" sz="1400">
                    <a:solidFill>
                      <a:srgbClr val="000000"/>
                    </a:solidFill>
                  </a:rPr>
                  <a:t>can be applied to </a:t>
                </a:r>
                <a:r>
                  <a:rPr lang="en-US" sz="1400" b="1">
                    <a:solidFill>
                      <a:srgbClr val="000000"/>
                    </a:solidFill>
                  </a:rPr>
                  <a:t>pitch and yaw </a:t>
                </a:r>
                <a:r>
                  <a:rPr lang="en-US" sz="1400">
                    <a:solidFill>
                      <a:srgbClr val="000000"/>
                    </a:solidFill>
                  </a:rPr>
                  <a:t>and the control inputs, that are:</a:t>
                </a:r>
              </a:p>
              <a:p>
                <a:pPr marL="0" indent="0">
                  <a:buNone/>
                </a:pPr>
                <a:r>
                  <a:rPr lang="en-US" sz="1400">
                    <a:solidFill>
                      <a:srgbClr val="000000"/>
                    </a:solidFill>
                  </a:rPr>
                  <a:t>			</a:t>
                </a:r>
                <a14:m>
                  <m:oMath xmlns:m="http://schemas.openxmlformats.org/officeDocument/2006/math">
                    <m:sSub>
                      <m:sSubPr>
                        <m:ctrlPr>
                          <a:rPr lang="en-US" sz="140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5</m:t>
                        </m:r>
                      </m:sub>
                    </m:sSub>
                    <m:r>
                      <a:rPr lang="en-US" sz="1400" b="0" i="1" smtClean="0">
                        <a:solidFill>
                          <a:srgbClr val="000000"/>
                        </a:solidFill>
                        <a:latin typeface="Cambria Math" panose="02040503050406030204" pitchFamily="18" charset="0"/>
                      </a:rPr>
                      <m:t>=</m:t>
                    </m:r>
                    <m:f>
                      <m:fPr>
                        <m:ctrlPr>
                          <a:rPr lang="en-US" sz="1400" b="0" i="1" smtClean="0">
                            <a:solidFill>
                              <a:srgbClr val="000000"/>
                            </a:solidFill>
                            <a:latin typeface="Cambria Math" panose="02040503050406030204" pitchFamily="18" charset="0"/>
                          </a:rPr>
                        </m:ctrlPr>
                      </m:fPr>
                      <m:num>
                        <m:r>
                          <a:rPr lang="en-US" sz="1400" b="0" i="1" smtClean="0">
                            <a:solidFill>
                              <a:srgbClr val="000000"/>
                            </a:solidFill>
                            <a:latin typeface="Cambria Math" panose="02040503050406030204" pitchFamily="18" charset="0"/>
                          </a:rPr>
                          <m:t>1</m:t>
                        </m:r>
                      </m:num>
                      <m:den>
                        <m:sSub>
                          <m:sSubPr>
                            <m:ctrlPr>
                              <a:rPr lang="en-US" sz="1400" b="0" i="1" smtClean="0">
                                <a:solidFill>
                                  <a:srgbClr val="000000"/>
                                </a:solidFill>
                                <a:latin typeface="Cambria Math" panose="02040503050406030204" pitchFamily="18" charset="0"/>
                              </a:rPr>
                            </m:ctrlPr>
                          </m:sSubPr>
                          <m:e>
                            <m:r>
                              <a:rPr lang="en-US" sz="1400" b="0" i="1" smtClean="0">
                                <a:solidFill>
                                  <a:srgbClr val="000000"/>
                                </a:solidFill>
                                <a:latin typeface="Cambria Math" panose="02040503050406030204" pitchFamily="18" charset="0"/>
                              </a:rPr>
                              <m:t>𝑎</m:t>
                            </m:r>
                          </m:e>
                          <m:sub>
                            <m:r>
                              <a:rPr lang="en-US" sz="1400" b="0" i="1" smtClean="0">
                                <a:solidFill>
                                  <a:srgbClr val="000000"/>
                                </a:solidFill>
                                <a:latin typeface="Cambria Math" panose="02040503050406030204" pitchFamily="18" charset="0"/>
                              </a:rPr>
                              <m:t>2</m:t>
                            </m:r>
                          </m:sub>
                        </m:sSub>
                      </m:den>
                    </m:f>
                    <m:r>
                      <a:rPr lang="en-US" sz="1400" b="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𝑒</m:t>
                        </m:r>
                      </m:e>
                      <m:sub>
                        <m:r>
                          <a:rPr lang="en-US" sz="1400" i="1">
                            <a:solidFill>
                              <a:srgbClr val="000000"/>
                            </a:solidFill>
                            <a:latin typeface="Cambria Math" panose="02040503050406030204" pitchFamily="18" charset="0"/>
                          </a:rPr>
                          <m:t>9</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acc>
                          <m:accPr>
                            <m:chr m:val="̇"/>
                            <m:ctrlPr>
                              <a:rPr lang="en-US" sz="1400" i="1">
                                <a:solidFill>
                                  <a:srgbClr val="000000"/>
                                </a:solidFill>
                                <a:latin typeface="Cambria Math" panose="02040503050406030204" pitchFamily="18" charset="0"/>
                              </a:rPr>
                            </m:ctrlPr>
                          </m:accPr>
                          <m:e>
                            <m:r>
                              <a:rPr lang="en-US" sz="1400" i="1">
                                <a:solidFill>
                                  <a:srgbClr val="000000"/>
                                </a:solidFill>
                                <a:latin typeface="Cambria Math" panose="02040503050406030204" pitchFamily="18" charset="0"/>
                              </a:rPr>
                              <m:t>𝑥</m:t>
                            </m:r>
                          </m:e>
                        </m:acc>
                      </m:e>
                      <m:sub>
                        <m:r>
                          <a:rPr lang="en-US" sz="1400" i="1">
                            <a:solidFill>
                              <a:srgbClr val="000000"/>
                            </a:solidFill>
                            <a:latin typeface="Cambria Math" panose="02040503050406030204" pitchFamily="18" charset="0"/>
                          </a:rPr>
                          <m:t>10</m:t>
                        </m:r>
                        <m:r>
                          <a:rPr lang="en-US" sz="1400" i="1">
                            <a:solidFill>
                              <a:srgbClr val="000000"/>
                            </a:solidFill>
                            <a:latin typeface="Cambria Math" panose="02040503050406030204" pitchFamily="18" charset="0"/>
                          </a:rPr>
                          <m:t>𝑑</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𝑏</m:t>
                        </m:r>
                      </m:e>
                      <m:sub>
                        <m:r>
                          <a:rPr lang="en-US" sz="1400" i="1">
                            <a:solidFill>
                              <a:srgbClr val="000000"/>
                            </a:solidFill>
                            <a:latin typeface="Cambria Math" panose="02040503050406030204" pitchFamily="18" charset="0"/>
                          </a:rPr>
                          <m:t>2</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8</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12</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𝜂</m:t>
                        </m:r>
                      </m:e>
                      <m:sub>
                        <m:r>
                          <a:rPr lang="en-US" sz="1400" i="1">
                            <a:solidFill>
                              <a:srgbClr val="000000"/>
                            </a:solidFill>
                            <a:latin typeface="Cambria Math" panose="02040503050406030204" pitchFamily="18" charset="0"/>
                            <a:ea typeface="Cambria Math" panose="02040503050406030204" pitchFamily="18" charset="0"/>
                          </a:rPr>
                          <m:t>2</m:t>
                        </m:r>
                      </m:sub>
                    </m:sSub>
                    <m:r>
                      <a:rPr lang="en-US" sz="1400" i="1">
                        <a:solidFill>
                          <a:srgbClr val="000000"/>
                        </a:solidFill>
                        <a:latin typeface="Cambria Math" panose="02040503050406030204" pitchFamily="18" charset="0"/>
                      </a:rPr>
                      <m:t>𝑠𝑎𝑡</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2</m:t>
                            </m:r>
                          </m:sub>
                        </m:sSub>
                      </m:e>
                    </m:d>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𝑘</m:t>
                        </m:r>
                      </m:e>
                      <m:sub>
                        <m:r>
                          <a:rPr lang="en-US" sz="1400" i="1">
                            <a:solidFill>
                              <a:srgbClr val="000000"/>
                            </a:solidFill>
                            <a:latin typeface="Cambria Math" panose="02040503050406030204" pitchFamily="18" charset="0"/>
                          </a:rPr>
                          <m:t>10</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2</m:t>
                        </m:r>
                      </m:sub>
                    </m:sSub>
                  </m:oMath>
                </a14:m>
                <a:r>
                  <a:rPr lang="en-US" sz="1400" b="0">
                    <a:solidFill>
                      <a:srgbClr val="000000"/>
                    </a:solidFill>
                  </a:rPr>
                  <a:t>]</a:t>
                </a:r>
              </a:p>
              <a:p>
                <a:pPr marL="0" indent="0">
                  <a:buNone/>
                </a:pPr>
                <a:r>
                  <a:rPr lang="en-US" sz="1400">
                    <a:solidFill>
                      <a:srgbClr val="000000"/>
                    </a:solidFill>
                  </a:rPr>
                  <a:t>			 </a:t>
                </a:r>
                <a14:m>
                  <m:oMath xmlns:m="http://schemas.openxmlformats.org/officeDocument/2006/math">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𝑢</m:t>
                        </m:r>
                      </m:e>
                      <m:sub>
                        <m:r>
                          <a:rPr lang="en-US" sz="1400" b="0" i="1" smtClean="0">
                            <a:solidFill>
                              <a:srgbClr val="000000"/>
                            </a:solidFill>
                            <a:latin typeface="Cambria Math" panose="02040503050406030204" pitchFamily="18" charset="0"/>
                          </a:rPr>
                          <m:t>6</m:t>
                        </m:r>
                      </m:sub>
                    </m:sSub>
                    <m:r>
                      <a:rPr lang="en-US" sz="1400" i="1">
                        <a:solidFill>
                          <a:srgbClr val="000000"/>
                        </a:solidFill>
                        <a:latin typeface="Cambria Math" panose="02040503050406030204" pitchFamily="18" charset="0"/>
                      </a:rPr>
                      <m:t>=</m:t>
                    </m:r>
                    <m:f>
                      <m:fPr>
                        <m:ctrlPr>
                          <a:rPr lang="en-US" sz="1400" i="1">
                            <a:solidFill>
                              <a:srgbClr val="000000"/>
                            </a:solidFill>
                            <a:latin typeface="Cambria Math" panose="02040503050406030204" pitchFamily="18" charset="0"/>
                          </a:rPr>
                        </m:ctrlPr>
                      </m:fPr>
                      <m:num>
                        <m:r>
                          <a:rPr lang="en-US" sz="1400" i="1">
                            <a:solidFill>
                              <a:srgbClr val="000000"/>
                            </a:solidFill>
                            <a:latin typeface="Cambria Math" panose="02040503050406030204" pitchFamily="18" charset="0"/>
                          </a:rPr>
                          <m:t>1</m:t>
                        </m:r>
                      </m:num>
                      <m:den>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𝑎</m:t>
                            </m:r>
                          </m:e>
                          <m:sub>
                            <m:r>
                              <a:rPr lang="en-US" sz="1400" b="0" i="1" smtClean="0">
                                <a:solidFill>
                                  <a:srgbClr val="000000"/>
                                </a:solidFill>
                                <a:latin typeface="Cambria Math" panose="02040503050406030204" pitchFamily="18" charset="0"/>
                              </a:rPr>
                              <m:t>3</m:t>
                            </m:r>
                          </m:sub>
                        </m:sSub>
                      </m:den>
                    </m:f>
                    <m:r>
                      <a:rPr lang="en-US" sz="1400" i="1" smtClean="0">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𝑒</m:t>
                        </m:r>
                      </m:e>
                      <m:sub>
                        <m:r>
                          <a:rPr lang="en-US" sz="1400" i="1">
                            <a:solidFill>
                              <a:srgbClr val="000000"/>
                            </a:solidFill>
                            <a:latin typeface="Cambria Math" panose="02040503050406030204" pitchFamily="18" charset="0"/>
                          </a:rPr>
                          <m:t>11</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acc>
                          <m:accPr>
                            <m:chr m:val="̇"/>
                            <m:ctrlPr>
                              <a:rPr lang="en-US" sz="1400" i="1">
                                <a:solidFill>
                                  <a:srgbClr val="000000"/>
                                </a:solidFill>
                                <a:latin typeface="Cambria Math" panose="02040503050406030204" pitchFamily="18" charset="0"/>
                              </a:rPr>
                            </m:ctrlPr>
                          </m:accPr>
                          <m:e>
                            <m:r>
                              <a:rPr lang="en-US" sz="1400" i="1">
                                <a:solidFill>
                                  <a:srgbClr val="000000"/>
                                </a:solidFill>
                                <a:latin typeface="Cambria Math" panose="02040503050406030204" pitchFamily="18" charset="0"/>
                              </a:rPr>
                              <m:t>𝑥</m:t>
                            </m:r>
                          </m:e>
                        </m:acc>
                      </m:e>
                      <m:sub>
                        <m:r>
                          <a:rPr lang="en-US" sz="1400" i="1">
                            <a:solidFill>
                              <a:srgbClr val="000000"/>
                            </a:solidFill>
                            <a:latin typeface="Cambria Math" panose="02040503050406030204" pitchFamily="18" charset="0"/>
                          </a:rPr>
                          <m:t>12</m:t>
                        </m:r>
                        <m:r>
                          <a:rPr lang="en-US" sz="1400" i="1">
                            <a:solidFill>
                              <a:srgbClr val="000000"/>
                            </a:solidFill>
                            <a:latin typeface="Cambria Math" panose="02040503050406030204" pitchFamily="18" charset="0"/>
                          </a:rPr>
                          <m:t>𝑑</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𝑏</m:t>
                        </m:r>
                      </m:e>
                      <m:sub>
                        <m:r>
                          <a:rPr lang="en-US" sz="1400" i="1">
                            <a:solidFill>
                              <a:srgbClr val="000000"/>
                            </a:solidFill>
                            <a:latin typeface="Cambria Math" panose="02040503050406030204" pitchFamily="18" charset="0"/>
                          </a:rPr>
                          <m:t>3</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8</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𝑥</m:t>
                        </m:r>
                      </m:e>
                      <m:sub>
                        <m:r>
                          <a:rPr lang="en-US" sz="1400" i="1">
                            <a:solidFill>
                              <a:srgbClr val="000000"/>
                            </a:solidFill>
                            <a:latin typeface="Cambria Math" panose="02040503050406030204" pitchFamily="18" charset="0"/>
                          </a:rPr>
                          <m:t>10</m:t>
                        </m:r>
                      </m:sub>
                    </m:sSub>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ea typeface="Cambria Math" panose="02040503050406030204" pitchFamily="18" charset="0"/>
                          </a:rPr>
                          <m:t>𝜂</m:t>
                        </m:r>
                      </m:e>
                      <m:sub>
                        <m:r>
                          <a:rPr lang="en-US" sz="1400" i="1">
                            <a:solidFill>
                              <a:srgbClr val="000000"/>
                            </a:solidFill>
                            <a:latin typeface="Cambria Math" panose="02040503050406030204" pitchFamily="18" charset="0"/>
                            <a:ea typeface="Cambria Math" panose="02040503050406030204" pitchFamily="18" charset="0"/>
                          </a:rPr>
                          <m:t>3</m:t>
                        </m:r>
                      </m:sub>
                    </m:sSub>
                    <m:r>
                      <a:rPr lang="en-US" sz="1400" i="1">
                        <a:solidFill>
                          <a:srgbClr val="000000"/>
                        </a:solidFill>
                        <a:latin typeface="Cambria Math" panose="02040503050406030204" pitchFamily="18" charset="0"/>
                      </a:rPr>
                      <m:t>𝑠𝑎𝑡</m:t>
                    </m:r>
                    <m:d>
                      <m:dPr>
                        <m:ctrlPr>
                          <a:rPr lang="en-US" sz="1400" i="1">
                            <a:solidFill>
                              <a:srgbClr val="000000"/>
                            </a:solidFill>
                            <a:latin typeface="Cambria Math" panose="02040503050406030204" pitchFamily="18" charset="0"/>
                          </a:rPr>
                        </m:ctrlPr>
                      </m:dPr>
                      <m:e>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3</m:t>
                            </m:r>
                          </m:sub>
                        </m:sSub>
                      </m:e>
                    </m:d>
                    <m:r>
                      <a:rPr lang="en-US" sz="1400" i="1">
                        <a:solidFill>
                          <a:srgbClr val="000000"/>
                        </a:solidFill>
                        <a:latin typeface="Cambria Math" panose="02040503050406030204" pitchFamily="18" charset="0"/>
                      </a:rPr>
                      <m:t>+</m:t>
                    </m:r>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𝑘</m:t>
                        </m:r>
                      </m:e>
                      <m:sub>
                        <m:r>
                          <a:rPr lang="en-US" sz="1400" i="1">
                            <a:solidFill>
                              <a:srgbClr val="000000"/>
                            </a:solidFill>
                            <a:latin typeface="Cambria Math" panose="02040503050406030204" pitchFamily="18" charset="0"/>
                          </a:rPr>
                          <m:t>12</m:t>
                        </m:r>
                      </m:sub>
                    </m:sSub>
                    <m:sSub>
                      <m:sSubPr>
                        <m:ctrlPr>
                          <a:rPr lang="en-US" sz="1400" i="1">
                            <a:solidFill>
                              <a:srgbClr val="000000"/>
                            </a:solidFill>
                            <a:latin typeface="Cambria Math" panose="02040503050406030204" pitchFamily="18" charset="0"/>
                          </a:rPr>
                        </m:ctrlPr>
                      </m:sSubPr>
                      <m:e>
                        <m:r>
                          <a:rPr lang="en-US" sz="1400" i="1">
                            <a:solidFill>
                              <a:srgbClr val="000000"/>
                            </a:solidFill>
                            <a:latin typeface="Cambria Math" panose="02040503050406030204" pitchFamily="18" charset="0"/>
                          </a:rPr>
                          <m:t>𝑠</m:t>
                        </m:r>
                      </m:e>
                      <m:sub>
                        <m:r>
                          <a:rPr lang="en-US" sz="1400" i="1">
                            <a:solidFill>
                              <a:srgbClr val="000000"/>
                            </a:solidFill>
                            <a:latin typeface="Cambria Math" panose="02040503050406030204" pitchFamily="18" charset="0"/>
                          </a:rPr>
                          <m:t>3</m:t>
                        </m:r>
                      </m:sub>
                    </m:sSub>
                  </m:oMath>
                </a14:m>
                <a:r>
                  <a:rPr lang="en-US" sz="1400">
                    <a:solidFill>
                      <a:srgbClr val="000000"/>
                    </a:solidFill>
                  </a:rPr>
                  <a:t>]</a:t>
                </a:r>
              </a:p>
              <a:p>
                <a:pPr marL="0" indent="0">
                  <a:buNone/>
                </a:pPr>
                <a:endParaRPr lang="en-US" sz="1400">
                  <a:solidFill>
                    <a:srgbClr val="000000"/>
                  </a:solidFill>
                </a:endParaRPr>
              </a:p>
            </p:txBody>
          </p:sp>
        </mc:Choice>
        <mc:Fallback xmlns="">
          <p:sp>
            <p:nvSpPr>
              <p:cNvPr id="3" name="Content Placeholder 2">
                <a:extLst>
                  <a:ext uri="{FF2B5EF4-FFF2-40B4-BE49-F238E27FC236}">
                    <a16:creationId xmlns:a16="http://schemas.microsoft.com/office/drawing/2014/main" id="{A69FC7EB-9B46-8F9F-1F66-1B43201D9CAF}"/>
                  </a:ext>
                </a:extLst>
              </p:cNvPr>
              <p:cNvSpPr>
                <a:spLocks noGrp="1" noRot="1" noChangeAspect="1" noMove="1" noResize="1" noEditPoints="1" noAdjustHandles="1" noChangeArrowheads="1" noChangeShapeType="1" noTextEdit="1"/>
              </p:cNvSpPr>
              <p:nvPr>
                <p:ph idx="1"/>
              </p:nvPr>
            </p:nvSpPr>
            <p:spPr>
              <a:xfrm>
                <a:off x="251519" y="1052736"/>
                <a:ext cx="8640960" cy="4896543"/>
              </a:xfrm>
              <a:blipFill>
                <a:blip r:embed="rId2"/>
                <a:stretch>
                  <a:fillRect l="-70" t="-7435"/>
                </a:stretch>
              </a:blipFill>
            </p:spPr>
            <p:txBody>
              <a:bodyPr/>
              <a:lstStyle/>
              <a:p>
                <a:r>
                  <a:rPr lang="en-US">
                    <a:noFill/>
                  </a:rPr>
                  <a:t> </a:t>
                </a:r>
              </a:p>
            </p:txBody>
          </p:sp>
        </mc:Fallback>
      </mc:AlternateContent>
      <p:sp>
        <p:nvSpPr>
          <p:cNvPr id="5" name="Title 1">
            <a:extLst>
              <a:ext uri="{FF2B5EF4-FFF2-40B4-BE49-F238E27FC236}">
                <a16:creationId xmlns:a16="http://schemas.microsoft.com/office/drawing/2014/main" id="{B11EB790-FC0A-88D5-24B4-144F2285D0B1}"/>
              </a:ext>
            </a:extLst>
          </p:cNvPr>
          <p:cNvSpPr txBox="1">
            <a:spLocks/>
          </p:cNvSpPr>
          <p:nvPr/>
        </p:nvSpPr>
        <p:spPr bwMode="auto">
          <a:xfrm>
            <a:off x="467927" y="408914"/>
            <a:ext cx="8208144" cy="504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l" rtl="0" eaLnBrk="0" fontAlgn="base" hangingPunct="0">
              <a:spcBef>
                <a:spcPct val="0"/>
              </a:spcBef>
              <a:spcAft>
                <a:spcPct val="0"/>
              </a:spcAft>
              <a:defRPr sz="2400" b="1">
                <a:solidFill>
                  <a:srgbClr val="822433"/>
                </a:solidFill>
                <a:latin typeface="Calibri"/>
                <a:ea typeface="MS PGothic" panose="020B0600070205080204" pitchFamily="34" charset="-128"/>
                <a:cs typeface="ＭＳ Ｐゴシック" charset="0"/>
              </a:defRPr>
            </a:lvl1pPr>
            <a:lvl2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2pPr>
            <a:lvl3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3pPr>
            <a:lvl4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4pPr>
            <a:lvl5pPr algn="l" rtl="0" eaLnBrk="0" fontAlgn="base" hangingPunct="0">
              <a:spcBef>
                <a:spcPct val="0"/>
              </a:spcBef>
              <a:spcAft>
                <a:spcPct val="0"/>
              </a:spcAft>
              <a:defRPr sz="2400" b="1">
                <a:solidFill>
                  <a:srgbClr val="822433"/>
                </a:solidFill>
                <a:latin typeface="Calibri" charset="0"/>
                <a:ea typeface="MS PGothic" panose="020B0600070205080204" pitchFamily="34" charset="-128"/>
                <a:cs typeface="ＭＳ Ｐゴシック" charset="0"/>
              </a:defRPr>
            </a:lvl5pPr>
            <a:lvl6pPr marL="4572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6pPr>
            <a:lvl7pPr marL="9144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7pPr>
            <a:lvl8pPr marL="13716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8pPr>
            <a:lvl9pPr marL="1828800" algn="l" rtl="0" eaLnBrk="1" fontAlgn="base" hangingPunct="1">
              <a:spcBef>
                <a:spcPct val="0"/>
              </a:spcBef>
              <a:spcAft>
                <a:spcPct val="0"/>
              </a:spcAft>
              <a:defRPr sz="2400" b="1">
                <a:solidFill>
                  <a:srgbClr val="822433"/>
                </a:solidFill>
                <a:latin typeface="Arial" charset="0"/>
                <a:ea typeface="ＭＳ Ｐゴシック" charset="0"/>
                <a:cs typeface="ＭＳ Ｐゴシック" charset="0"/>
              </a:defRPr>
            </a:lvl9pPr>
          </a:lstStyle>
          <a:p>
            <a:pPr algn="ctr"/>
            <a:r>
              <a:rPr lang="en-US" kern="0"/>
              <a:t>Tricopter Control System</a:t>
            </a:r>
          </a:p>
        </p:txBody>
      </p:sp>
      <p:sp>
        <p:nvSpPr>
          <p:cNvPr id="6" name="TextBox 4">
            <a:extLst>
              <a:ext uri="{FF2B5EF4-FFF2-40B4-BE49-F238E27FC236}">
                <a16:creationId xmlns:a16="http://schemas.microsoft.com/office/drawing/2014/main" id="{BFD19636-9C6A-60A9-7143-22EF95A4DD5E}"/>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1DFC45AE-21CC-7676-7E36-73D061327B80}"/>
              </a:ext>
            </a:extLst>
          </p:cNvPr>
          <p:cNvSpPr txBox="1"/>
          <p:nvPr/>
        </p:nvSpPr>
        <p:spPr>
          <a:xfrm>
            <a:off x="8346831" y="6154616"/>
            <a:ext cx="64476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49/60</a:t>
            </a:r>
            <a:endParaRPr lang="en-US" dirty="0"/>
          </a:p>
        </p:txBody>
      </p:sp>
    </p:spTree>
    <p:extLst>
      <p:ext uri="{BB962C8B-B14F-4D97-AF65-F5344CB8AC3E}">
        <p14:creationId xmlns:p14="http://schemas.microsoft.com/office/powerpoint/2010/main" val="34300280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6">
            <a:extLst>
              <a:ext uri="{FF2B5EF4-FFF2-40B4-BE49-F238E27FC236}">
                <a16:creationId xmlns:a16="http://schemas.microsoft.com/office/drawing/2014/main" id="{24F48A5F-8079-5F6D-E766-59809E8A7084}"/>
              </a:ext>
            </a:extLst>
          </p:cNvPr>
          <p:cNvGraphicFramePr>
            <a:graphicFrameLocks noGrp="1"/>
          </p:cNvGraphicFramePr>
          <p:nvPr>
            <p:ph idx="1"/>
          </p:nvPr>
        </p:nvGraphicFramePr>
        <p:xfrm>
          <a:off x="395536" y="1988840"/>
          <a:ext cx="5328592" cy="4036774"/>
        </p:xfrm>
        <a:graphic>
          <a:graphicData uri="http://schemas.openxmlformats.org/drawingml/2006/table">
            <a:tbl>
              <a:tblPr firstRow="1" bandRow="1">
                <a:tableStyleId>{00A15C55-8517-42AA-B614-E9B94910E393}</a:tableStyleId>
              </a:tblPr>
              <a:tblGrid>
                <a:gridCol w="1584176">
                  <a:extLst>
                    <a:ext uri="{9D8B030D-6E8A-4147-A177-3AD203B41FA5}">
                      <a16:colId xmlns:a16="http://schemas.microsoft.com/office/drawing/2014/main" val="1107690747"/>
                    </a:ext>
                  </a:extLst>
                </a:gridCol>
                <a:gridCol w="3744416">
                  <a:extLst>
                    <a:ext uri="{9D8B030D-6E8A-4147-A177-3AD203B41FA5}">
                      <a16:colId xmlns:a16="http://schemas.microsoft.com/office/drawing/2014/main" val="85647186"/>
                    </a:ext>
                  </a:extLst>
                </a:gridCol>
              </a:tblGrid>
              <a:tr h="343938">
                <a:tc>
                  <a:txBody>
                    <a:bodyPr/>
                    <a:lstStyle/>
                    <a:p>
                      <a:pPr algn="ctr"/>
                      <a:r>
                        <a:rPr lang="en-US"/>
                        <a:t> </a:t>
                      </a:r>
                      <a:endParaRPr lang="it-IT"/>
                    </a:p>
                  </a:txBody>
                  <a:tcPr/>
                </a:tc>
                <a:tc>
                  <a:txBody>
                    <a:bodyPr/>
                    <a:lstStyle/>
                    <a:p>
                      <a:pPr algn="ctr"/>
                      <a:r>
                        <a:rPr lang="en-US"/>
                        <a:t>The proposed Tricopter</a:t>
                      </a:r>
                      <a:endParaRPr lang="it-IT"/>
                    </a:p>
                  </a:txBody>
                  <a:tcPr/>
                </a:tc>
                <a:extLst>
                  <a:ext uri="{0D108BD9-81ED-4DB2-BD59-A6C34878D82A}">
                    <a16:rowId xmlns:a16="http://schemas.microsoft.com/office/drawing/2014/main" val="2941875864"/>
                  </a:ext>
                </a:extLst>
              </a:tr>
              <a:tr h="678453">
                <a:tc rowSpan="4">
                  <a:txBody>
                    <a:bodyPr/>
                    <a:lstStyle/>
                    <a:p>
                      <a:pPr algn="ctr"/>
                      <a:endParaRPr lang="en-US"/>
                    </a:p>
                    <a:p>
                      <a:pPr algn="ctr"/>
                      <a:r>
                        <a:rPr lang="en-US"/>
                        <a:t> </a:t>
                      </a:r>
                    </a:p>
                    <a:p>
                      <a:pPr algn="ctr"/>
                      <a:endParaRPr lang="en-US" b="1"/>
                    </a:p>
                    <a:p>
                      <a:pPr algn="ctr"/>
                      <a:r>
                        <a:rPr lang="en-US" b="1"/>
                        <a:t>advantages</a:t>
                      </a:r>
                      <a:r>
                        <a:rPr lang="en-US"/>
                        <a:t> </a:t>
                      </a:r>
                      <a:endParaRPr lang="it-IT"/>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i="0">
                          <a:solidFill>
                            <a:srgbClr val="830022"/>
                          </a:solidFill>
                          <a:effectLst/>
                        </a:rPr>
                        <a:t>Tilt rotors can give us extra high speed by tilting the rotors a little bit compared to the simple quadcopter</a:t>
                      </a:r>
                      <a:endParaRPr lang="it-IT" sz="1400" b="1">
                        <a:solidFill>
                          <a:srgbClr val="830022"/>
                        </a:solidFill>
                      </a:endParaRPr>
                    </a:p>
                  </a:txBody>
                  <a:tcPr/>
                </a:tc>
                <a:extLst>
                  <a:ext uri="{0D108BD9-81ED-4DB2-BD59-A6C34878D82A}">
                    <a16:rowId xmlns:a16="http://schemas.microsoft.com/office/drawing/2014/main" val="1997141263"/>
                  </a:ext>
                </a:extLst>
              </a:tr>
              <a:tr h="678453">
                <a:tc vMerge="1">
                  <a:txBody>
                    <a:bodyPr/>
                    <a:lstStyle/>
                    <a:p>
                      <a:endParaRPr lang="it-IT"/>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400" b="1">
                          <a:solidFill>
                            <a:srgbClr val="830022"/>
                          </a:solidFill>
                        </a:rPr>
                        <a:t>Lighter frame which lead to less weight and the ability to chose a bigger batteries so having bigger flight time</a:t>
                      </a:r>
                      <a:endParaRPr lang="it-IT" sz="1400" b="1">
                        <a:solidFill>
                          <a:srgbClr val="830022"/>
                        </a:solidFill>
                      </a:endParaRPr>
                    </a:p>
                  </a:txBody>
                  <a:tcPr/>
                </a:tc>
                <a:extLst>
                  <a:ext uri="{0D108BD9-81ED-4DB2-BD59-A6C34878D82A}">
                    <a16:rowId xmlns:a16="http://schemas.microsoft.com/office/drawing/2014/main" val="2024566702"/>
                  </a:ext>
                </a:extLst>
              </a:tr>
              <a:tr h="480571">
                <a:tc vMerge="1">
                  <a:txBody>
                    <a:bodyPr/>
                    <a:lstStyle/>
                    <a:p>
                      <a:endParaRPr lang="it-IT"/>
                    </a:p>
                  </a:txBody>
                  <a:tcPr/>
                </a:tc>
                <a:tc>
                  <a:txBody>
                    <a:bodyPr/>
                    <a:lstStyle/>
                    <a:p>
                      <a:pPr algn="ctr"/>
                      <a:r>
                        <a:rPr lang="en-US" sz="1400" b="1" i="0">
                          <a:effectLst/>
                        </a:rPr>
                        <a:t>The overall rotor diameter can be reduced for a given vehicle gross weight</a:t>
                      </a:r>
                      <a:endParaRPr lang="it-IT" sz="1400" b="1"/>
                    </a:p>
                  </a:txBody>
                  <a:tcPr/>
                </a:tc>
                <a:extLst>
                  <a:ext uri="{0D108BD9-81ED-4DB2-BD59-A6C34878D82A}">
                    <a16:rowId xmlns:a16="http://schemas.microsoft.com/office/drawing/2014/main" val="2096143528"/>
                  </a:ext>
                </a:extLst>
              </a:tr>
              <a:tr h="688816">
                <a:tc vMerge="1">
                  <a:txBody>
                    <a:bodyPr/>
                    <a:lstStyle/>
                    <a:p>
                      <a:endParaRPr lang="it-IT"/>
                    </a:p>
                  </a:txBody>
                  <a:tcPr/>
                </a:tc>
                <a:tc>
                  <a:txBody>
                    <a:bodyPr/>
                    <a:lstStyle/>
                    <a:p>
                      <a:pPr algn="ctr"/>
                      <a:r>
                        <a:rPr lang="en-US" sz="1400" b="1"/>
                        <a:t>Coaxial rotors gives mechanical redundancy which plays a big role in fault tolerances control  </a:t>
                      </a:r>
                      <a:endParaRPr lang="it-IT" sz="1400" b="1"/>
                    </a:p>
                  </a:txBody>
                  <a:tcPr/>
                </a:tc>
                <a:extLst>
                  <a:ext uri="{0D108BD9-81ED-4DB2-BD59-A6C34878D82A}">
                    <a16:rowId xmlns:a16="http://schemas.microsoft.com/office/drawing/2014/main" val="4014975455"/>
                  </a:ext>
                </a:extLst>
              </a:tr>
              <a:tr h="1000998">
                <a:tc>
                  <a:txBody>
                    <a:bodyPr/>
                    <a:lstStyle/>
                    <a:p>
                      <a:pPr algn="ctr"/>
                      <a:endParaRPr lang="it-IT" altLang="it-IT" b="1">
                        <a:latin typeface="Calibri" panose="020F0502020204030204" pitchFamily="34" charset="0"/>
                      </a:endParaRPr>
                    </a:p>
                    <a:p>
                      <a:pPr algn="ctr"/>
                      <a:r>
                        <a:rPr lang="it-IT" altLang="it-IT" b="1">
                          <a:latin typeface="Calibri" panose="020F0502020204030204" pitchFamily="34" charset="0"/>
                        </a:rPr>
                        <a:t>disadvantages</a:t>
                      </a:r>
                      <a:endParaRPr lang="it-IT" b="1"/>
                    </a:p>
                  </a:txBody>
                  <a:tcPr/>
                </a:tc>
                <a:tc>
                  <a:txBody>
                    <a:bodyPr/>
                    <a:lstStyle/>
                    <a:p>
                      <a:pPr algn="ctr"/>
                      <a:endParaRPr lang="en-US" sz="1400" b="1"/>
                    </a:p>
                    <a:p>
                      <a:pPr algn="ctr"/>
                      <a:r>
                        <a:rPr lang="it-IT" sz="1400" b="1"/>
                        <a:t>The complexity of design and control  </a:t>
                      </a:r>
                    </a:p>
                  </a:txBody>
                  <a:tcPr/>
                </a:tc>
                <a:extLst>
                  <a:ext uri="{0D108BD9-81ED-4DB2-BD59-A6C34878D82A}">
                    <a16:rowId xmlns:a16="http://schemas.microsoft.com/office/drawing/2014/main" val="1251355039"/>
                  </a:ext>
                </a:extLst>
              </a:tr>
            </a:tbl>
          </a:graphicData>
        </a:graphic>
      </p:graphicFrame>
      <p:sp>
        <p:nvSpPr>
          <p:cNvPr id="4" name="Title 1">
            <a:extLst>
              <a:ext uri="{FF2B5EF4-FFF2-40B4-BE49-F238E27FC236}">
                <a16:creationId xmlns:a16="http://schemas.microsoft.com/office/drawing/2014/main" id="{8D42C35C-18EB-3145-5D9B-0140288F5C5E}"/>
              </a:ext>
            </a:extLst>
          </p:cNvPr>
          <p:cNvSpPr>
            <a:spLocks noGrp="1" noChangeArrowheads="1"/>
          </p:cNvSpPr>
          <p:nvPr>
            <p:ph type="title"/>
          </p:nvPr>
        </p:nvSpPr>
        <p:spPr>
          <a:xfrm>
            <a:off x="431540" y="1062690"/>
            <a:ext cx="8280920" cy="862957"/>
          </a:xfrm>
        </p:spPr>
        <p:txBody>
          <a:bodyPr/>
          <a:lstStyle/>
          <a:p>
            <a:pPr algn="ctr"/>
            <a:r>
              <a:rPr lang="it-IT" altLang="it-IT">
                <a:latin typeface="Calibri" panose="020F0502020204030204" pitchFamily="34" charset="0"/>
              </a:rPr>
              <a:t>advantages and disadvantages of the proposed Tricopter</a:t>
            </a:r>
          </a:p>
        </p:txBody>
      </p:sp>
      <p:pic>
        <p:nvPicPr>
          <p:cNvPr id="8" name="Picture 7">
            <a:extLst>
              <a:ext uri="{FF2B5EF4-FFF2-40B4-BE49-F238E27FC236}">
                <a16:creationId xmlns:a16="http://schemas.microsoft.com/office/drawing/2014/main" id="{91E16FD7-CA66-2095-4F64-8BD529009E34}"/>
              </a:ext>
            </a:extLst>
          </p:cNvPr>
          <p:cNvPicPr>
            <a:picLocks noChangeAspect="1"/>
          </p:cNvPicPr>
          <p:nvPr/>
        </p:nvPicPr>
        <p:blipFill>
          <a:blip r:embed="rId3"/>
          <a:stretch>
            <a:fillRect/>
          </a:stretch>
        </p:blipFill>
        <p:spPr>
          <a:xfrm>
            <a:off x="5868144" y="2636912"/>
            <a:ext cx="3051789" cy="1896081"/>
          </a:xfrm>
          <a:prstGeom prst="rect">
            <a:avLst/>
          </a:prstGeom>
        </p:spPr>
      </p:pic>
      <p:sp>
        <p:nvSpPr>
          <p:cNvPr id="10" name="TextBox 9">
            <a:extLst>
              <a:ext uri="{FF2B5EF4-FFF2-40B4-BE49-F238E27FC236}">
                <a16:creationId xmlns:a16="http://schemas.microsoft.com/office/drawing/2014/main" id="{F0F50D6C-276B-6E7B-91DA-D7CDEAFBE877}"/>
              </a:ext>
            </a:extLst>
          </p:cNvPr>
          <p:cNvSpPr txBox="1"/>
          <p:nvPr/>
        </p:nvSpPr>
        <p:spPr>
          <a:xfrm>
            <a:off x="6471511" y="4510919"/>
            <a:ext cx="2259701" cy="246221"/>
          </a:xfrm>
          <a:prstGeom prst="rect">
            <a:avLst/>
          </a:prstGeom>
          <a:noFill/>
        </p:spPr>
        <p:txBody>
          <a:bodyPr wrap="square" rtlCol="0">
            <a:spAutoFit/>
          </a:bodyPr>
          <a:lstStyle/>
          <a:p>
            <a:r>
              <a:rPr lang="en-US" sz="1000" b="1">
                <a:solidFill>
                  <a:srgbClr val="830022"/>
                </a:solidFill>
              </a:rPr>
              <a:t>Coaxial tilting rotor tricopter</a:t>
            </a:r>
            <a:endParaRPr lang="it-IT" sz="1000" b="1">
              <a:solidFill>
                <a:srgbClr val="830022"/>
              </a:solidFill>
            </a:endParaRPr>
          </a:p>
        </p:txBody>
      </p:sp>
      <p:sp>
        <p:nvSpPr>
          <p:cNvPr id="9" name="TextBox 4">
            <a:extLst>
              <a:ext uri="{FF2B5EF4-FFF2-40B4-BE49-F238E27FC236}">
                <a16:creationId xmlns:a16="http://schemas.microsoft.com/office/drawing/2014/main" id="{5A698964-336E-F3B0-EFC3-5FA036AB9471}"/>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323B2116-73B3-F46C-D831-E53E2FBAA5F7}"/>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latin typeface="Arial"/>
                <a:ea typeface="MS PGothic"/>
                <a:cs typeface="Arial"/>
              </a:rPr>
              <a:t>4/60</a:t>
            </a:r>
            <a:endParaRPr lang="en-US" sz="1400" b="1" dirty="0">
              <a:cs typeface="Arial"/>
            </a:endParaRPr>
          </a:p>
        </p:txBody>
      </p:sp>
    </p:spTree>
    <p:extLst>
      <p:ext uri="{BB962C8B-B14F-4D97-AF65-F5344CB8AC3E}">
        <p14:creationId xmlns:p14="http://schemas.microsoft.com/office/powerpoint/2010/main" val="30993780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AD8E5E4-7BE2-2224-CE20-7DE738CF24D9}"/>
              </a:ext>
            </a:extLst>
          </p:cNvPr>
          <p:cNvSpPr>
            <a:spLocks noGrp="1"/>
          </p:cNvSpPr>
          <p:nvPr>
            <p:ph type="title"/>
          </p:nvPr>
        </p:nvSpPr>
        <p:spPr>
          <a:xfrm>
            <a:off x="2123728" y="253257"/>
            <a:ext cx="7416800" cy="504825"/>
          </a:xfrm>
        </p:spPr>
        <p:txBody>
          <a:bodyPr/>
          <a:lstStyle/>
          <a:p>
            <a:pPr algn="ctr"/>
            <a:r>
              <a:rPr lang="it-IT"/>
              <a:t>Tricopter control scheme in Simulink</a:t>
            </a:r>
            <a:br>
              <a:rPr lang="it-IT"/>
            </a:br>
            <a:r>
              <a:rPr lang="it-IT" b="0"/>
              <a:t>General Overview</a:t>
            </a:r>
            <a:br>
              <a:rPr lang="it-IT"/>
            </a:br>
            <a:endParaRPr lang="it-IT"/>
          </a:p>
        </p:txBody>
      </p:sp>
      <p:pic>
        <p:nvPicPr>
          <p:cNvPr id="6" name="Picture 5" descr="Diagram&#10;&#10;Description automatically generated">
            <a:extLst>
              <a:ext uri="{FF2B5EF4-FFF2-40B4-BE49-F238E27FC236}">
                <a16:creationId xmlns:a16="http://schemas.microsoft.com/office/drawing/2014/main" id="{CE7AB61F-5047-11E2-6D15-27F326CF9640}"/>
              </a:ext>
            </a:extLst>
          </p:cNvPr>
          <p:cNvPicPr>
            <a:picLocks noChangeAspect="1"/>
          </p:cNvPicPr>
          <p:nvPr/>
        </p:nvPicPr>
        <p:blipFill>
          <a:blip r:embed="rId2"/>
          <a:stretch>
            <a:fillRect/>
          </a:stretch>
        </p:blipFill>
        <p:spPr>
          <a:xfrm>
            <a:off x="323528" y="1772816"/>
            <a:ext cx="8719299" cy="3600400"/>
          </a:xfrm>
          <a:prstGeom prst="rect">
            <a:avLst/>
          </a:prstGeom>
        </p:spPr>
      </p:pic>
      <p:cxnSp>
        <p:nvCxnSpPr>
          <p:cNvPr id="8" name="Straight Arrow Connector 7">
            <a:extLst>
              <a:ext uri="{FF2B5EF4-FFF2-40B4-BE49-F238E27FC236}">
                <a16:creationId xmlns:a16="http://schemas.microsoft.com/office/drawing/2014/main" id="{171E909C-0AC9-7A86-A660-F7C878EFEA92}"/>
              </a:ext>
            </a:extLst>
          </p:cNvPr>
          <p:cNvCxnSpPr/>
          <p:nvPr/>
        </p:nvCxnSpPr>
        <p:spPr bwMode="auto">
          <a:xfrm flipH="1">
            <a:off x="1043608" y="1412776"/>
            <a:ext cx="504056" cy="36004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9" name="Straight Arrow Connector 8">
            <a:extLst>
              <a:ext uri="{FF2B5EF4-FFF2-40B4-BE49-F238E27FC236}">
                <a16:creationId xmlns:a16="http://schemas.microsoft.com/office/drawing/2014/main" id="{51B7C793-14AD-38A3-A56D-6E60F5AF9A14}"/>
              </a:ext>
            </a:extLst>
          </p:cNvPr>
          <p:cNvCxnSpPr/>
          <p:nvPr/>
        </p:nvCxnSpPr>
        <p:spPr bwMode="auto">
          <a:xfrm flipH="1">
            <a:off x="2987824" y="1592796"/>
            <a:ext cx="504056" cy="36004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0" name="Straight Arrow Connector 9">
            <a:extLst>
              <a:ext uri="{FF2B5EF4-FFF2-40B4-BE49-F238E27FC236}">
                <a16:creationId xmlns:a16="http://schemas.microsoft.com/office/drawing/2014/main" id="{91F3C7B3-19D9-2C52-5225-0962FE6D06CB}"/>
              </a:ext>
            </a:extLst>
          </p:cNvPr>
          <p:cNvCxnSpPr>
            <a:cxnSpLocks/>
          </p:cNvCxnSpPr>
          <p:nvPr/>
        </p:nvCxnSpPr>
        <p:spPr bwMode="auto">
          <a:xfrm flipH="1" flipV="1">
            <a:off x="4683177" y="4005064"/>
            <a:ext cx="255193" cy="1518059"/>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6" name="Straight Arrow Connector 15">
            <a:extLst>
              <a:ext uri="{FF2B5EF4-FFF2-40B4-BE49-F238E27FC236}">
                <a16:creationId xmlns:a16="http://schemas.microsoft.com/office/drawing/2014/main" id="{65F05BF6-A566-4EC1-C28D-5D9D4E20BC75}"/>
              </a:ext>
            </a:extLst>
          </p:cNvPr>
          <p:cNvCxnSpPr>
            <a:cxnSpLocks/>
          </p:cNvCxnSpPr>
          <p:nvPr/>
        </p:nvCxnSpPr>
        <p:spPr bwMode="auto">
          <a:xfrm flipH="1" flipV="1">
            <a:off x="1223628" y="5343103"/>
            <a:ext cx="324036" cy="18002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F7FECA29-D639-0D49-C41E-1B83F410DE75}"/>
              </a:ext>
            </a:extLst>
          </p:cNvPr>
          <p:cNvCxnSpPr>
            <a:cxnSpLocks/>
          </p:cNvCxnSpPr>
          <p:nvPr/>
        </p:nvCxnSpPr>
        <p:spPr bwMode="auto">
          <a:xfrm>
            <a:off x="6804248" y="1895897"/>
            <a:ext cx="576064" cy="316818"/>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F15BADB6-A794-BC4E-B607-1F7181357CCA}"/>
              </a:ext>
            </a:extLst>
          </p:cNvPr>
          <p:cNvSpPr txBox="1"/>
          <p:nvPr/>
        </p:nvSpPr>
        <p:spPr>
          <a:xfrm>
            <a:off x="1558752" y="1038798"/>
            <a:ext cx="853008" cy="369332"/>
          </a:xfrm>
          <a:prstGeom prst="rect">
            <a:avLst/>
          </a:prstGeom>
          <a:noFill/>
        </p:spPr>
        <p:txBody>
          <a:bodyPr wrap="square" rtlCol="0">
            <a:spAutoFit/>
          </a:bodyPr>
          <a:lstStyle/>
          <a:p>
            <a:r>
              <a:rPr lang="it-IT" b="1">
                <a:solidFill>
                  <a:schemeClr val="tx1"/>
                </a:solidFill>
              </a:rPr>
              <a:t>References </a:t>
            </a:r>
          </a:p>
          <a:p>
            <a:r>
              <a:rPr lang="it-IT" b="1">
                <a:solidFill>
                  <a:schemeClr val="tx1"/>
                </a:solidFill>
              </a:rPr>
              <a:t>generator</a:t>
            </a:r>
          </a:p>
        </p:txBody>
      </p:sp>
      <p:sp>
        <p:nvSpPr>
          <p:cNvPr id="22" name="TextBox 21">
            <a:extLst>
              <a:ext uri="{FF2B5EF4-FFF2-40B4-BE49-F238E27FC236}">
                <a16:creationId xmlns:a16="http://schemas.microsoft.com/office/drawing/2014/main" id="{AFA0A0AA-A0FA-C1D2-006F-C5FCAB780319}"/>
              </a:ext>
            </a:extLst>
          </p:cNvPr>
          <p:cNvSpPr txBox="1"/>
          <p:nvPr/>
        </p:nvSpPr>
        <p:spPr>
          <a:xfrm>
            <a:off x="3503340" y="1221141"/>
            <a:ext cx="853008" cy="369332"/>
          </a:xfrm>
          <a:prstGeom prst="rect">
            <a:avLst/>
          </a:prstGeom>
          <a:noFill/>
        </p:spPr>
        <p:txBody>
          <a:bodyPr wrap="square" rtlCol="0">
            <a:spAutoFit/>
          </a:bodyPr>
          <a:lstStyle/>
          <a:p>
            <a:r>
              <a:rPr lang="it-IT" b="1">
                <a:solidFill>
                  <a:schemeClr val="tx1"/>
                </a:solidFill>
              </a:rPr>
              <a:t>Position Controller</a:t>
            </a:r>
          </a:p>
        </p:txBody>
      </p:sp>
      <p:sp>
        <p:nvSpPr>
          <p:cNvPr id="23" name="TextBox 22">
            <a:extLst>
              <a:ext uri="{FF2B5EF4-FFF2-40B4-BE49-F238E27FC236}">
                <a16:creationId xmlns:a16="http://schemas.microsoft.com/office/drawing/2014/main" id="{4480FA53-56BD-7F09-9335-E2A1E96371C9}"/>
              </a:ext>
            </a:extLst>
          </p:cNvPr>
          <p:cNvSpPr txBox="1"/>
          <p:nvPr/>
        </p:nvSpPr>
        <p:spPr>
          <a:xfrm>
            <a:off x="4635611" y="5553397"/>
            <a:ext cx="853008" cy="369332"/>
          </a:xfrm>
          <a:prstGeom prst="rect">
            <a:avLst/>
          </a:prstGeom>
          <a:noFill/>
        </p:spPr>
        <p:txBody>
          <a:bodyPr wrap="square" rtlCol="0">
            <a:spAutoFit/>
          </a:bodyPr>
          <a:lstStyle/>
          <a:p>
            <a:r>
              <a:rPr lang="it-IT" b="1">
                <a:solidFill>
                  <a:schemeClr val="tx1"/>
                </a:solidFill>
              </a:rPr>
              <a:t>Attitude Controller</a:t>
            </a:r>
          </a:p>
        </p:txBody>
      </p:sp>
      <p:sp>
        <p:nvSpPr>
          <p:cNvPr id="24" name="TextBox 23">
            <a:extLst>
              <a:ext uri="{FF2B5EF4-FFF2-40B4-BE49-F238E27FC236}">
                <a16:creationId xmlns:a16="http://schemas.microsoft.com/office/drawing/2014/main" id="{668DBC77-0BAA-722B-2334-E248E20C0BE7}"/>
              </a:ext>
            </a:extLst>
          </p:cNvPr>
          <p:cNvSpPr txBox="1"/>
          <p:nvPr/>
        </p:nvSpPr>
        <p:spPr>
          <a:xfrm>
            <a:off x="6139383" y="1434056"/>
            <a:ext cx="853008" cy="507831"/>
          </a:xfrm>
          <a:prstGeom prst="rect">
            <a:avLst/>
          </a:prstGeom>
          <a:noFill/>
        </p:spPr>
        <p:txBody>
          <a:bodyPr wrap="square" rtlCol="0">
            <a:spAutoFit/>
          </a:bodyPr>
          <a:lstStyle/>
          <a:p>
            <a:r>
              <a:rPr lang="it-IT" b="1">
                <a:solidFill>
                  <a:schemeClr val="tx1"/>
                </a:solidFill>
              </a:rPr>
              <a:t>Tricopter Nonlinear</a:t>
            </a:r>
            <a:br>
              <a:rPr lang="it-IT" b="1">
                <a:solidFill>
                  <a:schemeClr val="tx1"/>
                </a:solidFill>
              </a:rPr>
            </a:br>
            <a:r>
              <a:rPr lang="it-IT" b="1">
                <a:solidFill>
                  <a:schemeClr val="tx1"/>
                </a:solidFill>
              </a:rPr>
              <a:t>Dynamics</a:t>
            </a:r>
          </a:p>
        </p:txBody>
      </p:sp>
      <p:sp>
        <p:nvSpPr>
          <p:cNvPr id="25" name="TextBox 24">
            <a:extLst>
              <a:ext uri="{FF2B5EF4-FFF2-40B4-BE49-F238E27FC236}">
                <a16:creationId xmlns:a16="http://schemas.microsoft.com/office/drawing/2014/main" id="{408623DB-4FEB-5AFD-208F-B6DDA7A5D903}"/>
              </a:ext>
            </a:extLst>
          </p:cNvPr>
          <p:cNvSpPr txBox="1"/>
          <p:nvPr/>
        </p:nvSpPr>
        <p:spPr>
          <a:xfrm>
            <a:off x="1547664" y="5554645"/>
            <a:ext cx="1584176" cy="369332"/>
          </a:xfrm>
          <a:prstGeom prst="rect">
            <a:avLst/>
          </a:prstGeom>
          <a:noFill/>
        </p:spPr>
        <p:txBody>
          <a:bodyPr wrap="square" rtlCol="0">
            <a:spAutoFit/>
          </a:bodyPr>
          <a:lstStyle/>
          <a:p>
            <a:r>
              <a:rPr lang="it-IT" b="1">
                <a:solidFill>
                  <a:schemeClr val="tx1"/>
                </a:solidFill>
              </a:rPr>
              <a:t>Disturbances generator (wind and roll/pitch/yaw)</a:t>
            </a:r>
          </a:p>
        </p:txBody>
      </p:sp>
      <p:sp>
        <p:nvSpPr>
          <p:cNvPr id="26" name="TextBox 25">
            <a:extLst>
              <a:ext uri="{FF2B5EF4-FFF2-40B4-BE49-F238E27FC236}">
                <a16:creationId xmlns:a16="http://schemas.microsoft.com/office/drawing/2014/main" id="{9230E223-A291-3353-5D40-66BEEED6E1E6}"/>
              </a:ext>
            </a:extLst>
          </p:cNvPr>
          <p:cNvSpPr txBox="1"/>
          <p:nvPr/>
        </p:nvSpPr>
        <p:spPr>
          <a:xfrm>
            <a:off x="6835452" y="5373216"/>
            <a:ext cx="2275629" cy="646331"/>
          </a:xfrm>
          <a:prstGeom prst="rect">
            <a:avLst/>
          </a:prstGeom>
          <a:noFill/>
        </p:spPr>
        <p:txBody>
          <a:bodyPr wrap="square" rtlCol="0">
            <a:spAutoFit/>
          </a:bodyPr>
          <a:lstStyle/>
          <a:p>
            <a:r>
              <a:rPr lang="it-IT" sz="1800">
                <a:solidFill>
                  <a:schemeClr val="tx1"/>
                </a:solidFill>
              </a:rPr>
              <a:t>Let’s go inside the position controller…</a:t>
            </a:r>
          </a:p>
        </p:txBody>
      </p:sp>
      <p:sp>
        <p:nvSpPr>
          <p:cNvPr id="15" name="TextBox 4">
            <a:extLst>
              <a:ext uri="{FF2B5EF4-FFF2-40B4-BE49-F238E27FC236}">
                <a16:creationId xmlns:a16="http://schemas.microsoft.com/office/drawing/2014/main" id="{FA2EECA8-E5AD-EABE-F6F4-1248EACFEBAC}"/>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B3151DA1-AD77-FAEF-CD9C-CB1C4F275B3D}"/>
              </a:ext>
            </a:extLst>
          </p:cNvPr>
          <p:cNvSpPr txBox="1"/>
          <p:nvPr/>
        </p:nvSpPr>
        <p:spPr>
          <a:xfrm>
            <a:off x="8311662" y="6178062"/>
            <a:ext cx="7151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50/60</a:t>
            </a:r>
            <a:endParaRPr lang="en-US" dirty="0"/>
          </a:p>
        </p:txBody>
      </p:sp>
    </p:spTree>
    <p:extLst>
      <p:ext uri="{BB962C8B-B14F-4D97-AF65-F5344CB8AC3E}">
        <p14:creationId xmlns:p14="http://schemas.microsoft.com/office/powerpoint/2010/main" val="17574531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diagram&#10;&#10;Description automatically generated">
            <a:extLst>
              <a:ext uri="{FF2B5EF4-FFF2-40B4-BE49-F238E27FC236}">
                <a16:creationId xmlns:a16="http://schemas.microsoft.com/office/drawing/2014/main" id="{2BF447EA-854C-21E8-CB16-ED2326C1005B}"/>
              </a:ext>
            </a:extLst>
          </p:cNvPr>
          <p:cNvPicPr>
            <a:picLocks noChangeAspect="1"/>
          </p:cNvPicPr>
          <p:nvPr/>
        </p:nvPicPr>
        <p:blipFill>
          <a:blip r:embed="rId2"/>
          <a:stretch>
            <a:fillRect/>
          </a:stretch>
        </p:blipFill>
        <p:spPr>
          <a:xfrm>
            <a:off x="305780" y="1556792"/>
            <a:ext cx="8532440" cy="3312078"/>
          </a:xfrm>
          <a:prstGeom prst="rect">
            <a:avLst/>
          </a:prstGeom>
        </p:spPr>
      </p:pic>
      <p:sp>
        <p:nvSpPr>
          <p:cNvPr id="4" name="Title 3">
            <a:extLst>
              <a:ext uri="{FF2B5EF4-FFF2-40B4-BE49-F238E27FC236}">
                <a16:creationId xmlns:a16="http://schemas.microsoft.com/office/drawing/2014/main" id="{3AD8E5E4-7BE2-2224-CE20-7DE738CF24D9}"/>
              </a:ext>
            </a:extLst>
          </p:cNvPr>
          <p:cNvSpPr>
            <a:spLocks noGrp="1"/>
          </p:cNvSpPr>
          <p:nvPr>
            <p:ph type="title"/>
          </p:nvPr>
        </p:nvSpPr>
        <p:spPr>
          <a:xfrm>
            <a:off x="1985256" y="281800"/>
            <a:ext cx="7416800" cy="504825"/>
          </a:xfrm>
        </p:spPr>
        <p:txBody>
          <a:bodyPr/>
          <a:lstStyle/>
          <a:p>
            <a:pPr algn="ctr"/>
            <a:r>
              <a:rPr lang="it-IT"/>
              <a:t>Tricopter control scheme in Simulink</a:t>
            </a:r>
            <a:br>
              <a:rPr lang="it-IT"/>
            </a:br>
            <a:r>
              <a:rPr lang="it-IT" b="0"/>
              <a:t>Position Controller</a:t>
            </a:r>
          </a:p>
        </p:txBody>
      </p:sp>
      <p:cxnSp>
        <p:nvCxnSpPr>
          <p:cNvPr id="8" name="Straight Arrow Connector 7">
            <a:extLst>
              <a:ext uri="{FF2B5EF4-FFF2-40B4-BE49-F238E27FC236}">
                <a16:creationId xmlns:a16="http://schemas.microsoft.com/office/drawing/2014/main" id="{171E909C-0AC9-7A86-A660-F7C878EFEA92}"/>
              </a:ext>
            </a:extLst>
          </p:cNvPr>
          <p:cNvCxnSpPr>
            <a:cxnSpLocks/>
          </p:cNvCxnSpPr>
          <p:nvPr/>
        </p:nvCxnSpPr>
        <p:spPr bwMode="auto">
          <a:xfrm>
            <a:off x="2446462" y="2276872"/>
            <a:ext cx="144016" cy="458615"/>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F15BADB6-A794-BC4E-B607-1F7181357CCA}"/>
              </a:ext>
            </a:extLst>
          </p:cNvPr>
          <p:cNvSpPr txBox="1"/>
          <p:nvPr/>
        </p:nvSpPr>
        <p:spPr>
          <a:xfrm>
            <a:off x="2091966" y="1796272"/>
            <a:ext cx="853008" cy="369332"/>
          </a:xfrm>
          <a:prstGeom prst="rect">
            <a:avLst/>
          </a:prstGeom>
          <a:noFill/>
        </p:spPr>
        <p:txBody>
          <a:bodyPr wrap="square" rtlCol="0">
            <a:spAutoFit/>
          </a:bodyPr>
          <a:lstStyle/>
          <a:p>
            <a:r>
              <a:rPr lang="it-IT" b="1">
                <a:solidFill>
                  <a:schemeClr val="tx1"/>
                </a:solidFill>
              </a:rPr>
              <a:t>Virtual Controller</a:t>
            </a:r>
          </a:p>
        </p:txBody>
      </p:sp>
      <p:sp>
        <p:nvSpPr>
          <p:cNvPr id="26" name="TextBox 25">
            <a:extLst>
              <a:ext uri="{FF2B5EF4-FFF2-40B4-BE49-F238E27FC236}">
                <a16:creationId xmlns:a16="http://schemas.microsoft.com/office/drawing/2014/main" id="{9230E223-A291-3353-5D40-66BEEED6E1E6}"/>
              </a:ext>
            </a:extLst>
          </p:cNvPr>
          <p:cNvSpPr txBox="1"/>
          <p:nvPr/>
        </p:nvSpPr>
        <p:spPr>
          <a:xfrm>
            <a:off x="6835452" y="5373216"/>
            <a:ext cx="2275629" cy="646331"/>
          </a:xfrm>
          <a:prstGeom prst="rect">
            <a:avLst/>
          </a:prstGeom>
          <a:noFill/>
        </p:spPr>
        <p:txBody>
          <a:bodyPr wrap="square" rtlCol="0">
            <a:spAutoFit/>
          </a:bodyPr>
          <a:lstStyle/>
          <a:p>
            <a:r>
              <a:rPr lang="it-IT" sz="1800">
                <a:solidFill>
                  <a:schemeClr val="tx1"/>
                </a:solidFill>
              </a:rPr>
              <a:t>Let’s go inside the attitude controller…</a:t>
            </a:r>
          </a:p>
        </p:txBody>
      </p:sp>
      <p:sp>
        <p:nvSpPr>
          <p:cNvPr id="18" name="TextBox 17">
            <a:extLst>
              <a:ext uri="{FF2B5EF4-FFF2-40B4-BE49-F238E27FC236}">
                <a16:creationId xmlns:a16="http://schemas.microsoft.com/office/drawing/2014/main" id="{33EDC714-0D9B-C038-8F53-0CC5E9AEC216}"/>
              </a:ext>
            </a:extLst>
          </p:cNvPr>
          <p:cNvSpPr txBox="1"/>
          <p:nvPr/>
        </p:nvSpPr>
        <p:spPr>
          <a:xfrm>
            <a:off x="3923928" y="5157047"/>
            <a:ext cx="853008" cy="230832"/>
          </a:xfrm>
          <a:prstGeom prst="rect">
            <a:avLst/>
          </a:prstGeom>
          <a:noFill/>
        </p:spPr>
        <p:txBody>
          <a:bodyPr wrap="square" rtlCol="0">
            <a:spAutoFit/>
          </a:bodyPr>
          <a:lstStyle/>
          <a:p>
            <a:r>
              <a:rPr lang="it-IT" b="1">
                <a:solidFill>
                  <a:schemeClr val="tx1"/>
                </a:solidFill>
              </a:rPr>
              <a:t>Decoupler</a:t>
            </a:r>
          </a:p>
        </p:txBody>
      </p:sp>
      <p:cxnSp>
        <p:nvCxnSpPr>
          <p:cNvPr id="20" name="Straight Arrow Connector 19">
            <a:extLst>
              <a:ext uri="{FF2B5EF4-FFF2-40B4-BE49-F238E27FC236}">
                <a16:creationId xmlns:a16="http://schemas.microsoft.com/office/drawing/2014/main" id="{6DE63F5B-8B0C-BC24-17FC-427FDF6B0B3B}"/>
              </a:ext>
            </a:extLst>
          </p:cNvPr>
          <p:cNvCxnSpPr>
            <a:cxnSpLocks/>
          </p:cNvCxnSpPr>
          <p:nvPr/>
        </p:nvCxnSpPr>
        <p:spPr bwMode="auto">
          <a:xfrm flipV="1">
            <a:off x="4527680" y="4715707"/>
            <a:ext cx="498512" cy="44134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7" name="TextBox 26">
            <a:extLst>
              <a:ext uri="{FF2B5EF4-FFF2-40B4-BE49-F238E27FC236}">
                <a16:creationId xmlns:a16="http://schemas.microsoft.com/office/drawing/2014/main" id="{F51E608A-18AD-9693-F3BE-E688B394CBFD}"/>
              </a:ext>
            </a:extLst>
          </p:cNvPr>
          <p:cNvSpPr txBox="1"/>
          <p:nvPr/>
        </p:nvSpPr>
        <p:spPr>
          <a:xfrm>
            <a:off x="7303043" y="3225407"/>
            <a:ext cx="1457908" cy="369332"/>
          </a:xfrm>
          <a:prstGeom prst="rect">
            <a:avLst/>
          </a:prstGeom>
          <a:noFill/>
        </p:spPr>
        <p:txBody>
          <a:bodyPr wrap="square" rtlCol="0">
            <a:spAutoFit/>
          </a:bodyPr>
          <a:lstStyle/>
          <a:p>
            <a:r>
              <a:rPr lang="it-IT" b="1">
                <a:solidFill>
                  <a:schemeClr val="tx1"/>
                </a:solidFill>
              </a:rPr>
              <a:t>Desired Roll angle for the attitude controller</a:t>
            </a:r>
          </a:p>
        </p:txBody>
      </p:sp>
      <p:sp>
        <p:nvSpPr>
          <p:cNvPr id="28" name="TextBox 27">
            <a:extLst>
              <a:ext uri="{FF2B5EF4-FFF2-40B4-BE49-F238E27FC236}">
                <a16:creationId xmlns:a16="http://schemas.microsoft.com/office/drawing/2014/main" id="{DD95C707-8FFF-1AFC-39C6-ADD0E19D2F68}"/>
              </a:ext>
            </a:extLst>
          </p:cNvPr>
          <p:cNvSpPr txBox="1"/>
          <p:nvPr/>
        </p:nvSpPr>
        <p:spPr>
          <a:xfrm>
            <a:off x="6677122" y="5005627"/>
            <a:ext cx="1296144" cy="230832"/>
          </a:xfrm>
          <a:prstGeom prst="rect">
            <a:avLst/>
          </a:prstGeom>
          <a:noFill/>
        </p:spPr>
        <p:txBody>
          <a:bodyPr wrap="square" rtlCol="0">
            <a:spAutoFit/>
          </a:bodyPr>
          <a:lstStyle/>
          <a:p>
            <a:r>
              <a:rPr lang="it-IT" b="1">
                <a:solidFill>
                  <a:schemeClr val="tx1"/>
                </a:solidFill>
              </a:rPr>
              <a:t>Real control inputs</a:t>
            </a:r>
          </a:p>
        </p:txBody>
      </p:sp>
      <p:cxnSp>
        <p:nvCxnSpPr>
          <p:cNvPr id="29" name="Straight Arrow Connector 28">
            <a:extLst>
              <a:ext uri="{FF2B5EF4-FFF2-40B4-BE49-F238E27FC236}">
                <a16:creationId xmlns:a16="http://schemas.microsoft.com/office/drawing/2014/main" id="{1BC0F12D-78E8-CD3C-0C03-67EA63DF1232}"/>
              </a:ext>
            </a:extLst>
          </p:cNvPr>
          <p:cNvCxnSpPr>
            <a:cxnSpLocks/>
          </p:cNvCxnSpPr>
          <p:nvPr/>
        </p:nvCxnSpPr>
        <p:spPr bwMode="auto">
          <a:xfrm flipV="1">
            <a:off x="8172400" y="2852936"/>
            <a:ext cx="288032" cy="372471"/>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30" name="Straight Arrow Connector 29">
            <a:extLst>
              <a:ext uri="{FF2B5EF4-FFF2-40B4-BE49-F238E27FC236}">
                <a16:creationId xmlns:a16="http://schemas.microsoft.com/office/drawing/2014/main" id="{FFF93DF5-3FAD-03E6-05ED-D34CBDC9D235}"/>
              </a:ext>
            </a:extLst>
          </p:cNvPr>
          <p:cNvCxnSpPr>
            <a:cxnSpLocks/>
          </p:cNvCxnSpPr>
          <p:nvPr/>
        </p:nvCxnSpPr>
        <p:spPr bwMode="auto">
          <a:xfrm flipV="1">
            <a:off x="7596336" y="4480520"/>
            <a:ext cx="373457" cy="455857"/>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3" name="TextBox 4">
            <a:extLst>
              <a:ext uri="{FF2B5EF4-FFF2-40B4-BE49-F238E27FC236}">
                <a16:creationId xmlns:a16="http://schemas.microsoft.com/office/drawing/2014/main" id="{8EFD62A8-D292-3417-CDD4-1CDFE8D9248A}"/>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8A5F2320-2509-027C-6F30-85E873FE2802}"/>
              </a:ext>
            </a:extLst>
          </p:cNvPr>
          <p:cNvSpPr txBox="1"/>
          <p:nvPr/>
        </p:nvSpPr>
        <p:spPr>
          <a:xfrm>
            <a:off x="8311662" y="6201508"/>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51/60</a:t>
            </a:r>
            <a:endParaRPr lang="en-US" dirty="0"/>
          </a:p>
        </p:txBody>
      </p:sp>
    </p:spTree>
    <p:extLst>
      <p:ext uri="{BB962C8B-B14F-4D97-AF65-F5344CB8AC3E}">
        <p14:creationId xmlns:p14="http://schemas.microsoft.com/office/powerpoint/2010/main" val="5537893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47CD2F8E-DBAF-B684-D813-358211A6FDE6}"/>
              </a:ext>
            </a:extLst>
          </p:cNvPr>
          <p:cNvPicPr>
            <a:picLocks noChangeAspect="1"/>
          </p:cNvPicPr>
          <p:nvPr/>
        </p:nvPicPr>
        <p:blipFill>
          <a:blip r:embed="rId2"/>
          <a:stretch>
            <a:fillRect/>
          </a:stretch>
        </p:blipFill>
        <p:spPr>
          <a:xfrm>
            <a:off x="1762225" y="1196752"/>
            <a:ext cx="6480720" cy="4786137"/>
          </a:xfrm>
          <a:prstGeom prst="rect">
            <a:avLst/>
          </a:prstGeom>
        </p:spPr>
      </p:pic>
      <p:sp>
        <p:nvSpPr>
          <p:cNvPr id="4" name="Title 3">
            <a:extLst>
              <a:ext uri="{FF2B5EF4-FFF2-40B4-BE49-F238E27FC236}">
                <a16:creationId xmlns:a16="http://schemas.microsoft.com/office/drawing/2014/main" id="{3AD8E5E4-7BE2-2224-CE20-7DE738CF24D9}"/>
              </a:ext>
            </a:extLst>
          </p:cNvPr>
          <p:cNvSpPr>
            <a:spLocks noGrp="1"/>
          </p:cNvSpPr>
          <p:nvPr>
            <p:ph type="title"/>
          </p:nvPr>
        </p:nvSpPr>
        <p:spPr>
          <a:xfrm>
            <a:off x="1985256" y="281800"/>
            <a:ext cx="7416800" cy="504825"/>
          </a:xfrm>
        </p:spPr>
        <p:txBody>
          <a:bodyPr/>
          <a:lstStyle/>
          <a:p>
            <a:pPr algn="ctr"/>
            <a:r>
              <a:rPr lang="it-IT"/>
              <a:t>Tricopter control scheme in Simulink</a:t>
            </a:r>
            <a:br>
              <a:rPr lang="it-IT"/>
            </a:br>
            <a:r>
              <a:rPr lang="it-IT" b="0"/>
              <a:t>Attitude Controller</a:t>
            </a:r>
          </a:p>
        </p:txBody>
      </p:sp>
      <p:cxnSp>
        <p:nvCxnSpPr>
          <p:cNvPr id="8" name="Straight Arrow Connector 7">
            <a:extLst>
              <a:ext uri="{FF2B5EF4-FFF2-40B4-BE49-F238E27FC236}">
                <a16:creationId xmlns:a16="http://schemas.microsoft.com/office/drawing/2014/main" id="{171E909C-0AC9-7A86-A660-F7C878EFEA92}"/>
              </a:ext>
            </a:extLst>
          </p:cNvPr>
          <p:cNvCxnSpPr>
            <a:cxnSpLocks/>
          </p:cNvCxnSpPr>
          <p:nvPr/>
        </p:nvCxnSpPr>
        <p:spPr bwMode="auto">
          <a:xfrm>
            <a:off x="1342418" y="2810291"/>
            <a:ext cx="419807" cy="474693"/>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F15BADB6-A794-BC4E-B607-1F7181357CCA}"/>
              </a:ext>
            </a:extLst>
          </p:cNvPr>
          <p:cNvSpPr txBox="1"/>
          <p:nvPr/>
        </p:nvSpPr>
        <p:spPr>
          <a:xfrm>
            <a:off x="107504" y="2380335"/>
            <a:ext cx="1234914" cy="784830"/>
          </a:xfrm>
          <a:prstGeom prst="rect">
            <a:avLst/>
          </a:prstGeom>
          <a:noFill/>
        </p:spPr>
        <p:txBody>
          <a:bodyPr wrap="square" rtlCol="0">
            <a:spAutoFit/>
          </a:bodyPr>
          <a:lstStyle/>
          <a:p>
            <a:pPr algn="ctr"/>
            <a:r>
              <a:rPr lang="it-IT" b="1">
                <a:solidFill>
                  <a:schemeClr val="tx1"/>
                </a:solidFill>
              </a:rPr>
              <a:t>Robot’s states</a:t>
            </a:r>
          </a:p>
          <a:p>
            <a:pPr algn="ctr"/>
            <a:r>
              <a:rPr lang="it-IT" b="1">
                <a:solidFill>
                  <a:schemeClr val="tx1"/>
                </a:solidFill>
              </a:rPr>
              <a:t> </a:t>
            </a:r>
          </a:p>
          <a:p>
            <a:pPr algn="ctr"/>
            <a:r>
              <a:rPr lang="it-IT" b="1">
                <a:solidFill>
                  <a:schemeClr val="tx1"/>
                </a:solidFill>
              </a:rPr>
              <a:t>and </a:t>
            </a:r>
          </a:p>
          <a:p>
            <a:pPr algn="ctr"/>
            <a:endParaRPr lang="it-IT" b="1">
              <a:solidFill>
                <a:schemeClr val="tx1"/>
              </a:solidFill>
            </a:endParaRPr>
          </a:p>
          <a:p>
            <a:pPr algn="ctr"/>
            <a:r>
              <a:rPr lang="it-IT" b="1">
                <a:solidFill>
                  <a:schemeClr val="tx1"/>
                </a:solidFill>
              </a:rPr>
              <a:t>Desired Roll Angle</a:t>
            </a:r>
          </a:p>
        </p:txBody>
      </p:sp>
      <p:cxnSp>
        <p:nvCxnSpPr>
          <p:cNvPr id="15" name="Straight Arrow Connector 14">
            <a:extLst>
              <a:ext uri="{FF2B5EF4-FFF2-40B4-BE49-F238E27FC236}">
                <a16:creationId xmlns:a16="http://schemas.microsoft.com/office/drawing/2014/main" id="{68AC7D12-8E49-AE2E-9589-3EB2823EE822}"/>
              </a:ext>
            </a:extLst>
          </p:cNvPr>
          <p:cNvCxnSpPr>
            <a:cxnSpLocks/>
          </p:cNvCxnSpPr>
          <p:nvPr/>
        </p:nvCxnSpPr>
        <p:spPr bwMode="auto">
          <a:xfrm flipH="1">
            <a:off x="6660232" y="1916832"/>
            <a:ext cx="648072" cy="360040"/>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19" name="Straight Arrow Connector 18">
            <a:extLst>
              <a:ext uri="{FF2B5EF4-FFF2-40B4-BE49-F238E27FC236}">
                <a16:creationId xmlns:a16="http://schemas.microsoft.com/office/drawing/2014/main" id="{167515B8-E9BA-B075-0301-82BC76EA2CAF}"/>
              </a:ext>
            </a:extLst>
          </p:cNvPr>
          <p:cNvCxnSpPr>
            <a:cxnSpLocks/>
          </p:cNvCxnSpPr>
          <p:nvPr/>
        </p:nvCxnSpPr>
        <p:spPr bwMode="auto">
          <a:xfrm>
            <a:off x="1259632" y="4797152"/>
            <a:ext cx="504056" cy="170583"/>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22" name="TextBox 21">
            <a:extLst>
              <a:ext uri="{FF2B5EF4-FFF2-40B4-BE49-F238E27FC236}">
                <a16:creationId xmlns:a16="http://schemas.microsoft.com/office/drawing/2014/main" id="{4ABB04A2-98A8-3B90-C1E9-A78DCD3D313E}"/>
              </a:ext>
            </a:extLst>
          </p:cNvPr>
          <p:cNvSpPr txBox="1"/>
          <p:nvPr/>
        </p:nvSpPr>
        <p:spPr>
          <a:xfrm>
            <a:off x="323528" y="4513111"/>
            <a:ext cx="1004031" cy="369332"/>
          </a:xfrm>
          <a:prstGeom prst="rect">
            <a:avLst/>
          </a:prstGeom>
          <a:noFill/>
        </p:spPr>
        <p:txBody>
          <a:bodyPr wrap="square" rtlCol="0">
            <a:spAutoFit/>
          </a:bodyPr>
          <a:lstStyle/>
          <a:p>
            <a:r>
              <a:rPr lang="it-IT" b="1">
                <a:solidFill>
                  <a:schemeClr val="tx1"/>
                </a:solidFill>
              </a:rPr>
              <a:t>Pitch and Yaw references</a:t>
            </a:r>
          </a:p>
        </p:txBody>
      </p:sp>
      <p:sp>
        <p:nvSpPr>
          <p:cNvPr id="23" name="TextBox 22">
            <a:extLst>
              <a:ext uri="{FF2B5EF4-FFF2-40B4-BE49-F238E27FC236}">
                <a16:creationId xmlns:a16="http://schemas.microsoft.com/office/drawing/2014/main" id="{74B97D8B-4327-C1C3-4077-2CBF8FB99EB6}"/>
              </a:ext>
            </a:extLst>
          </p:cNvPr>
          <p:cNvSpPr txBox="1"/>
          <p:nvPr/>
        </p:nvSpPr>
        <p:spPr>
          <a:xfrm>
            <a:off x="7461660" y="1484784"/>
            <a:ext cx="853008" cy="369332"/>
          </a:xfrm>
          <a:prstGeom prst="rect">
            <a:avLst/>
          </a:prstGeom>
          <a:noFill/>
        </p:spPr>
        <p:txBody>
          <a:bodyPr wrap="square" rtlCol="0">
            <a:spAutoFit/>
          </a:bodyPr>
          <a:lstStyle/>
          <a:p>
            <a:r>
              <a:rPr lang="it-IT" b="1">
                <a:solidFill>
                  <a:schemeClr val="tx1"/>
                </a:solidFill>
              </a:rPr>
              <a:t>Attitude</a:t>
            </a:r>
            <a:br>
              <a:rPr lang="it-IT" b="1">
                <a:solidFill>
                  <a:schemeClr val="tx1"/>
                </a:solidFill>
              </a:rPr>
            </a:br>
            <a:r>
              <a:rPr lang="it-IT" b="1">
                <a:solidFill>
                  <a:schemeClr val="tx1"/>
                </a:solidFill>
              </a:rPr>
              <a:t>Controller</a:t>
            </a:r>
          </a:p>
        </p:txBody>
      </p:sp>
      <p:sp>
        <p:nvSpPr>
          <p:cNvPr id="24" name="TextBox 23">
            <a:extLst>
              <a:ext uri="{FF2B5EF4-FFF2-40B4-BE49-F238E27FC236}">
                <a16:creationId xmlns:a16="http://schemas.microsoft.com/office/drawing/2014/main" id="{EF7005FF-4E57-3979-6786-AA18AE83522C}"/>
              </a:ext>
            </a:extLst>
          </p:cNvPr>
          <p:cNvSpPr txBox="1"/>
          <p:nvPr/>
        </p:nvSpPr>
        <p:spPr>
          <a:xfrm>
            <a:off x="7824603" y="3450002"/>
            <a:ext cx="853008" cy="369332"/>
          </a:xfrm>
          <a:prstGeom prst="rect">
            <a:avLst/>
          </a:prstGeom>
          <a:noFill/>
        </p:spPr>
        <p:txBody>
          <a:bodyPr wrap="square" rtlCol="0">
            <a:spAutoFit/>
          </a:bodyPr>
          <a:lstStyle/>
          <a:p>
            <a:r>
              <a:rPr lang="it-IT" b="1">
                <a:solidFill>
                  <a:schemeClr val="tx1"/>
                </a:solidFill>
              </a:rPr>
              <a:t>Control </a:t>
            </a:r>
            <a:r>
              <a:rPr lang="it-IT" b="1" err="1">
                <a:solidFill>
                  <a:schemeClr val="tx1"/>
                </a:solidFill>
              </a:rPr>
              <a:t>Torques</a:t>
            </a:r>
            <a:endParaRPr lang="it-IT" b="1">
              <a:solidFill>
                <a:schemeClr val="tx1"/>
              </a:solidFill>
            </a:endParaRPr>
          </a:p>
        </p:txBody>
      </p:sp>
      <p:cxnSp>
        <p:nvCxnSpPr>
          <p:cNvPr id="25" name="Straight Arrow Connector 24">
            <a:extLst>
              <a:ext uri="{FF2B5EF4-FFF2-40B4-BE49-F238E27FC236}">
                <a16:creationId xmlns:a16="http://schemas.microsoft.com/office/drawing/2014/main" id="{2DD29285-F1C3-9F71-45A8-32C3D3D9FD6A}"/>
              </a:ext>
            </a:extLst>
          </p:cNvPr>
          <p:cNvCxnSpPr>
            <a:cxnSpLocks/>
          </p:cNvCxnSpPr>
          <p:nvPr/>
        </p:nvCxnSpPr>
        <p:spPr bwMode="auto">
          <a:xfrm flipH="1">
            <a:off x="7888164" y="3861048"/>
            <a:ext cx="66607" cy="504056"/>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2" name="TextBox 4">
            <a:extLst>
              <a:ext uri="{FF2B5EF4-FFF2-40B4-BE49-F238E27FC236}">
                <a16:creationId xmlns:a16="http://schemas.microsoft.com/office/drawing/2014/main" id="{85DCBA19-5817-77CE-ED37-1459AB149705}"/>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CD88AAEB-4FA8-BCBB-F66B-EA56FFAC7505}"/>
              </a:ext>
            </a:extLst>
          </p:cNvPr>
          <p:cNvSpPr txBox="1"/>
          <p:nvPr/>
        </p:nvSpPr>
        <p:spPr>
          <a:xfrm>
            <a:off x="8311662" y="62249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Tree>
    <p:extLst>
      <p:ext uri="{BB962C8B-B14F-4D97-AF65-F5344CB8AC3E}">
        <p14:creationId xmlns:p14="http://schemas.microsoft.com/office/powerpoint/2010/main" val="42451330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3600" y="88046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5800" y="1640048"/>
            <a:ext cx="7772400" cy="3577903"/>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The reference trajectories</a:t>
            </a:r>
          </a:p>
          <a:p>
            <a:pPr algn="just"/>
            <a:endParaRPr lang="en-US" sz="1500">
              <a:solidFill>
                <a:srgbClr val="404040"/>
              </a:solidFill>
              <a:cs typeface="Arial"/>
            </a:endParaRPr>
          </a:p>
          <a:p>
            <a:pPr algn="just"/>
            <a:r>
              <a:rPr lang="en-US" sz="1500">
                <a:solidFill>
                  <a:srgbClr val="404040"/>
                </a:solidFill>
                <a:cs typeface="Arial"/>
              </a:rPr>
              <a:t>We tested our model along </a:t>
            </a:r>
            <a:r>
              <a:rPr lang="en-US" sz="1500" b="1">
                <a:solidFill>
                  <a:srgbClr val="404040"/>
                </a:solidFill>
                <a:cs typeface="Arial"/>
              </a:rPr>
              <a:t>3 different trajectories</a:t>
            </a:r>
            <a:r>
              <a:rPr lang="en-US" sz="1500">
                <a:solidFill>
                  <a:srgbClr val="404040"/>
                </a:solidFill>
                <a:cs typeface="Arial"/>
              </a:rPr>
              <a:t>:</a:t>
            </a:r>
          </a:p>
          <a:p>
            <a:pPr algn="just"/>
            <a:endParaRPr lang="en-US" sz="1500">
              <a:solidFill>
                <a:srgbClr val="404040"/>
              </a:solidFill>
              <a:cs typeface="Arial"/>
            </a:endParaRPr>
          </a:p>
          <a:p>
            <a:pPr marL="342900" indent="-342900" algn="just">
              <a:buFont typeface="+mj-lt"/>
              <a:buAutoNum type="arabicPeriod"/>
            </a:pPr>
            <a:r>
              <a:rPr lang="en-US" sz="1500">
                <a:solidFill>
                  <a:srgbClr val="404040"/>
                </a:solidFill>
                <a:cs typeface="Arial"/>
              </a:rPr>
              <a:t>Hovering</a:t>
            </a:r>
          </a:p>
          <a:p>
            <a:pPr marL="342900" indent="-342900" algn="just">
              <a:buFont typeface="+mj-lt"/>
              <a:buAutoNum type="arabicPeriod"/>
            </a:pPr>
            <a:r>
              <a:rPr lang="en-US" sz="1500">
                <a:solidFill>
                  <a:srgbClr val="404040"/>
                </a:solidFill>
                <a:cs typeface="Arial"/>
              </a:rPr>
              <a:t>Constant altitude tracking + ramp position reference along x-axis</a:t>
            </a:r>
          </a:p>
          <a:p>
            <a:pPr marL="342900" indent="-342900" algn="just">
              <a:buFont typeface="+mj-lt"/>
              <a:buAutoNum type="arabicPeriod"/>
            </a:pPr>
            <a:r>
              <a:rPr lang="en-US" sz="1500">
                <a:solidFill>
                  <a:srgbClr val="404040"/>
                </a:solidFill>
                <a:cs typeface="Arial"/>
              </a:rPr>
              <a:t>Helix</a:t>
            </a:r>
          </a:p>
          <a:p>
            <a:pPr marL="342900" indent="-342900" algn="just">
              <a:buFont typeface="+mj-lt"/>
              <a:buAutoNum type="arabicPeriod"/>
            </a:pPr>
            <a:endParaRPr lang="en-US" sz="1500">
              <a:solidFill>
                <a:srgbClr val="404040"/>
              </a:solidFill>
              <a:cs typeface="Arial"/>
            </a:endParaRPr>
          </a:p>
          <a:p>
            <a:pPr algn="just"/>
            <a:r>
              <a:rPr lang="en-US" sz="1500">
                <a:solidFill>
                  <a:srgbClr val="404040"/>
                </a:solidFill>
                <a:cs typeface="Arial"/>
              </a:rPr>
              <a:t>We also specified a fixed reference for the </a:t>
            </a:r>
            <a:r>
              <a:rPr lang="en-US" sz="1500" b="1">
                <a:solidFill>
                  <a:srgbClr val="404040"/>
                </a:solidFill>
                <a:cs typeface="Arial"/>
              </a:rPr>
              <a:t>yaw</a:t>
            </a:r>
            <a:r>
              <a:rPr lang="en-US" sz="1500">
                <a:solidFill>
                  <a:srgbClr val="404040"/>
                </a:solidFill>
                <a:cs typeface="Arial"/>
              </a:rPr>
              <a:t> equal to </a:t>
            </a:r>
            <a:r>
              <a:rPr lang="en-US" sz="1500" b="1">
                <a:solidFill>
                  <a:srgbClr val="404040"/>
                </a:solidFill>
                <a:cs typeface="Arial"/>
              </a:rPr>
              <a:t>zero</a:t>
            </a:r>
            <a:r>
              <a:rPr lang="en-US" sz="1500">
                <a:solidFill>
                  <a:srgbClr val="404040"/>
                </a:solidFill>
                <a:cs typeface="Arial"/>
              </a:rPr>
              <a:t>, and the same for the </a:t>
            </a:r>
            <a:r>
              <a:rPr lang="en-US" sz="1500" b="1">
                <a:solidFill>
                  <a:srgbClr val="404040"/>
                </a:solidFill>
                <a:cs typeface="Arial"/>
              </a:rPr>
              <a:t>pitch</a:t>
            </a:r>
            <a:r>
              <a:rPr lang="en-US" sz="1500">
                <a:solidFill>
                  <a:srgbClr val="404040"/>
                </a:solidFill>
                <a:cs typeface="Arial"/>
              </a:rPr>
              <a:t>. </a:t>
            </a:r>
          </a:p>
          <a:p>
            <a:pPr algn="just"/>
            <a:br>
              <a:rPr lang="en-US" sz="1500">
                <a:solidFill>
                  <a:srgbClr val="404040"/>
                </a:solidFill>
                <a:cs typeface="Arial"/>
              </a:rPr>
            </a:br>
            <a:r>
              <a:rPr lang="en-US" sz="1500">
                <a:solidFill>
                  <a:srgbClr val="404040"/>
                </a:solidFill>
                <a:cs typeface="Arial"/>
              </a:rPr>
              <a:t>A constant wind disturbance is always applied.</a:t>
            </a:r>
          </a:p>
          <a:p>
            <a:pPr algn="just"/>
            <a:endParaRPr lang="en-US" sz="1500">
              <a:solidFill>
                <a:srgbClr val="404040"/>
              </a:solidFill>
              <a:cs typeface="Arial"/>
            </a:endParaRPr>
          </a:p>
          <a:p>
            <a:pPr algn="just"/>
            <a:r>
              <a:rPr lang="en-US" sz="1500">
                <a:solidFill>
                  <a:srgbClr val="404040"/>
                </a:solidFill>
                <a:cs typeface="Arial"/>
              </a:rPr>
              <a:t>In order to </a:t>
            </a:r>
            <a:r>
              <a:rPr lang="en-US" sz="1500" b="1">
                <a:solidFill>
                  <a:srgbClr val="404040"/>
                </a:solidFill>
                <a:cs typeface="Arial"/>
              </a:rPr>
              <a:t>isolate the effects of the disturbances</a:t>
            </a:r>
            <a:r>
              <a:rPr lang="en-US" sz="1500">
                <a:solidFill>
                  <a:srgbClr val="404040"/>
                </a:solidFill>
                <a:cs typeface="Arial"/>
              </a:rPr>
              <a:t> on the reference tracking, we applied the </a:t>
            </a:r>
            <a:r>
              <a:rPr lang="en-US" sz="1500" b="1">
                <a:solidFill>
                  <a:srgbClr val="404040"/>
                </a:solidFill>
                <a:cs typeface="Arial"/>
              </a:rPr>
              <a:t>roll, pitch and yaw disturbances </a:t>
            </a:r>
            <a:r>
              <a:rPr lang="en-US" sz="1500">
                <a:solidFill>
                  <a:srgbClr val="404040"/>
                </a:solidFill>
                <a:cs typeface="Arial"/>
              </a:rPr>
              <a:t>respectively </a:t>
            </a:r>
            <a:r>
              <a:rPr lang="en-US" sz="1500" b="1">
                <a:solidFill>
                  <a:srgbClr val="404040"/>
                </a:solidFill>
                <a:cs typeface="Arial"/>
              </a:rPr>
              <a:t>at 10, 20 and 30 seconds </a:t>
            </a:r>
            <a:r>
              <a:rPr lang="en-US" sz="1500">
                <a:solidFill>
                  <a:srgbClr val="404040"/>
                </a:solidFill>
                <a:cs typeface="Arial"/>
              </a:rPr>
              <a:t>from the beginning of the simulations.  </a:t>
            </a:r>
          </a:p>
        </p:txBody>
      </p:sp>
      <p:sp>
        <p:nvSpPr>
          <p:cNvPr id="7" name="TextBox 4">
            <a:extLst>
              <a:ext uri="{FF2B5EF4-FFF2-40B4-BE49-F238E27FC236}">
                <a16:creationId xmlns:a16="http://schemas.microsoft.com/office/drawing/2014/main" id="{2885D9C6-5AFB-7C71-ABD1-7DA9C1CBC201}"/>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6293CE3D-7E8F-A1CC-6E98-8062F398E7E5}"/>
              </a:ext>
            </a:extLst>
          </p:cNvPr>
          <p:cNvSpPr txBox="1"/>
          <p:nvPr/>
        </p:nvSpPr>
        <p:spPr>
          <a:xfrm>
            <a:off x="8311662" y="62249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16" name="TextBox 15">
            <a:extLst>
              <a:ext uri="{FF2B5EF4-FFF2-40B4-BE49-F238E27FC236}">
                <a16:creationId xmlns:a16="http://schemas.microsoft.com/office/drawing/2014/main" id="{B1DEB7CB-CA27-3392-4202-C7A847ABC650}"/>
              </a:ext>
            </a:extLst>
          </p:cNvPr>
          <p:cNvSpPr txBox="1"/>
          <p:nvPr/>
        </p:nvSpPr>
        <p:spPr>
          <a:xfrm>
            <a:off x="9073662" y="69869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18" name="TextBox 17">
            <a:extLst>
              <a:ext uri="{FF2B5EF4-FFF2-40B4-BE49-F238E27FC236}">
                <a16:creationId xmlns:a16="http://schemas.microsoft.com/office/drawing/2014/main" id="{E4BBEDB4-720B-3F1D-3BCC-5581FB82074B}"/>
              </a:ext>
            </a:extLst>
          </p:cNvPr>
          <p:cNvSpPr txBox="1"/>
          <p:nvPr/>
        </p:nvSpPr>
        <p:spPr>
          <a:xfrm>
            <a:off x="9226062" y="71393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20" name="TextBox 19">
            <a:extLst>
              <a:ext uri="{FF2B5EF4-FFF2-40B4-BE49-F238E27FC236}">
                <a16:creationId xmlns:a16="http://schemas.microsoft.com/office/drawing/2014/main" id="{87BA1C52-1264-7CAA-1A6B-2ECF8B7134CB}"/>
              </a:ext>
            </a:extLst>
          </p:cNvPr>
          <p:cNvSpPr txBox="1"/>
          <p:nvPr/>
        </p:nvSpPr>
        <p:spPr>
          <a:xfrm>
            <a:off x="9378462" y="72917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22" name="TextBox 21">
            <a:extLst>
              <a:ext uri="{FF2B5EF4-FFF2-40B4-BE49-F238E27FC236}">
                <a16:creationId xmlns:a16="http://schemas.microsoft.com/office/drawing/2014/main" id="{4B4B643C-8B1A-5CD8-A21E-1C989FD205E9}"/>
              </a:ext>
            </a:extLst>
          </p:cNvPr>
          <p:cNvSpPr txBox="1"/>
          <p:nvPr/>
        </p:nvSpPr>
        <p:spPr>
          <a:xfrm>
            <a:off x="9530862" y="74441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24" name="TextBox 23">
            <a:extLst>
              <a:ext uri="{FF2B5EF4-FFF2-40B4-BE49-F238E27FC236}">
                <a16:creationId xmlns:a16="http://schemas.microsoft.com/office/drawing/2014/main" id="{E5AFAF1F-73CC-CB62-FA91-ED7AE00495F8}"/>
              </a:ext>
            </a:extLst>
          </p:cNvPr>
          <p:cNvSpPr txBox="1"/>
          <p:nvPr/>
        </p:nvSpPr>
        <p:spPr>
          <a:xfrm>
            <a:off x="9683262" y="75965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26" name="TextBox 25">
            <a:extLst>
              <a:ext uri="{FF2B5EF4-FFF2-40B4-BE49-F238E27FC236}">
                <a16:creationId xmlns:a16="http://schemas.microsoft.com/office/drawing/2014/main" id="{E0CD0BD1-DFA1-BB22-40C4-AEA9D4E0B301}"/>
              </a:ext>
            </a:extLst>
          </p:cNvPr>
          <p:cNvSpPr txBox="1"/>
          <p:nvPr/>
        </p:nvSpPr>
        <p:spPr>
          <a:xfrm>
            <a:off x="9835662" y="77489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28" name="TextBox 27">
            <a:extLst>
              <a:ext uri="{FF2B5EF4-FFF2-40B4-BE49-F238E27FC236}">
                <a16:creationId xmlns:a16="http://schemas.microsoft.com/office/drawing/2014/main" id="{EA30E092-1EE0-F0ED-6348-3E9121E63B3F}"/>
              </a:ext>
            </a:extLst>
          </p:cNvPr>
          <p:cNvSpPr txBox="1"/>
          <p:nvPr/>
        </p:nvSpPr>
        <p:spPr>
          <a:xfrm>
            <a:off x="9988062" y="79013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
        <p:nvSpPr>
          <p:cNvPr id="30" name="TextBox 29">
            <a:extLst>
              <a:ext uri="{FF2B5EF4-FFF2-40B4-BE49-F238E27FC236}">
                <a16:creationId xmlns:a16="http://schemas.microsoft.com/office/drawing/2014/main" id="{04399E8B-29A9-A167-0A1C-F9CE2C45DA88}"/>
              </a:ext>
            </a:extLst>
          </p:cNvPr>
          <p:cNvSpPr txBox="1"/>
          <p:nvPr/>
        </p:nvSpPr>
        <p:spPr>
          <a:xfrm>
            <a:off x="10140462" y="8053754"/>
            <a:ext cx="679938"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52/60</a:t>
            </a:r>
            <a:endParaRPr lang="en-US" dirty="0"/>
          </a:p>
        </p:txBody>
      </p:sp>
    </p:spTree>
    <p:extLst>
      <p:ext uri="{BB962C8B-B14F-4D97-AF65-F5344CB8AC3E}">
        <p14:creationId xmlns:p14="http://schemas.microsoft.com/office/powerpoint/2010/main" val="7081494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3600" y="88046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71602" y="1440335"/>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1: Hovering</a:t>
            </a:r>
          </a:p>
        </p:txBody>
      </p:sp>
      <p:pic>
        <p:nvPicPr>
          <p:cNvPr id="4" name="Picture 3" descr="Chart&#10;&#10;Description automatically generated">
            <a:extLst>
              <a:ext uri="{FF2B5EF4-FFF2-40B4-BE49-F238E27FC236}">
                <a16:creationId xmlns:a16="http://schemas.microsoft.com/office/drawing/2014/main" id="{353B8F4D-687C-E5FF-3709-9214F51B3428}"/>
              </a:ext>
            </a:extLst>
          </p:cNvPr>
          <p:cNvPicPr>
            <a:picLocks noChangeAspect="1"/>
          </p:cNvPicPr>
          <p:nvPr/>
        </p:nvPicPr>
        <p:blipFill>
          <a:blip r:embed="rId2"/>
          <a:stretch>
            <a:fillRect/>
          </a:stretch>
        </p:blipFill>
        <p:spPr>
          <a:xfrm>
            <a:off x="88080" y="2708920"/>
            <a:ext cx="4480497" cy="3168352"/>
          </a:xfrm>
          <a:prstGeom prst="rect">
            <a:avLst/>
          </a:prstGeom>
        </p:spPr>
      </p:pic>
      <p:pic>
        <p:nvPicPr>
          <p:cNvPr id="8" name="Picture 7" descr="Chart&#10;&#10;Description automatically generated">
            <a:extLst>
              <a:ext uri="{FF2B5EF4-FFF2-40B4-BE49-F238E27FC236}">
                <a16:creationId xmlns:a16="http://schemas.microsoft.com/office/drawing/2014/main" id="{A55642E2-05B1-6598-DC75-18A2F16677BE}"/>
              </a:ext>
            </a:extLst>
          </p:cNvPr>
          <p:cNvPicPr>
            <a:picLocks noChangeAspect="1"/>
          </p:cNvPicPr>
          <p:nvPr/>
        </p:nvPicPr>
        <p:blipFill>
          <a:blip r:embed="rId3"/>
          <a:stretch>
            <a:fillRect/>
          </a:stretch>
        </p:blipFill>
        <p:spPr>
          <a:xfrm>
            <a:off x="4557802" y="2634174"/>
            <a:ext cx="4586198" cy="3243098"/>
          </a:xfrm>
          <a:prstGeom prst="rect">
            <a:avLst/>
          </a:prstGeom>
        </p:spPr>
      </p:pic>
      <p:sp>
        <p:nvSpPr>
          <p:cNvPr id="9" name="TextBox 8">
            <a:extLst>
              <a:ext uri="{FF2B5EF4-FFF2-40B4-BE49-F238E27FC236}">
                <a16:creationId xmlns:a16="http://schemas.microsoft.com/office/drawing/2014/main" id="{56FD5E22-3A1E-A379-FB15-C7E81045EC00}"/>
              </a:ext>
            </a:extLst>
          </p:cNvPr>
          <p:cNvSpPr txBox="1"/>
          <p:nvPr/>
        </p:nvSpPr>
        <p:spPr>
          <a:xfrm>
            <a:off x="1061006" y="2274918"/>
            <a:ext cx="2534644" cy="307777"/>
          </a:xfrm>
          <a:prstGeom prst="rect">
            <a:avLst/>
          </a:prstGeom>
          <a:noFill/>
        </p:spPr>
        <p:txBody>
          <a:bodyPr wrap="square" rtlCol="0">
            <a:spAutoFit/>
          </a:bodyPr>
          <a:lstStyle/>
          <a:p>
            <a:pPr algn="ctr"/>
            <a:r>
              <a:rPr lang="it-IT" sz="1400">
                <a:solidFill>
                  <a:schemeClr val="tx1"/>
                </a:solidFill>
              </a:rPr>
              <a:t>Robot’s velocity along z-axis</a:t>
            </a:r>
          </a:p>
        </p:txBody>
      </p:sp>
      <p:sp>
        <p:nvSpPr>
          <p:cNvPr id="10" name="TextBox 9">
            <a:extLst>
              <a:ext uri="{FF2B5EF4-FFF2-40B4-BE49-F238E27FC236}">
                <a16:creationId xmlns:a16="http://schemas.microsoft.com/office/drawing/2014/main" id="{9A93976C-3F52-54A0-CC47-99ADAD658914}"/>
              </a:ext>
            </a:extLst>
          </p:cNvPr>
          <p:cNvSpPr txBox="1"/>
          <p:nvPr/>
        </p:nvSpPr>
        <p:spPr>
          <a:xfrm>
            <a:off x="5583579" y="2274919"/>
            <a:ext cx="2534644" cy="307777"/>
          </a:xfrm>
          <a:prstGeom prst="rect">
            <a:avLst/>
          </a:prstGeom>
          <a:noFill/>
        </p:spPr>
        <p:txBody>
          <a:bodyPr wrap="square" rtlCol="0">
            <a:spAutoFit/>
          </a:bodyPr>
          <a:lstStyle/>
          <a:p>
            <a:pPr algn="ctr"/>
            <a:r>
              <a:rPr lang="it-IT" sz="1400">
                <a:solidFill>
                  <a:schemeClr val="tx1"/>
                </a:solidFill>
              </a:rPr>
              <a:t>Control inputs</a:t>
            </a:r>
          </a:p>
        </p:txBody>
      </p:sp>
      <p:sp>
        <p:nvSpPr>
          <p:cNvPr id="11" name="TextBox 4">
            <a:extLst>
              <a:ext uri="{FF2B5EF4-FFF2-40B4-BE49-F238E27FC236}">
                <a16:creationId xmlns:a16="http://schemas.microsoft.com/office/drawing/2014/main" id="{3F6F75D7-9AEC-9EF3-811B-698B8B6F3F0F}"/>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8A45FD44-5404-DB14-84AE-074F333E155D}"/>
              </a:ext>
            </a:extLst>
          </p:cNvPr>
          <p:cNvSpPr txBox="1"/>
          <p:nvPr/>
        </p:nvSpPr>
        <p:spPr>
          <a:xfrm>
            <a:off x="8276493" y="6236677"/>
            <a:ext cx="7151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54/60</a:t>
            </a:r>
            <a:endParaRPr lang="en-US" dirty="0"/>
          </a:p>
        </p:txBody>
      </p:sp>
    </p:spTree>
    <p:extLst>
      <p:ext uri="{BB962C8B-B14F-4D97-AF65-F5344CB8AC3E}">
        <p14:creationId xmlns:p14="http://schemas.microsoft.com/office/powerpoint/2010/main" val="16219746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0177" y="72831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2377" y="1354754"/>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2: Constant altitude + ramp position reference along x-axis</a:t>
            </a:r>
          </a:p>
        </p:txBody>
      </p:sp>
      <p:sp>
        <p:nvSpPr>
          <p:cNvPr id="9" name="TextBox 8">
            <a:extLst>
              <a:ext uri="{FF2B5EF4-FFF2-40B4-BE49-F238E27FC236}">
                <a16:creationId xmlns:a16="http://schemas.microsoft.com/office/drawing/2014/main" id="{56FD5E22-3A1E-A379-FB15-C7E81045EC00}"/>
              </a:ext>
            </a:extLst>
          </p:cNvPr>
          <p:cNvSpPr txBox="1"/>
          <p:nvPr/>
        </p:nvSpPr>
        <p:spPr>
          <a:xfrm>
            <a:off x="1320225" y="2274918"/>
            <a:ext cx="2534644" cy="307777"/>
          </a:xfrm>
          <a:prstGeom prst="rect">
            <a:avLst/>
          </a:prstGeom>
          <a:noFill/>
        </p:spPr>
        <p:txBody>
          <a:bodyPr wrap="square" rtlCol="0">
            <a:spAutoFit/>
          </a:bodyPr>
          <a:lstStyle/>
          <a:p>
            <a:pPr algn="ctr"/>
            <a:r>
              <a:rPr lang="it-IT" sz="1400">
                <a:solidFill>
                  <a:schemeClr val="tx1"/>
                </a:solidFill>
              </a:rPr>
              <a:t>Robot’s position along z-axis</a:t>
            </a:r>
          </a:p>
        </p:txBody>
      </p:sp>
      <p:sp>
        <p:nvSpPr>
          <p:cNvPr id="10" name="TextBox 9">
            <a:extLst>
              <a:ext uri="{FF2B5EF4-FFF2-40B4-BE49-F238E27FC236}">
                <a16:creationId xmlns:a16="http://schemas.microsoft.com/office/drawing/2014/main" id="{9A93976C-3F52-54A0-CC47-99ADAD658914}"/>
              </a:ext>
            </a:extLst>
          </p:cNvPr>
          <p:cNvSpPr txBox="1"/>
          <p:nvPr/>
        </p:nvSpPr>
        <p:spPr>
          <a:xfrm>
            <a:off x="5583578" y="2274919"/>
            <a:ext cx="2804845" cy="307777"/>
          </a:xfrm>
          <a:prstGeom prst="rect">
            <a:avLst/>
          </a:prstGeom>
          <a:noFill/>
        </p:spPr>
        <p:txBody>
          <a:bodyPr wrap="square" rtlCol="0">
            <a:spAutoFit/>
          </a:bodyPr>
          <a:lstStyle/>
          <a:p>
            <a:pPr algn="ctr"/>
            <a:r>
              <a:rPr lang="it-IT" sz="1400">
                <a:solidFill>
                  <a:schemeClr val="tx1"/>
                </a:solidFill>
              </a:rPr>
              <a:t>Robot’s position along x-axis</a:t>
            </a:r>
          </a:p>
        </p:txBody>
      </p:sp>
      <p:pic>
        <p:nvPicPr>
          <p:cNvPr id="7" name="Picture 6" descr="Chart&#10;&#10;Description automatically generated">
            <a:extLst>
              <a:ext uri="{FF2B5EF4-FFF2-40B4-BE49-F238E27FC236}">
                <a16:creationId xmlns:a16="http://schemas.microsoft.com/office/drawing/2014/main" id="{65FEE8CC-F9C7-F78D-045D-2BC566CC9EB4}"/>
              </a:ext>
            </a:extLst>
          </p:cNvPr>
          <p:cNvPicPr>
            <a:picLocks noChangeAspect="1"/>
          </p:cNvPicPr>
          <p:nvPr/>
        </p:nvPicPr>
        <p:blipFill>
          <a:blip r:embed="rId2"/>
          <a:stretch>
            <a:fillRect/>
          </a:stretch>
        </p:blipFill>
        <p:spPr>
          <a:xfrm>
            <a:off x="179512" y="2582695"/>
            <a:ext cx="4816070" cy="3405650"/>
          </a:xfrm>
          <a:prstGeom prst="rect">
            <a:avLst/>
          </a:prstGeom>
        </p:spPr>
      </p:pic>
      <p:pic>
        <p:nvPicPr>
          <p:cNvPr id="12" name="Picture 11" descr="Chart, line chart&#10;&#10;Description automatically generated">
            <a:extLst>
              <a:ext uri="{FF2B5EF4-FFF2-40B4-BE49-F238E27FC236}">
                <a16:creationId xmlns:a16="http://schemas.microsoft.com/office/drawing/2014/main" id="{ECDC13BB-08C5-31D9-4236-F4D0AC85B0BD}"/>
              </a:ext>
            </a:extLst>
          </p:cNvPr>
          <p:cNvPicPr>
            <a:picLocks noChangeAspect="1"/>
          </p:cNvPicPr>
          <p:nvPr/>
        </p:nvPicPr>
        <p:blipFill>
          <a:blip r:embed="rId3"/>
          <a:stretch>
            <a:fillRect/>
          </a:stretch>
        </p:blipFill>
        <p:spPr>
          <a:xfrm>
            <a:off x="4903630" y="2584977"/>
            <a:ext cx="4164740" cy="3405650"/>
          </a:xfrm>
          <a:prstGeom prst="rect">
            <a:avLst/>
          </a:prstGeom>
        </p:spPr>
      </p:pic>
      <p:sp>
        <p:nvSpPr>
          <p:cNvPr id="11" name="TextBox 4">
            <a:extLst>
              <a:ext uri="{FF2B5EF4-FFF2-40B4-BE49-F238E27FC236}">
                <a16:creationId xmlns:a16="http://schemas.microsoft.com/office/drawing/2014/main" id="{B83F0851-9C08-040F-DBDD-C14D6D0FA0BB}"/>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1D583DF0-209D-1A0E-DA2F-C762924E5FCD}"/>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1/60</a:t>
            </a:r>
            <a:endParaRPr lang="en-US" sz="1400" b="1" dirty="0">
              <a:cs typeface="Arial"/>
            </a:endParaRPr>
          </a:p>
        </p:txBody>
      </p:sp>
    </p:spTree>
    <p:extLst>
      <p:ext uri="{BB962C8B-B14F-4D97-AF65-F5344CB8AC3E}">
        <p14:creationId xmlns:p14="http://schemas.microsoft.com/office/powerpoint/2010/main" val="54025066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0177" y="72831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2377" y="1354754"/>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2: Constant altitude + ramp position reference along x-axis</a:t>
            </a:r>
          </a:p>
        </p:txBody>
      </p:sp>
      <p:sp>
        <p:nvSpPr>
          <p:cNvPr id="9" name="TextBox 8">
            <a:extLst>
              <a:ext uri="{FF2B5EF4-FFF2-40B4-BE49-F238E27FC236}">
                <a16:creationId xmlns:a16="http://schemas.microsoft.com/office/drawing/2014/main" id="{56FD5E22-3A1E-A379-FB15-C7E81045EC00}"/>
              </a:ext>
            </a:extLst>
          </p:cNvPr>
          <p:cNvSpPr txBox="1"/>
          <p:nvPr/>
        </p:nvSpPr>
        <p:spPr>
          <a:xfrm>
            <a:off x="957806" y="2121028"/>
            <a:ext cx="2790914" cy="307777"/>
          </a:xfrm>
          <a:prstGeom prst="rect">
            <a:avLst/>
          </a:prstGeom>
          <a:noFill/>
        </p:spPr>
        <p:txBody>
          <a:bodyPr wrap="square" rtlCol="0">
            <a:spAutoFit/>
          </a:bodyPr>
          <a:lstStyle/>
          <a:p>
            <a:pPr algn="ctr"/>
            <a:r>
              <a:rPr lang="it-IT" sz="1400">
                <a:solidFill>
                  <a:schemeClr val="tx1"/>
                </a:solidFill>
              </a:rPr>
              <a:t>Pitch angle (with disturbances)</a:t>
            </a:r>
          </a:p>
        </p:txBody>
      </p:sp>
      <p:sp>
        <p:nvSpPr>
          <p:cNvPr id="10" name="TextBox 9">
            <a:extLst>
              <a:ext uri="{FF2B5EF4-FFF2-40B4-BE49-F238E27FC236}">
                <a16:creationId xmlns:a16="http://schemas.microsoft.com/office/drawing/2014/main" id="{9A93976C-3F52-54A0-CC47-99ADAD658914}"/>
              </a:ext>
            </a:extLst>
          </p:cNvPr>
          <p:cNvSpPr txBox="1"/>
          <p:nvPr/>
        </p:nvSpPr>
        <p:spPr>
          <a:xfrm>
            <a:off x="5562107" y="2121027"/>
            <a:ext cx="2534644" cy="307777"/>
          </a:xfrm>
          <a:prstGeom prst="rect">
            <a:avLst/>
          </a:prstGeom>
          <a:noFill/>
        </p:spPr>
        <p:txBody>
          <a:bodyPr wrap="square" rtlCol="0">
            <a:spAutoFit/>
          </a:bodyPr>
          <a:lstStyle/>
          <a:p>
            <a:pPr algn="ctr"/>
            <a:r>
              <a:rPr lang="it-IT" sz="1400">
                <a:solidFill>
                  <a:schemeClr val="tx1"/>
                </a:solidFill>
              </a:rPr>
              <a:t>Control inputs</a:t>
            </a:r>
          </a:p>
        </p:txBody>
      </p:sp>
      <p:pic>
        <p:nvPicPr>
          <p:cNvPr id="4" name="Picture 3" descr="Chart, line chart&#10;&#10;Description automatically generated">
            <a:extLst>
              <a:ext uri="{FF2B5EF4-FFF2-40B4-BE49-F238E27FC236}">
                <a16:creationId xmlns:a16="http://schemas.microsoft.com/office/drawing/2014/main" id="{6081FE2A-3294-90E4-AD53-B574D8B6FEAB}"/>
              </a:ext>
            </a:extLst>
          </p:cNvPr>
          <p:cNvPicPr>
            <a:picLocks noChangeAspect="1"/>
          </p:cNvPicPr>
          <p:nvPr/>
        </p:nvPicPr>
        <p:blipFill>
          <a:blip r:embed="rId2"/>
          <a:stretch>
            <a:fillRect/>
          </a:stretch>
        </p:blipFill>
        <p:spPr>
          <a:xfrm>
            <a:off x="137950" y="2498216"/>
            <a:ext cx="4430627" cy="3542034"/>
          </a:xfrm>
          <a:prstGeom prst="rect">
            <a:avLst/>
          </a:prstGeom>
        </p:spPr>
      </p:pic>
      <p:pic>
        <p:nvPicPr>
          <p:cNvPr id="8" name="Picture 7" descr="Chart, line chart&#10;&#10;Description automatically generated">
            <a:extLst>
              <a:ext uri="{FF2B5EF4-FFF2-40B4-BE49-F238E27FC236}">
                <a16:creationId xmlns:a16="http://schemas.microsoft.com/office/drawing/2014/main" id="{C54847F5-402B-3E0C-F9AC-D35B69ADE8A5}"/>
              </a:ext>
            </a:extLst>
          </p:cNvPr>
          <p:cNvPicPr>
            <a:picLocks noChangeAspect="1"/>
          </p:cNvPicPr>
          <p:nvPr/>
        </p:nvPicPr>
        <p:blipFill>
          <a:blip r:embed="rId3"/>
          <a:stretch>
            <a:fillRect/>
          </a:stretch>
        </p:blipFill>
        <p:spPr>
          <a:xfrm>
            <a:off x="4568577" y="2670488"/>
            <a:ext cx="4521704" cy="3197491"/>
          </a:xfrm>
          <a:prstGeom prst="rect">
            <a:avLst/>
          </a:prstGeom>
        </p:spPr>
      </p:pic>
      <p:cxnSp>
        <p:nvCxnSpPr>
          <p:cNvPr id="12" name="Straight Arrow Connector 11">
            <a:extLst>
              <a:ext uri="{FF2B5EF4-FFF2-40B4-BE49-F238E27FC236}">
                <a16:creationId xmlns:a16="http://schemas.microsoft.com/office/drawing/2014/main" id="{ECC78AFE-8B68-C068-F3DD-2A094A44B83C}"/>
              </a:ext>
            </a:extLst>
          </p:cNvPr>
          <p:cNvCxnSpPr/>
          <p:nvPr/>
        </p:nvCxnSpPr>
        <p:spPr bwMode="auto">
          <a:xfrm>
            <a:off x="251520" y="2274915"/>
            <a:ext cx="0" cy="153889"/>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EEECF267-475D-731E-BAA3-4B327FCACC17}"/>
              </a:ext>
            </a:extLst>
          </p:cNvPr>
          <p:cNvSpPr txBox="1"/>
          <p:nvPr/>
        </p:nvSpPr>
        <p:spPr>
          <a:xfrm>
            <a:off x="-28059" y="2001845"/>
            <a:ext cx="550282" cy="246221"/>
          </a:xfrm>
          <a:prstGeom prst="rect">
            <a:avLst/>
          </a:prstGeom>
          <a:noFill/>
        </p:spPr>
        <p:txBody>
          <a:bodyPr wrap="square" rtlCol="0">
            <a:spAutoFit/>
          </a:bodyPr>
          <a:lstStyle/>
          <a:p>
            <a:pPr algn="ctr"/>
            <a:r>
              <a:rPr lang="it-IT" sz="1000">
                <a:solidFill>
                  <a:schemeClr val="tx1"/>
                </a:solidFill>
              </a:rPr>
              <a:t>5e-3</a:t>
            </a:r>
          </a:p>
        </p:txBody>
      </p:sp>
      <p:sp>
        <p:nvSpPr>
          <p:cNvPr id="14" name="Oval 13">
            <a:extLst>
              <a:ext uri="{FF2B5EF4-FFF2-40B4-BE49-F238E27FC236}">
                <a16:creationId xmlns:a16="http://schemas.microsoft.com/office/drawing/2014/main" id="{70058367-EE67-9730-840B-9C64C23708A5}"/>
              </a:ext>
            </a:extLst>
          </p:cNvPr>
          <p:cNvSpPr/>
          <p:nvPr/>
        </p:nvSpPr>
        <p:spPr bwMode="auto">
          <a:xfrm>
            <a:off x="-756592" y="2498216"/>
            <a:ext cx="360040" cy="714760"/>
          </a:xfrm>
          <a:prstGeom prst="ellipse">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TextBox 4">
            <a:extLst>
              <a:ext uri="{FF2B5EF4-FFF2-40B4-BE49-F238E27FC236}">
                <a16:creationId xmlns:a16="http://schemas.microsoft.com/office/drawing/2014/main" id="{63CFE50E-9912-9DD5-1D7B-04703FDF9DE5}"/>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3DE42EF0-D904-DA93-40E4-99CC30258250}"/>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1/60</a:t>
            </a:r>
            <a:endParaRPr lang="en-US" sz="1400" b="1" dirty="0">
              <a:cs typeface="Arial"/>
            </a:endParaRPr>
          </a:p>
        </p:txBody>
      </p:sp>
    </p:spTree>
    <p:extLst>
      <p:ext uri="{BB962C8B-B14F-4D97-AF65-F5344CB8AC3E}">
        <p14:creationId xmlns:p14="http://schemas.microsoft.com/office/powerpoint/2010/main" val="29216413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1835696" y="204870"/>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5800" y="958211"/>
            <a:ext cx="7772400" cy="623248"/>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3: Helix</a:t>
            </a:r>
          </a:p>
          <a:p>
            <a:pPr algn="just"/>
            <a:r>
              <a:rPr lang="en-US" sz="1800">
                <a:solidFill>
                  <a:srgbClr val="404040"/>
                </a:solidFill>
                <a:cs typeface="Arial"/>
              </a:rPr>
              <a:t>For the </a:t>
            </a:r>
            <a:r>
              <a:rPr lang="en-US" sz="1800" b="1">
                <a:solidFill>
                  <a:srgbClr val="404040"/>
                </a:solidFill>
                <a:cs typeface="Arial"/>
              </a:rPr>
              <a:t>helix trajectory </a:t>
            </a:r>
            <a:r>
              <a:rPr lang="en-US" sz="1800">
                <a:solidFill>
                  <a:srgbClr val="404040"/>
                </a:solidFill>
                <a:cs typeface="Arial"/>
              </a:rPr>
              <a:t>we have developed a </a:t>
            </a:r>
            <a:r>
              <a:rPr lang="en-US" sz="1800" b="1">
                <a:solidFill>
                  <a:srgbClr val="404040"/>
                </a:solidFill>
                <a:cs typeface="Arial"/>
              </a:rPr>
              <a:t>3D simulation </a:t>
            </a:r>
            <a:r>
              <a:rPr lang="en-US" sz="1800">
                <a:solidFill>
                  <a:srgbClr val="404040"/>
                </a:solidFill>
                <a:cs typeface="Arial"/>
              </a:rPr>
              <a:t>of the robot: </a:t>
            </a:r>
            <a:endParaRPr lang="en-US" sz="1800" b="1">
              <a:solidFill>
                <a:schemeClr val="tx2"/>
              </a:solidFill>
              <a:cs typeface="Arial"/>
            </a:endParaRPr>
          </a:p>
        </p:txBody>
      </p:sp>
      <p:pic>
        <p:nvPicPr>
          <p:cNvPr id="3" name="2022-07-17 18-45-20 (online-video-cutter.com)">
            <a:hlinkClick r:id="" action="ppaction://media"/>
            <a:extLst>
              <a:ext uri="{FF2B5EF4-FFF2-40B4-BE49-F238E27FC236}">
                <a16:creationId xmlns:a16="http://schemas.microsoft.com/office/drawing/2014/main" id="{AF3083E2-1B9A-0C8F-EABA-D03C5A4283B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426547" y="1594766"/>
            <a:ext cx="6290905" cy="4317351"/>
          </a:xfrm>
          <a:prstGeom prst="rect">
            <a:avLst/>
          </a:prstGeom>
        </p:spPr>
      </p:pic>
      <p:sp>
        <p:nvSpPr>
          <p:cNvPr id="7" name="TextBox 4">
            <a:extLst>
              <a:ext uri="{FF2B5EF4-FFF2-40B4-BE49-F238E27FC236}">
                <a16:creationId xmlns:a16="http://schemas.microsoft.com/office/drawing/2014/main" id="{12E3409B-AA85-C32D-4C25-15D00C5E38D1}"/>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B1894DAA-7088-DC69-F730-A35DF19F0B1F}"/>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1/60</a:t>
            </a:r>
            <a:endParaRPr lang="en-US" sz="1400" b="1" dirty="0">
              <a:cs typeface="Arial"/>
            </a:endParaRPr>
          </a:p>
        </p:txBody>
      </p:sp>
    </p:spTree>
    <p:extLst>
      <p:ext uri="{BB962C8B-B14F-4D97-AF65-F5344CB8AC3E}">
        <p14:creationId xmlns:p14="http://schemas.microsoft.com/office/powerpoint/2010/main" val="1555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9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0177" y="72831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2377" y="1354754"/>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3: Helix</a:t>
            </a:r>
          </a:p>
        </p:txBody>
      </p:sp>
      <p:sp>
        <p:nvSpPr>
          <p:cNvPr id="9" name="TextBox 8">
            <a:extLst>
              <a:ext uri="{FF2B5EF4-FFF2-40B4-BE49-F238E27FC236}">
                <a16:creationId xmlns:a16="http://schemas.microsoft.com/office/drawing/2014/main" id="{56FD5E22-3A1E-A379-FB15-C7E81045EC00}"/>
              </a:ext>
            </a:extLst>
          </p:cNvPr>
          <p:cNvSpPr txBox="1"/>
          <p:nvPr/>
        </p:nvSpPr>
        <p:spPr>
          <a:xfrm>
            <a:off x="845285" y="1916833"/>
            <a:ext cx="2534644" cy="307777"/>
          </a:xfrm>
          <a:prstGeom prst="rect">
            <a:avLst/>
          </a:prstGeom>
          <a:noFill/>
        </p:spPr>
        <p:txBody>
          <a:bodyPr wrap="square" rtlCol="0">
            <a:spAutoFit/>
          </a:bodyPr>
          <a:lstStyle/>
          <a:p>
            <a:pPr algn="ctr"/>
            <a:r>
              <a:rPr lang="it-IT" sz="1400">
                <a:solidFill>
                  <a:schemeClr val="tx1"/>
                </a:solidFill>
              </a:rPr>
              <a:t>Robot’s position along x-axis</a:t>
            </a:r>
          </a:p>
        </p:txBody>
      </p:sp>
      <p:sp>
        <p:nvSpPr>
          <p:cNvPr id="10" name="TextBox 9">
            <a:extLst>
              <a:ext uri="{FF2B5EF4-FFF2-40B4-BE49-F238E27FC236}">
                <a16:creationId xmlns:a16="http://schemas.microsoft.com/office/drawing/2014/main" id="{9A93976C-3F52-54A0-CC47-99ADAD658914}"/>
              </a:ext>
            </a:extLst>
          </p:cNvPr>
          <p:cNvSpPr txBox="1"/>
          <p:nvPr/>
        </p:nvSpPr>
        <p:spPr>
          <a:xfrm>
            <a:off x="5316945" y="1916832"/>
            <a:ext cx="2804845" cy="307777"/>
          </a:xfrm>
          <a:prstGeom prst="rect">
            <a:avLst/>
          </a:prstGeom>
          <a:noFill/>
        </p:spPr>
        <p:txBody>
          <a:bodyPr wrap="square" rtlCol="0">
            <a:spAutoFit/>
          </a:bodyPr>
          <a:lstStyle/>
          <a:p>
            <a:pPr algn="ctr"/>
            <a:r>
              <a:rPr lang="it-IT" sz="1400">
                <a:solidFill>
                  <a:schemeClr val="tx1"/>
                </a:solidFill>
              </a:rPr>
              <a:t>Robot’s position along y-axis</a:t>
            </a:r>
          </a:p>
        </p:txBody>
      </p:sp>
      <p:pic>
        <p:nvPicPr>
          <p:cNvPr id="4" name="Picture 3" descr="Chart, line chart&#10;&#10;Description automatically generated">
            <a:extLst>
              <a:ext uri="{FF2B5EF4-FFF2-40B4-BE49-F238E27FC236}">
                <a16:creationId xmlns:a16="http://schemas.microsoft.com/office/drawing/2014/main" id="{91A02133-6992-F214-2EF5-097A891F6357}"/>
              </a:ext>
            </a:extLst>
          </p:cNvPr>
          <p:cNvPicPr>
            <a:picLocks noChangeAspect="1"/>
          </p:cNvPicPr>
          <p:nvPr/>
        </p:nvPicPr>
        <p:blipFill>
          <a:blip r:embed="rId2"/>
          <a:stretch>
            <a:fillRect/>
          </a:stretch>
        </p:blipFill>
        <p:spPr>
          <a:xfrm>
            <a:off x="0" y="2224610"/>
            <a:ext cx="4225214" cy="3455101"/>
          </a:xfrm>
          <a:prstGeom prst="rect">
            <a:avLst/>
          </a:prstGeom>
        </p:spPr>
      </p:pic>
      <p:pic>
        <p:nvPicPr>
          <p:cNvPr id="11" name="Picture 10" descr="Chart, line chart&#10;&#10;Description automatically generated">
            <a:extLst>
              <a:ext uri="{FF2B5EF4-FFF2-40B4-BE49-F238E27FC236}">
                <a16:creationId xmlns:a16="http://schemas.microsoft.com/office/drawing/2014/main" id="{F3C66343-8A2D-A789-C9BE-F42CA5E9371B}"/>
              </a:ext>
            </a:extLst>
          </p:cNvPr>
          <p:cNvPicPr>
            <a:picLocks noChangeAspect="1"/>
          </p:cNvPicPr>
          <p:nvPr/>
        </p:nvPicPr>
        <p:blipFill>
          <a:blip r:embed="rId3"/>
          <a:stretch>
            <a:fillRect/>
          </a:stretch>
        </p:blipFill>
        <p:spPr>
          <a:xfrm>
            <a:off x="4294737" y="2224610"/>
            <a:ext cx="4849263" cy="3455101"/>
          </a:xfrm>
          <a:prstGeom prst="rect">
            <a:avLst/>
          </a:prstGeom>
        </p:spPr>
      </p:pic>
      <p:sp>
        <p:nvSpPr>
          <p:cNvPr id="12" name="TextBox 4">
            <a:extLst>
              <a:ext uri="{FF2B5EF4-FFF2-40B4-BE49-F238E27FC236}">
                <a16:creationId xmlns:a16="http://schemas.microsoft.com/office/drawing/2014/main" id="{3992E750-59A4-7350-DDF0-F39F0A727154}"/>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4088135E-4353-08EF-E98B-AB3AC829B144}"/>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1/60</a:t>
            </a:r>
            <a:endParaRPr lang="en-US" sz="1400" b="1" dirty="0">
              <a:cs typeface="Arial"/>
            </a:endParaRPr>
          </a:p>
        </p:txBody>
      </p:sp>
    </p:spTree>
    <p:extLst>
      <p:ext uri="{BB962C8B-B14F-4D97-AF65-F5344CB8AC3E}">
        <p14:creationId xmlns:p14="http://schemas.microsoft.com/office/powerpoint/2010/main" val="1887071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0177" y="72831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2377" y="1354754"/>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3: Helix</a:t>
            </a:r>
          </a:p>
        </p:txBody>
      </p:sp>
      <p:sp>
        <p:nvSpPr>
          <p:cNvPr id="9" name="TextBox 8">
            <a:extLst>
              <a:ext uri="{FF2B5EF4-FFF2-40B4-BE49-F238E27FC236}">
                <a16:creationId xmlns:a16="http://schemas.microsoft.com/office/drawing/2014/main" id="{56FD5E22-3A1E-A379-FB15-C7E81045EC00}"/>
              </a:ext>
            </a:extLst>
          </p:cNvPr>
          <p:cNvSpPr txBox="1"/>
          <p:nvPr/>
        </p:nvSpPr>
        <p:spPr>
          <a:xfrm>
            <a:off x="1199532" y="1700808"/>
            <a:ext cx="2534644" cy="307777"/>
          </a:xfrm>
          <a:prstGeom prst="rect">
            <a:avLst/>
          </a:prstGeom>
          <a:noFill/>
        </p:spPr>
        <p:txBody>
          <a:bodyPr wrap="square" rtlCol="0">
            <a:spAutoFit/>
          </a:bodyPr>
          <a:lstStyle/>
          <a:p>
            <a:pPr algn="ctr"/>
            <a:r>
              <a:rPr lang="it-IT" sz="1400">
                <a:solidFill>
                  <a:schemeClr val="tx1"/>
                </a:solidFill>
              </a:rPr>
              <a:t>Desired roll angle tracking</a:t>
            </a:r>
          </a:p>
        </p:txBody>
      </p:sp>
      <p:sp>
        <p:nvSpPr>
          <p:cNvPr id="10" name="TextBox 9">
            <a:extLst>
              <a:ext uri="{FF2B5EF4-FFF2-40B4-BE49-F238E27FC236}">
                <a16:creationId xmlns:a16="http://schemas.microsoft.com/office/drawing/2014/main" id="{9A93976C-3F52-54A0-CC47-99ADAD658914}"/>
              </a:ext>
            </a:extLst>
          </p:cNvPr>
          <p:cNvSpPr txBox="1"/>
          <p:nvPr/>
        </p:nvSpPr>
        <p:spPr>
          <a:xfrm>
            <a:off x="5409825" y="1700808"/>
            <a:ext cx="2804845" cy="307777"/>
          </a:xfrm>
          <a:prstGeom prst="rect">
            <a:avLst/>
          </a:prstGeom>
          <a:noFill/>
        </p:spPr>
        <p:txBody>
          <a:bodyPr wrap="square" rtlCol="0">
            <a:spAutoFit/>
          </a:bodyPr>
          <a:lstStyle/>
          <a:p>
            <a:pPr algn="ctr"/>
            <a:r>
              <a:rPr lang="it-IT" sz="1400">
                <a:solidFill>
                  <a:schemeClr val="tx1"/>
                </a:solidFill>
              </a:rPr>
              <a:t>Control </a:t>
            </a:r>
            <a:r>
              <a:rPr lang="it-IT" sz="1400" err="1">
                <a:solidFill>
                  <a:schemeClr val="tx1"/>
                </a:solidFill>
              </a:rPr>
              <a:t>effort</a:t>
            </a:r>
            <a:endParaRPr lang="it-IT" sz="1400">
              <a:solidFill>
                <a:schemeClr val="tx1"/>
              </a:solidFill>
            </a:endParaRPr>
          </a:p>
        </p:txBody>
      </p:sp>
      <p:pic>
        <p:nvPicPr>
          <p:cNvPr id="4" name="Picture 3" descr="Chart, line chart&#10;&#10;Description automatically generated">
            <a:extLst>
              <a:ext uri="{FF2B5EF4-FFF2-40B4-BE49-F238E27FC236}">
                <a16:creationId xmlns:a16="http://schemas.microsoft.com/office/drawing/2014/main" id="{5FD53BB9-DF20-B98F-6D3D-111AEE405D4F}"/>
              </a:ext>
            </a:extLst>
          </p:cNvPr>
          <p:cNvPicPr>
            <a:picLocks noChangeAspect="1"/>
          </p:cNvPicPr>
          <p:nvPr/>
        </p:nvPicPr>
        <p:blipFill>
          <a:blip r:embed="rId2"/>
          <a:stretch>
            <a:fillRect/>
          </a:stretch>
        </p:blipFill>
        <p:spPr>
          <a:xfrm>
            <a:off x="4572000" y="2090432"/>
            <a:ext cx="4480497" cy="3168352"/>
          </a:xfrm>
          <a:prstGeom prst="rect">
            <a:avLst/>
          </a:prstGeom>
        </p:spPr>
      </p:pic>
      <p:pic>
        <p:nvPicPr>
          <p:cNvPr id="8" name="Picture 7" descr="Chart, line chart&#10;&#10;Description automatically generated">
            <a:extLst>
              <a:ext uri="{FF2B5EF4-FFF2-40B4-BE49-F238E27FC236}">
                <a16:creationId xmlns:a16="http://schemas.microsoft.com/office/drawing/2014/main" id="{30B8C55F-BF75-497C-6575-583B348C2208}"/>
              </a:ext>
            </a:extLst>
          </p:cNvPr>
          <p:cNvPicPr>
            <a:picLocks noChangeAspect="1"/>
          </p:cNvPicPr>
          <p:nvPr/>
        </p:nvPicPr>
        <p:blipFill>
          <a:blip r:embed="rId3"/>
          <a:stretch>
            <a:fillRect/>
          </a:stretch>
        </p:blipFill>
        <p:spPr>
          <a:xfrm>
            <a:off x="0" y="2157473"/>
            <a:ext cx="4571999" cy="3034270"/>
          </a:xfrm>
          <a:prstGeom prst="rect">
            <a:avLst/>
          </a:prstGeom>
        </p:spPr>
      </p:pic>
      <p:cxnSp>
        <p:nvCxnSpPr>
          <p:cNvPr id="12" name="Straight Arrow Connector 11">
            <a:extLst>
              <a:ext uri="{FF2B5EF4-FFF2-40B4-BE49-F238E27FC236}">
                <a16:creationId xmlns:a16="http://schemas.microsoft.com/office/drawing/2014/main" id="{0C58ED79-BBED-E267-10BD-3B172C159E64}"/>
              </a:ext>
            </a:extLst>
          </p:cNvPr>
          <p:cNvCxnSpPr>
            <a:cxnSpLocks/>
          </p:cNvCxnSpPr>
          <p:nvPr/>
        </p:nvCxnSpPr>
        <p:spPr bwMode="auto">
          <a:xfrm flipH="1" flipV="1">
            <a:off x="5796136" y="3429000"/>
            <a:ext cx="504056" cy="2074246"/>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3" name="TextBox 12">
            <a:extLst>
              <a:ext uri="{FF2B5EF4-FFF2-40B4-BE49-F238E27FC236}">
                <a16:creationId xmlns:a16="http://schemas.microsoft.com/office/drawing/2014/main" id="{5458BC68-DE14-69D9-E0D0-27C2407D1C10}"/>
              </a:ext>
            </a:extLst>
          </p:cNvPr>
          <p:cNvSpPr txBox="1"/>
          <p:nvPr/>
        </p:nvSpPr>
        <p:spPr>
          <a:xfrm>
            <a:off x="4860032" y="5555208"/>
            <a:ext cx="3996444" cy="369332"/>
          </a:xfrm>
          <a:prstGeom prst="rect">
            <a:avLst/>
          </a:prstGeom>
          <a:noFill/>
        </p:spPr>
        <p:txBody>
          <a:bodyPr wrap="square" rtlCol="0">
            <a:spAutoFit/>
          </a:bodyPr>
          <a:lstStyle/>
          <a:p>
            <a:pPr algn="ctr"/>
            <a:r>
              <a:rPr lang="it-IT">
                <a:solidFill>
                  <a:schemeClr val="tx1"/>
                </a:solidFill>
              </a:rPr>
              <a:t>Now we will perform </a:t>
            </a:r>
            <a:r>
              <a:rPr lang="it-IT" b="1">
                <a:solidFill>
                  <a:schemeClr val="tx1"/>
                </a:solidFill>
              </a:rPr>
              <a:t>3 zoom </a:t>
            </a:r>
            <a:r>
              <a:rPr lang="it-IT">
                <a:solidFill>
                  <a:schemeClr val="tx1"/>
                </a:solidFill>
              </a:rPr>
              <a:t>on 10s , 20s and 30s to see if the </a:t>
            </a:r>
            <a:r>
              <a:rPr lang="it-IT" b="1">
                <a:solidFill>
                  <a:schemeClr val="tx1"/>
                </a:solidFill>
              </a:rPr>
              <a:t>control inputs react</a:t>
            </a:r>
            <a:r>
              <a:rPr lang="it-IT">
                <a:solidFill>
                  <a:schemeClr val="tx1"/>
                </a:solidFill>
              </a:rPr>
              <a:t> to the </a:t>
            </a:r>
            <a:r>
              <a:rPr lang="it-IT" b="1">
                <a:solidFill>
                  <a:schemeClr val="tx1"/>
                </a:solidFill>
              </a:rPr>
              <a:t>roll, pitch and yaw disturbances </a:t>
            </a:r>
            <a:r>
              <a:rPr lang="it-IT">
                <a:solidFill>
                  <a:schemeClr val="tx1"/>
                </a:solidFill>
              </a:rPr>
              <a:t>(</a:t>
            </a:r>
            <a:r>
              <a:rPr lang="it-IT" err="1">
                <a:solidFill>
                  <a:schemeClr val="tx1"/>
                </a:solidFill>
              </a:rPr>
              <a:t>next</a:t>
            </a:r>
            <a:r>
              <a:rPr lang="it-IT">
                <a:solidFill>
                  <a:schemeClr val="tx1"/>
                </a:solidFill>
              </a:rPr>
              <a:t> slide)</a:t>
            </a:r>
          </a:p>
        </p:txBody>
      </p:sp>
      <p:cxnSp>
        <p:nvCxnSpPr>
          <p:cNvPr id="17" name="Straight Arrow Connector 16">
            <a:extLst>
              <a:ext uri="{FF2B5EF4-FFF2-40B4-BE49-F238E27FC236}">
                <a16:creationId xmlns:a16="http://schemas.microsoft.com/office/drawing/2014/main" id="{01DC256A-BA43-2322-0715-3E4082D3482F}"/>
              </a:ext>
            </a:extLst>
          </p:cNvPr>
          <p:cNvCxnSpPr>
            <a:cxnSpLocks/>
          </p:cNvCxnSpPr>
          <p:nvPr/>
        </p:nvCxnSpPr>
        <p:spPr bwMode="auto">
          <a:xfrm flipH="1" flipV="1">
            <a:off x="6804248" y="3370978"/>
            <a:ext cx="360040" cy="2132268"/>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cxnSp>
        <p:nvCxnSpPr>
          <p:cNvPr id="24" name="Straight Arrow Connector 23">
            <a:extLst>
              <a:ext uri="{FF2B5EF4-FFF2-40B4-BE49-F238E27FC236}">
                <a16:creationId xmlns:a16="http://schemas.microsoft.com/office/drawing/2014/main" id="{6BF12BF0-E3F2-A02A-44D9-9CB30079B3BA}"/>
              </a:ext>
            </a:extLst>
          </p:cNvPr>
          <p:cNvCxnSpPr>
            <a:cxnSpLocks/>
          </p:cNvCxnSpPr>
          <p:nvPr/>
        </p:nvCxnSpPr>
        <p:spPr bwMode="auto">
          <a:xfrm flipV="1">
            <a:off x="7308304" y="3429000"/>
            <a:ext cx="548060" cy="2074246"/>
          </a:xfrm>
          <a:prstGeom prst="straightConnector1">
            <a:avLst/>
          </a:prstGeom>
          <a:ln>
            <a:tailEnd type="triangle"/>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style>
          <a:lnRef idx="1">
            <a:schemeClr val="accent4"/>
          </a:lnRef>
          <a:fillRef idx="0">
            <a:schemeClr val="accent4"/>
          </a:fillRef>
          <a:effectRef idx="0">
            <a:schemeClr val="accent4"/>
          </a:effectRef>
          <a:fontRef idx="minor">
            <a:schemeClr val="tx1"/>
          </a:fontRef>
        </p:style>
      </p:cxnSp>
      <p:sp>
        <p:nvSpPr>
          <p:cNvPr id="14" name="TextBox 4">
            <a:extLst>
              <a:ext uri="{FF2B5EF4-FFF2-40B4-BE49-F238E27FC236}">
                <a16:creationId xmlns:a16="http://schemas.microsoft.com/office/drawing/2014/main" id="{69763ACF-66DF-BE38-8F54-64DBFAC67CC3}"/>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6" name="TextBox 5">
            <a:extLst>
              <a:ext uri="{FF2B5EF4-FFF2-40B4-BE49-F238E27FC236}">
                <a16:creationId xmlns:a16="http://schemas.microsoft.com/office/drawing/2014/main" id="{BE32C146-913B-4DBA-EA68-D348C3D805DC}"/>
              </a:ext>
            </a:extLst>
          </p:cNvPr>
          <p:cNvSpPr txBox="1"/>
          <p:nvPr/>
        </p:nvSpPr>
        <p:spPr>
          <a:xfrm>
            <a:off x="8276493" y="6178062"/>
            <a:ext cx="71510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59/60</a:t>
            </a:r>
            <a:endParaRPr lang="en-US" dirty="0"/>
          </a:p>
        </p:txBody>
      </p:sp>
    </p:spTree>
    <p:extLst>
      <p:ext uri="{BB962C8B-B14F-4D97-AF65-F5344CB8AC3E}">
        <p14:creationId xmlns:p14="http://schemas.microsoft.com/office/powerpoint/2010/main" val="36519237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570AE-B636-F252-4B88-5E2EB9B24BA7}"/>
              </a:ext>
            </a:extLst>
          </p:cNvPr>
          <p:cNvSpPr>
            <a:spLocks noGrp="1"/>
          </p:cNvSpPr>
          <p:nvPr>
            <p:ph type="title"/>
          </p:nvPr>
        </p:nvSpPr>
        <p:spPr>
          <a:xfrm>
            <a:off x="1925108" y="1145970"/>
            <a:ext cx="7416800" cy="504825"/>
          </a:xfrm>
        </p:spPr>
        <p:txBody>
          <a:bodyPr/>
          <a:lstStyle/>
          <a:p>
            <a:r>
              <a:rPr lang="en-US"/>
              <a:t>Basic Movements of the proposed drone</a:t>
            </a:r>
            <a:endParaRPr lang="it-IT"/>
          </a:p>
        </p:txBody>
      </p:sp>
      <p:sp>
        <p:nvSpPr>
          <p:cNvPr id="3" name="Content Placeholder 2">
            <a:extLst>
              <a:ext uri="{FF2B5EF4-FFF2-40B4-BE49-F238E27FC236}">
                <a16:creationId xmlns:a16="http://schemas.microsoft.com/office/drawing/2014/main" id="{E5EA9C84-601B-6126-AF74-FE3D5283D3D2}"/>
              </a:ext>
            </a:extLst>
          </p:cNvPr>
          <p:cNvSpPr>
            <a:spLocks noGrp="1"/>
          </p:cNvSpPr>
          <p:nvPr>
            <p:ph idx="1"/>
          </p:nvPr>
        </p:nvSpPr>
        <p:spPr>
          <a:xfrm>
            <a:off x="308177" y="1746892"/>
            <a:ext cx="9068365" cy="4327698"/>
          </a:xfrm>
        </p:spPr>
        <p:txBody>
          <a:bodyPr/>
          <a:lstStyle/>
          <a:p>
            <a:pPr marL="0" indent="0">
              <a:buNone/>
            </a:pPr>
            <a:r>
              <a:rPr lang="en-US"/>
              <a:t>    Pitch                                         Roll                                                Yaw </a:t>
            </a:r>
          </a:p>
          <a:p>
            <a:pPr marL="0" indent="0">
              <a:buNone/>
            </a:pPr>
            <a:endParaRPr lang="it-IT"/>
          </a:p>
        </p:txBody>
      </p:sp>
      <p:pic>
        <p:nvPicPr>
          <p:cNvPr id="7" name="Picture 6">
            <a:extLst>
              <a:ext uri="{FF2B5EF4-FFF2-40B4-BE49-F238E27FC236}">
                <a16:creationId xmlns:a16="http://schemas.microsoft.com/office/drawing/2014/main" id="{C616CFD1-A251-9DD6-3EC9-24EBE6F84153}"/>
              </a:ext>
            </a:extLst>
          </p:cNvPr>
          <p:cNvPicPr>
            <a:picLocks noChangeAspect="1"/>
          </p:cNvPicPr>
          <p:nvPr/>
        </p:nvPicPr>
        <p:blipFill>
          <a:blip r:embed="rId2"/>
          <a:stretch>
            <a:fillRect/>
          </a:stretch>
        </p:blipFill>
        <p:spPr>
          <a:xfrm>
            <a:off x="179513" y="2305134"/>
            <a:ext cx="2016224" cy="1623706"/>
          </a:xfrm>
          <a:prstGeom prst="rect">
            <a:avLst/>
          </a:prstGeom>
        </p:spPr>
      </p:pic>
      <p:pic>
        <p:nvPicPr>
          <p:cNvPr id="8" name="Picture 7">
            <a:extLst>
              <a:ext uri="{FF2B5EF4-FFF2-40B4-BE49-F238E27FC236}">
                <a16:creationId xmlns:a16="http://schemas.microsoft.com/office/drawing/2014/main" id="{33FEA60B-2203-9789-D6BA-67B9A9BA52BE}"/>
              </a:ext>
            </a:extLst>
          </p:cNvPr>
          <p:cNvPicPr>
            <a:picLocks noChangeAspect="1"/>
          </p:cNvPicPr>
          <p:nvPr/>
        </p:nvPicPr>
        <p:blipFill>
          <a:blip r:embed="rId2"/>
          <a:stretch>
            <a:fillRect/>
          </a:stretch>
        </p:blipFill>
        <p:spPr>
          <a:xfrm>
            <a:off x="3419872" y="2305134"/>
            <a:ext cx="2016224" cy="1623706"/>
          </a:xfrm>
          <a:prstGeom prst="rect">
            <a:avLst/>
          </a:prstGeom>
        </p:spPr>
      </p:pic>
      <p:pic>
        <p:nvPicPr>
          <p:cNvPr id="9" name="Picture 8">
            <a:extLst>
              <a:ext uri="{FF2B5EF4-FFF2-40B4-BE49-F238E27FC236}">
                <a16:creationId xmlns:a16="http://schemas.microsoft.com/office/drawing/2014/main" id="{BCBC72BA-63AB-E0A5-2238-092794305534}"/>
              </a:ext>
            </a:extLst>
          </p:cNvPr>
          <p:cNvPicPr>
            <a:picLocks noChangeAspect="1"/>
          </p:cNvPicPr>
          <p:nvPr/>
        </p:nvPicPr>
        <p:blipFill>
          <a:blip r:embed="rId2"/>
          <a:stretch>
            <a:fillRect/>
          </a:stretch>
        </p:blipFill>
        <p:spPr>
          <a:xfrm>
            <a:off x="6804248" y="2287035"/>
            <a:ext cx="2016224" cy="1623706"/>
          </a:xfrm>
          <a:prstGeom prst="rect">
            <a:avLst/>
          </a:prstGeom>
        </p:spPr>
      </p:pic>
      <p:sp>
        <p:nvSpPr>
          <p:cNvPr id="10" name="Arrow: Up 9">
            <a:extLst>
              <a:ext uri="{FF2B5EF4-FFF2-40B4-BE49-F238E27FC236}">
                <a16:creationId xmlns:a16="http://schemas.microsoft.com/office/drawing/2014/main" id="{0DD3E1ED-F903-3D0A-2A51-82B9B08E13B3}"/>
              </a:ext>
            </a:extLst>
          </p:cNvPr>
          <p:cNvSpPr/>
          <p:nvPr/>
        </p:nvSpPr>
        <p:spPr bwMode="auto">
          <a:xfrm>
            <a:off x="1835696" y="2269575"/>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1" name="Arrow: Up 10">
            <a:extLst>
              <a:ext uri="{FF2B5EF4-FFF2-40B4-BE49-F238E27FC236}">
                <a16:creationId xmlns:a16="http://schemas.microsoft.com/office/drawing/2014/main" id="{CD606CF5-E9F8-4C84-58E8-873578165335}"/>
              </a:ext>
            </a:extLst>
          </p:cNvPr>
          <p:cNvSpPr/>
          <p:nvPr/>
        </p:nvSpPr>
        <p:spPr bwMode="auto">
          <a:xfrm>
            <a:off x="1853622" y="2838342"/>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3" name="Arrow: Curved Up 12">
            <a:extLst>
              <a:ext uri="{FF2B5EF4-FFF2-40B4-BE49-F238E27FC236}">
                <a16:creationId xmlns:a16="http://schemas.microsoft.com/office/drawing/2014/main" id="{57BDC517-0CCA-308E-42DA-3D40721DB4F8}"/>
              </a:ext>
            </a:extLst>
          </p:cNvPr>
          <p:cNvSpPr/>
          <p:nvPr/>
        </p:nvSpPr>
        <p:spPr bwMode="auto">
          <a:xfrm rot="10800000">
            <a:off x="837515" y="2367741"/>
            <a:ext cx="700220" cy="395599"/>
          </a:xfrm>
          <a:prstGeom prst="curved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4" name="Arrow: Up 13">
            <a:extLst>
              <a:ext uri="{FF2B5EF4-FFF2-40B4-BE49-F238E27FC236}">
                <a16:creationId xmlns:a16="http://schemas.microsoft.com/office/drawing/2014/main" id="{D3C8AAC7-7FCB-6F85-2C24-60AA42D0CCDE}"/>
              </a:ext>
            </a:extLst>
          </p:cNvPr>
          <p:cNvSpPr/>
          <p:nvPr/>
        </p:nvSpPr>
        <p:spPr bwMode="auto">
          <a:xfrm>
            <a:off x="5093982" y="2978358"/>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5" name="Arrow: Up 14">
            <a:extLst>
              <a:ext uri="{FF2B5EF4-FFF2-40B4-BE49-F238E27FC236}">
                <a16:creationId xmlns:a16="http://schemas.microsoft.com/office/drawing/2014/main" id="{591E5FDC-CB18-E13B-810D-E0691C681F4E}"/>
              </a:ext>
            </a:extLst>
          </p:cNvPr>
          <p:cNvSpPr/>
          <p:nvPr/>
        </p:nvSpPr>
        <p:spPr bwMode="auto">
          <a:xfrm>
            <a:off x="3509806" y="2953206"/>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19" name="Arrow: Circular 18">
            <a:extLst>
              <a:ext uri="{FF2B5EF4-FFF2-40B4-BE49-F238E27FC236}">
                <a16:creationId xmlns:a16="http://schemas.microsoft.com/office/drawing/2014/main" id="{6DAB04F4-EE93-951F-7502-C6EC7FD18D26}"/>
              </a:ext>
            </a:extLst>
          </p:cNvPr>
          <p:cNvSpPr/>
          <p:nvPr/>
        </p:nvSpPr>
        <p:spPr bwMode="auto">
          <a:xfrm rot="16383432">
            <a:off x="3901249" y="2656135"/>
            <a:ext cx="864096" cy="720080"/>
          </a:xfrm>
          <a:prstGeom prst="circularArrow">
            <a:avLst/>
          </a:prstGeom>
          <a:solidFill>
            <a:srgbClr val="C0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0" name="Arrow: Up 19">
            <a:extLst>
              <a:ext uri="{FF2B5EF4-FFF2-40B4-BE49-F238E27FC236}">
                <a16:creationId xmlns:a16="http://schemas.microsoft.com/office/drawing/2014/main" id="{E0FD9EA5-3B57-79AD-AC6D-D0595082546D}"/>
              </a:ext>
            </a:extLst>
          </p:cNvPr>
          <p:cNvSpPr/>
          <p:nvPr/>
        </p:nvSpPr>
        <p:spPr bwMode="auto">
          <a:xfrm>
            <a:off x="8478358" y="2763340"/>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1" name="Arrow: Up 20">
            <a:extLst>
              <a:ext uri="{FF2B5EF4-FFF2-40B4-BE49-F238E27FC236}">
                <a16:creationId xmlns:a16="http://schemas.microsoft.com/office/drawing/2014/main" id="{E16E5B0D-565D-2223-8176-D484391C9B49}"/>
              </a:ext>
            </a:extLst>
          </p:cNvPr>
          <p:cNvSpPr/>
          <p:nvPr/>
        </p:nvSpPr>
        <p:spPr bwMode="auto">
          <a:xfrm>
            <a:off x="6804248" y="2293882"/>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2" name="Arrow: Circular 21">
            <a:extLst>
              <a:ext uri="{FF2B5EF4-FFF2-40B4-BE49-F238E27FC236}">
                <a16:creationId xmlns:a16="http://schemas.microsoft.com/office/drawing/2014/main" id="{97C86D7A-A53A-FBDA-B4DE-3F9F14050644}"/>
              </a:ext>
            </a:extLst>
          </p:cNvPr>
          <p:cNvSpPr/>
          <p:nvPr/>
        </p:nvSpPr>
        <p:spPr bwMode="auto">
          <a:xfrm rot="10800000">
            <a:off x="7136846" y="3192316"/>
            <a:ext cx="960096" cy="575265"/>
          </a:xfrm>
          <a:prstGeom prst="circularArrow">
            <a:avLst>
              <a:gd name="adj1" fmla="val 12500"/>
              <a:gd name="adj2" fmla="val 1142319"/>
              <a:gd name="adj3" fmla="val 20457681"/>
              <a:gd name="adj4" fmla="val 10170442"/>
              <a:gd name="adj5" fmla="val 12500"/>
            </a:avLst>
          </a:prstGeom>
          <a:solidFill>
            <a:srgbClr val="C0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23" name="TextBox 22">
            <a:extLst>
              <a:ext uri="{FF2B5EF4-FFF2-40B4-BE49-F238E27FC236}">
                <a16:creationId xmlns:a16="http://schemas.microsoft.com/office/drawing/2014/main" id="{D980A2D7-E0AB-2A05-7AF5-E5D09ADED896}"/>
              </a:ext>
            </a:extLst>
          </p:cNvPr>
          <p:cNvSpPr txBox="1"/>
          <p:nvPr/>
        </p:nvSpPr>
        <p:spPr>
          <a:xfrm>
            <a:off x="2150527" y="2507472"/>
            <a:ext cx="288032" cy="261610"/>
          </a:xfrm>
          <a:prstGeom prst="rect">
            <a:avLst/>
          </a:prstGeom>
          <a:noFill/>
          <a:ln w="19050">
            <a:solidFill>
              <a:schemeClr val="tx1"/>
            </a:solidFill>
          </a:ln>
        </p:spPr>
        <p:txBody>
          <a:bodyPr wrap="square" rtlCol="0">
            <a:spAutoFit/>
          </a:bodyPr>
          <a:lstStyle/>
          <a:p>
            <a:r>
              <a:rPr lang="en-US" sz="1100" b="1">
                <a:solidFill>
                  <a:schemeClr val="tx1"/>
                </a:solidFill>
              </a:rPr>
              <a:t>1</a:t>
            </a:r>
            <a:endParaRPr lang="it-IT" b="1"/>
          </a:p>
        </p:txBody>
      </p:sp>
      <p:sp>
        <p:nvSpPr>
          <p:cNvPr id="24" name="TextBox 23">
            <a:extLst>
              <a:ext uri="{FF2B5EF4-FFF2-40B4-BE49-F238E27FC236}">
                <a16:creationId xmlns:a16="http://schemas.microsoft.com/office/drawing/2014/main" id="{69ADF937-3EF3-9A31-9406-7C714DBAEB5F}"/>
              </a:ext>
            </a:extLst>
          </p:cNvPr>
          <p:cNvSpPr txBox="1"/>
          <p:nvPr/>
        </p:nvSpPr>
        <p:spPr>
          <a:xfrm>
            <a:off x="2173132" y="2985631"/>
            <a:ext cx="288032" cy="261610"/>
          </a:xfrm>
          <a:prstGeom prst="rect">
            <a:avLst/>
          </a:prstGeom>
          <a:noFill/>
          <a:ln w="19050">
            <a:solidFill>
              <a:schemeClr val="tx1"/>
            </a:solidFill>
          </a:ln>
        </p:spPr>
        <p:txBody>
          <a:bodyPr wrap="square" rtlCol="0">
            <a:spAutoFit/>
          </a:bodyPr>
          <a:lstStyle/>
          <a:p>
            <a:r>
              <a:rPr lang="en-US" sz="1100" b="1">
                <a:solidFill>
                  <a:schemeClr val="tx1"/>
                </a:solidFill>
              </a:rPr>
              <a:t>2</a:t>
            </a:r>
            <a:endParaRPr lang="it-IT" b="1"/>
          </a:p>
        </p:txBody>
      </p:sp>
      <p:sp>
        <p:nvSpPr>
          <p:cNvPr id="25" name="TextBox 24">
            <a:extLst>
              <a:ext uri="{FF2B5EF4-FFF2-40B4-BE49-F238E27FC236}">
                <a16:creationId xmlns:a16="http://schemas.microsoft.com/office/drawing/2014/main" id="{5EEEADA2-2E03-FFB3-154A-FCC84BA2104D}"/>
              </a:ext>
            </a:extLst>
          </p:cNvPr>
          <p:cNvSpPr txBox="1"/>
          <p:nvPr/>
        </p:nvSpPr>
        <p:spPr>
          <a:xfrm>
            <a:off x="70128" y="2525884"/>
            <a:ext cx="288032" cy="261610"/>
          </a:xfrm>
          <a:prstGeom prst="rect">
            <a:avLst/>
          </a:prstGeom>
          <a:noFill/>
          <a:ln w="19050">
            <a:solidFill>
              <a:schemeClr val="tx1"/>
            </a:solidFill>
          </a:ln>
        </p:spPr>
        <p:txBody>
          <a:bodyPr wrap="square" rtlCol="0">
            <a:spAutoFit/>
          </a:bodyPr>
          <a:lstStyle/>
          <a:p>
            <a:r>
              <a:rPr lang="en-US" sz="1100" b="1">
                <a:solidFill>
                  <a:schemeClr val="tx1"/>
                </a:solidFill>
              </a:rPr>
              <a:t>3</a:t>
            </a:r>
            <a:endParaRPr lang="it-IT" b="1"/>
          </a:p>
        </p:txBody>
      </p:sp>
      <p:sp>
        <p:nvSpPr>
          <p:cNvPr id="26" name="TextBox 25">
            <a:extLst>
              <a:ext uri="{FF2B5EF4-FFF2-40B4-BE49-F238E27FC236}">
                <a16:creationId xmlns:a16="http://schemas.microsoft.com/office/drawing/2014/main" id="{87CB5330-EEC3-B5E3-CB46-DCB2C1AF3669}"/>
              </a:ext>
            </a:extLst>
          </p:cNvPr>
          <p:cNvSpPr txBox="1"/>
          <p:nvPr/>
        </p:nvSpPr>
        <p:spPr>
          <a:xfrm>
            <a:off x="75635" y="2985631"/>
            <a:ext cx="288032" cy="261610"/>
          </a:xfrm>
          <a:prstGeom prst="rect">
            <a:avLst/>
          </a:prstGeom>
          <a:noFill/>
          <a:ln w="19050">
            <a:solidFill>
              <a:schemeClr val="tx1"/>
            </a:solidFill>
          </a:ln>
        </p:spPr>
        <p:txBody>
          <a:bodyPr wrap="square" rtlCol="0">
            <a:spAutoFit/>
          </a:bodyPr>
          <a:lstStyle/>
          <a:p>
            <a:r>
              <a:rPr lang="en-US" sz="1100" b="1">
                <a:solidFill>
                  <a:schemeClr val="tx1"/>
                </a:solidFill>
              </a:rPr>
              <a:t>4</a:t>
            </a:r>
            <a:endParaRPr lang="it-IT" b="1"/>
          </a:p>
        </p:txBody>
      </p:sp>
      <p:sp>
        <p:nvSpPr>
          <p:cNvPr id="27" name="TextBox 26">
            <a:extLst>
              <a:ext uri="{FF2B5EF4-FFF2-40B4-BE49-F238E27FC236}">
                <a16:creationId xmlns:a16="http://schemas.microsoft.com/office/drawing/2014/main" id="{C4ED25F4-8EAC-31F4-21F4-75B381662428}"/>
              </a:ext>
            </a:extLst>
          </p:cNvPr>
          <p:cNvSpPr txBox="1"/>
          <p:nvPr/>
        </p:nvSpPr>
        <p:spPr>
          <a:xfrm>
            <a:off x="5381872" y="2529428"/>
            <a:ext cx="288032" cy="261610"/>
          </a:xfrm>
          <a:prstGeom prst="rect">
            <a:avLst/>
          </a:prstGeom>
          <a:noFill/>
          <a:ln w="19050">
            <a:solidFill>
              <a:schemeClr val="tx1"/>
            </a:solidFill>
          </a:ln>
        </p:spPr>
        <p:txBody>
          <a:bodyPr wrap="square" rtlCol="0">
            <a:spAutoFit/>
          </a:bodyPr>
          <a:lstStyle/>
          <a:p>
            <a:r>
              <a:rPr lang="en-US" sz="1100" b="1">
                <a:solidFill>
                  <a:schemeClr val="tx1"/>
                </a:solidFill>
              </a:rPr>
              <a:t>1</a:t>
            </a:r>
            <a:endParaRPr lang="it-IT" b="1"/>
          </a:p>
        </p:txBody>
      </p:sp>
      <p:sp>
        <p:nvSpPr>
          <p:cNvPr id="28" name="TextBox 27">
            <a:extLst>
              <a:ext uri="{FF2B5EF4-FFF2-40B4-BE49-F238E27FC236}">
                <a16:creationId xmlns:a16="http://schemas.microsoft.com/office/drawing/2014/main" id="{BBC7A3E9-EF14-A3EC-2E18-C37D4B634A19}"/>
              </a:ext>
            </a:extLst>
          </p:cNvPr>
          <p:cNvSpPr txBox="1"/>
          <p:nvPr/>
        </p:nvSpPr>
        <p:spPr>
          <a:xfrm>
            <a:off x="5400089" y="3060298"/>
            <a:ext cx="288032" cy="261610"/>
          </a:xfrm>
          <a:prstGeom prst="rect">
            <a:avLst/>
          </a:prstGeom>
          <a:noFill/>
          <a:ln w="19050">
            <a:solidFill>
              <a:schemeClr val="tx1"/>
            </a:solidFill>
          </a:ln>
        </p:spPr>
        <p:txBody>
          <a:bodyPr wrap="square" rtlCol="0">
            <a:spAutoFit/>
          </a:bodyPr>
          <a:lstStyle/>
          <a:p>
            <a:r>
              <a:rPr lang="en-US" sz="1100" b="1">
                <a:solidFill>
                  <a:schemeClr val="tx1"/>
                </a:solidFill>
              </a:rPr>
              <a:t>2</a:t>
            </a:r>
            <a:endParaRPr lang="it-IT" b="1"/>
          </a:p>
        </p:txBody>
      </p:sp>
      <p:sp>
        <p:nvSpPr>
          <p:cNvPr id="29" name="TextBox 28">
            <a:extLst>
              <a:ext uri="{FF2B5EF4-FFF2-40B4-BE49-F238E27FC236}">
                <a16:creationId xmlns:a16="http://schemas.microsoft.com/office/drawing/2014/main" id="{836DE17B-F2FC-6220-FB07-14F2B4A55C35}"/>
              </a:ext>
            </a:extLst>
          </p:cNvPr>
          <p:cNvSpPr txBox="1"/>
          <p:nvPr/>
        </p:nvSpPr>
        <p:spPr>
          <a:xfrm>
            <a:off x="3161778" y="3052526"/>
            <a:ext cx="288032" cy="261610"/>
          </a:xfrm>
          <a:prstGeom prst="rect">
            <a:avLst/>
          </a:prstGeom>
          <a:noFill/>
          <a:ln w="19050">
            <a:solidFill>
              <a:schemeClr val="tx1"/>
            </a:solidFill>
          </a:ln>
        </p:spPr>
        <p:txBody>
          <a:bodyPr wrap="square" rtlCol="0">
            <a:spAutoFit/>
          </a:bodyPr>
          <a:lstStyle/>
          <a:p>
            <a:r>
              <a:rPr lang="en-US" sz="1100" b="1">
                <a:solidFill>
                  <a:schemeClr val="tx1"/>
                </a:solidFill>
              </a:rPr>
              <a:t>4</a:t>
            </a:r>
            <a:endParaRPr lang="it-IT" b="1"/>
          </a:p>
        </p:txBody>
      </p:sp>
      <p:sp>
        <p:nvSpPr>
          <p:cNvPr id="30" name="TextBox 29">
            <a:extLst>
              <a:ext uri="{FF2B5EF4-FFF2-40B4-BE49-F238E27FC236}">
                <a16:creationId xmlns:a16="http://schemas.microsoft.com/office/drawing/2014/main" id="{5208AF79-36B2-5456-EDC8-3D48E5D9E504}"/>
              </a:ext>
            </a:extLst>
          </p:cNvPr>
          <p:cNvSpPr txBox="1"/>
          <p:nvPr/>
        </p:nvSpPr>
        <p:spPr>
          <a:xfrm>
            <a:off x="3146809" y="2532235"/>
            <a:ext cx="288032" cy="261610"/>
          </a:xfrm>
          <a:prstGeom prst="rect">
            <a:avLst/>
          </a:prstGeom>
          <a:noFill/>
          <a:ln w="19050">
            <a:solidFill>
              <a:schemeClr val="tx1"/>
            </a:solidFill>
          </a:ln>
        </p:spPr>
        <p:txBody>
          <a:bodyPr wrap="square" rtlCol="0">
            <a:spAutoFit/>
          </a:bodyPr>
          <a:lstStyle/>
          <a:p>
            <a:r>
              <a:rPr lang="en-US" sz="1100" b="1">
                <a:solidFill>
                  <a:schemeClr val="tx1"/>
                </a:solidFill>
              </a:rPr>
              <a:t>3</a:t>
            </a:r>
            <a:endParaRPr lang="it-IT" b="1"/>
          </a:p>
        </p:txBody>
      </p:sp>
      <p:sp>
        <p:nvSpPr>
          <p:cNvPr id="31" name="TextBox 30">
            <a:extLst>
              <a:ext uri="{FF2B5EF4-FFF2-40B4-BE49-F238E27FC236}">
                <a16:creationId xmlns:a16="http://schemas.microsoft.com/office/drawing/2014/main" id="{8EDD4A24-E445-4F60-E545-DA8913C65B77}"/>
              </a:ext>
            </a:extLst>
          </p:cNvPr>
          <p:cNvSpPr txBox="1"/>
          <p:nvPr/>
        </p:nvSpPr>
        <p:spPr>
          <a:xfrm>
            <a:off x="8709880" y="2492344"/>
            <a:ext cx="288032" cy="261610"/>
          </a:xfrm>
          <a:prstGeom prst="rect">
            <a:avLst/>
          </a:prstGeom>
          <a:noFill/>
          <a:ln w="19050">
            <a:solidFill>
              <a:schemeClr val="tx1"/>
            </a:solidFill>
          </a:ln>
        </p:spPr>
        <p:txBody>
          <a:bodyPr wrap="square" rtlCol="0">
            <a:spAutoFit/>
          </a:bodyPr>
          <a:lstStyle/>
          <a:p>
            <a:r>
              <a:rPr lang="en-US" sz="1100" b="1">
                <a:solidFill>
                  <a:schemeClr val="tx1"/>
                </a:solidFill>
              </a:rPr>
              <a:t>1</a:t>
            </a:r>
            <a:endParaRPr lang="it-IT" b="1"/>
          </a:p>
        </p:txBody>
      </p:sp>
      <p:sp>
        <p:nvSpPr>
          <p:cNvPr id="32" name="TextBox 31">
            <a:extLst>
              <a:ext uri="{FF2B5EF4-FFF2-40B4-BE49-F238E27FC236}">
                <a16:creationId xmlns:a16="http://schemas.microsoft.com/office/drawing/2014/main" id="{9A599FEC-F266-D0B9-E283-F62818318910}"/>
              </a:ext>
            </a:extLst>
          </p:cNvPr>
          <p:cNvSpPr txBox="1"/>
          <p:nvPr/>
        </p:nvSpPr>
        <p:spPr>
          <a:xfrm>
            <a:off x="8709880" y="2996310"/>
            <a:ext cx="288032" cy="261610"/>
          </a:xfrm>
          <a:prstGeom prst="rect">
            <a:avLst/>
          </a:prstGeom>
          <a:noFill/>
          <a:ln w="19050">
            <a:solidFill>
              <a:schemeClr val="tx1"/>
            </a:solidFill>
          </a:ln>
        </p:spPr>
        <p:txBody>
          <a:bodyPr wrap="square" rtlCol="0">
            <a:spAutoFit/>
          </a:bodyPr>
          <a:lstStyle/>
          <a:p>
            <a:r>
              <a:rPr lang="en-US" sz="1100" b="1">
                <a:solidFill>
                  <a:schemeClr val="tx1"/>
                </a:solidFill>
              </a:rPr>
              <a:t>2</a:t>
            </a:r>
            <a:endParaRPr lang="it-IT" b="1"/>
          </a:p>
        </p:txBody>
      </p:sp>
      <p:sp>
        <p:nvSpPr>
          <p:cNvPr id="33" name="TextBox 32">
            <a:extLst>
              <a:ext uri="{FF2B5EF4-FFF2-40B4-BE49-F238E27FC236}">
                <a16:creationId xmlns:a16="http://schemas.microsoft.com/office/drawing/2014/main" id="{CC8B49A9-B196-72F4-6D5E-DF1B1A61601B}"/>
              </a:ext>
            </a:extLst>
          </p:cNvPr>
          <p:cNvSpPr txBox="1"/>
          <p:nvPr/>
        </p:nvSpPr>
        <p:spPr>
          <a:xfrm>
            <a:off x="6469524" y="2513936"/>
            <a:ext cx="288032" cy="261610"/>
          </a:xfrm>
          <a:prstGeom prst="rect">
            <a:avLst/>
          </a:prstGeom>
          <a:noFill/>
          <a:ln w="19050">
            <a:solidFill>
              <a:schemeClr val="tx1"/>
            </a:solidFill>
          </a:ln>
        </p:spPr>
        <p:txBody>
          <a:bodyPr wrap="square" rtlCol="0">
            <a:spAutoFit/>
          </a:bodyPr>
          <a:lstStyle/>
          <a:p>
            <a:r>
              <a:rPr lang="en-US" sz="1100" b="1">
                <a:solidFill>
                  <a:schemeClr val="tx1"/>
                </a:solidFill>
              </a:rPr>
              <a:t>3</a:t>
            </a:r>
            <a:endParaRPr lang="it-IT" b="1"/>
          </a:p>
        </p:txBody>
      </p:sp>
      <p:sp>
        <p:nvSpPr>
          <p:cNvPr id="34" name="TextBox 33">
            <a:extLst>
              <a:ext uri="{FF2B5EF4-FFF2-40B4-BE49-F238E27FC236}">
                <a16:creationId xmlns:a16="http://schemas.microsoft.com/office/drawing/2014/main" id="{23065BDE-A471-C2A3-978F-1EB16DFCA757}"/>
              </a:ext>
            </a:extLst>
          </p:cNvPr>
          <p:cNvSpPr txBox="1"/>
          <p:nvPr/>
        </p:nvSpPr>
        <p:spPr>
          <a:xfrm>
            <a:off x="6467398" y="3038458"/>
            <a:ext cx="288032" cy="261610"/>
          </a:xfrm>
          <a:prstGeom prst="rect">
            <a:avLst/>
          </a:prstGeom>
          <a:noFill/>
          <a:ln w="19050">
            <a:solidFill>
              <a:schemeClr val="tx1"/>
            </a:solidFill>
          </a:ln>
        </p:spPr>
        <p:txBody>
          <a:bodyPr wrap="square" rtlCol="0">
            <a:spAutoFit/>
          </a:bodyPr>
          <a:lstStyle/>
          <a:p>
            <a:r>
              <a:rPr lang="en-US" sz="1100" b="1">
                <a:solidFill>
                  <a:schemeClr val="tx1"/>
                </a:solidFill>
              </a:rPr>
              <a:t>4</a:t>
            </a:r>
            <a:endParaRPr lang="it-IT" b="1"/>
          </a:p>
        </p:txBody>
      </p:sp>
      <p:pic>
        <p:nvPicPr>
          <p:cNvPr id="36" name="Picture 35">
            <a:extLst>
              <a:ext uri="{FF2B5EF4-FFF2-40B4-BE49-F238E27FC236}">
                <a16:creationId xmlns:a16="http://schemas.microsoft.com/office/drawing/2014/main" id="{5D92FCE3-5066-0026-800A-49FE396EEEA0}"/>
              </a:ext>
            </a:extLst>
          </p:cNvPr>
          <p:cNvPicPr>
            <a:picLocks noChangeAspect="1"/>
          </p:cNvPicPr>
          <p:nvPr/>
        </p:nvPicPr>
        <p:blipFill>
          <a:blip r:embed="rId3"/>
          <a:stretch>
            <a:fillRect/>
          </a:stretch>
        </p:blipFill>
        <p:spPr>
          <a:xfrm>
            <a:off x="70128" y="4365104"/>
            <a:ext cx="2118490" cy="1278054"/>
          </a:xfrm>
          <a:prstGeom prst="rect">
            <a:avLst/>
          </a:prstGeom>
        </p:spPr>
      </p:pic>
      <p:sp>
        <p:nvSpPr>
          <p:cNvPr id="38" name="TextBox 37">
            <a:extLst>
              <a:ext uri="{FF2B5EF4-FFF2-40B4-BE49-F238E27FC236}">
                <a16:creationId xmlns:a16="http://schemas.microsoft.com/office/drawing/2014/main" id="{A8C3A634-CD34-8882-A3B2-04E2FF833C60}"/>
              </a:ext>
            </a:extLst>
          </p:cNvPr>
          <p:cNvSpPr txBox="1"/>
          <p:nvPr/>
        </p:nvSpPr>
        <p:spPr>
          <a:xfrm>
            <a:off x="1331640" y="4234299"/>
            <a:ext cx="288032" cy="261610"/>
          </a:xfrm>
          <a:prstGeom prst="rect">
            <a:avLst/>
          </a:prstGeom>
          <a:noFill/>
          <a:ln w="19050">
            <a:solidFill>
              <a:schemeClr val="tx1"/>
            </a:solidFill>
          </a:ln>
        </p:spPr>
        <p:txBody>
          <a:bodyPr wrap="square" rtlCol="0">
            <a:spAutoFit/>
          </a:bodyPr>
          <a:lstStyle/>
          <a:p>
            <a:r>
              <a:rPr lang="en-US" sz="1100" b="1">
                <a:solidFill>
                  <a:schemeClr val="tx1"/>
                </a:solidFill>
              </a:rPr>
              <a:t>1</a:t>
            </a:r>
            <a:endParaRPr lang="it-IT" b="1"/>
          </a:p>
        </p:txBody>
      </p:sp>
      <p:sp>
        <p:nvSpPr>
          <p:cNvPr id="39" name="TextBox 38">
            <a:extLst>
              <a:ext uri="{FF2B5EF4-FFF2-40B4-BE49-F238E27FC236}">
                <a16:creationId xmlns:a16="http://schemas.microsoft.com/office/drawing/2014/main" id="{71560957-6F00-DF90-FFDF-0EC20B9510E6}"/>
              </a:ext>
            </a:extLst>
          </p:cNvPr>
          <p:cNvSpPr txBox="1"/>
          <p:nvPr/>
        </p:nvSpPr>
        <p:spPr>
          <a:xfrm>
            <a:off x="69761" y="5239913"/>
            <a:ext cx="288032" cy="261610"/>
          </a:xfrm>
          <a:prstGeom prst="rect">
            <a:avLst/>
          </a:prstGeom>
          <a:noFill/>
          <a:ln w="19050">
            <a:solidFill>
              <a:schemeClr val="tx1"/>
            </a:solidFill>
          </a:ln>
        </p:spPr>
        <p:txBody>
          <a:bodyPr wrap="square" rtlCol="0">
            <a:spAutoFit/>
          </a:bodyPr>
          <a:lstStyle/>
          <a:p>
            <a:r>
              <a:rPr lang="en-US" sz="1100" b="1">
                <a:solidFill>
                  <a:schemeClr val="tx1"/>
                </a:solidFill>
              </a:rPr>
              <a:t>2</a:t>
            </a:r>
            <a:endParaRPr lang="it-IT" b="1"/>
          </a:p>
        </p:txBody>
      </p:sp>
      <p:sp>
        <p:nvSpPr>
          <p:cNvPr id="40" name="TextBox 39">
            <a:extLst>
              <a:ext uri="{FF2B5EF4-FFF2-40B4-BE49-F238E27FC236}">
                <a16:creationId xmlns:a16="http://schemas.microsoft.com/office/drawing/2014/main" id="{F3350D90-CB0B-B87E-85B4-5E8252EAA16D}"/>
              </a:ext>
            </a:extLst>
          </p:cNvPr>
          <p:cNvSpPr txBox="1"/>
          <p:nvPr/>
        </p:nvSpPr>
        <p:spPr>
          <a:xfrm>
            <a:off x="1672182" y="5109108"/>
            <a:ext cx="288032" cy="261610"/>
          </a:xfrm>
          <a:prstGeom prst="rect">
            <a:avLst/>
          </a:prstGeom>
          <a:noFill/>
          <a:ln w="19050">
            <a:solidFill>
              <a:schemeClr val="tx1"/>
            </a:solidFill>
          </a:ln>
        </p:spPr>
        <p:txBody>
          <a:bodyPr wrap="square" rtlCol="0">
            <a:spAutoFit/>
          </a:bodyPr>
          <a:lstStyle/>
          <a:p>
            <a:r>
              <a:rPr lang="en-US" sz="1100" b="1">
                <a:solidFill>
                  <a:schemeClr val="tx1"/>
                </a:solidFill>
              </a:rPr>
              <a:t>3</a:t>
            </a:r>
            <a:endParaRPr lang="it-IT" b="1"/>
          </a:p>
        </p:txBody>
      </p:sp>
      <p:sp>
        <p:nvSpPr>
          <p:cNvPr id="41" name="Arrow: Curved Up 40">
            <a:extLst>
              <a:ext uri="{FF2B5EF4-FFF2-40B4-BE49-F238E27FC236}">
                <a16:creationId xmlns:a16="http://schemas.microsoft.com/office/drawing/2014/main" id="{79CF04D9-C104-8A40-10B3-EDCFF88DDB42}"/>
              </a:ext>
            </a:extLst>
          </p:cNvPr>
          <p:cNvSpPr/>
          <p:nvPr/>
        </p:nvSpPr>
        <p:spPr bwMode="auto">
          <a:xfrm rot="10800000">
            <a:off x="596767" y="4385379"/>
            <a:ext cx="700220" cy="395599"/>
          </a:xfrm>
          <a:prstGeom prst="curved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42" name="Picture 41">
            <a:extLst>
              <a:ext uri="{FF2B5EF4-FFF2-40B4-BE49-F238E27FC236}">
                <a16:creationId xmlns:a16="http://schemas.microsoft.com/office/drawing/2014/main" id="{06213560-4105-39DD-76C7-B28D95E63A25}"/>
              </a:ext>
            </a:extLst>
          </p:cNvPr>
          <p:cNvPicPr>
            <a:picLocks noChangeAspect="1"/>
          </p:cNvPicPr>
          <p:nvPr/>
        </p:nvPicPr>
        <p:blipFill>
          <a:blip r:embed="rId3"/>
          <a:stretch>
            <a:fillRect/>
          </a:stretch>
        </p:blipFill>
        <p:spPr>
          <a:xfrm>
            <a:off x="3368739" y="4433976"/>
            <a:ext cx="2118490" cy="1278054"/>
          </a:xfrm>
          <a:prstGeom prst="rect">
            <a:avLst/>
          </a:prstGeom>
        </p:spPr>
      </p:pic>
      <p:sp>
        <p:nvSpPr>
          <p:cNvPr id="44" name="Arrow: Up 43">
            <a:extLst>
              <a:ext uri="{FF2B5EF4-FFF2-40B4-BE49-F238E27FC236}">
                <a16:creationId xmlns:a16="http://schemas.microsoft.com/office/drawing/2014/main" id="{DA758621-E46E-2A85-461D-AE632C264802}"/>
              </a:ext>
            </a:extLst>
          </p:cNvPr>
          <p:cNvSpPr/>
          <p:nvPr/>
        </p:nvSpPr>
        <p:spPr bwMode="auto">
          <a:xfrm>
            <a:off x="1961634" y="4582935"/>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5" name="Arrow: Up 44">
            <a:extLst>
              <a:ext uri="{FF2B5EF4-FFF2-40B4-BE49-F238E27FC236}">
                <a16:creationId xmlns:a16="http://schemas.microsoft.com/office/drawing/2014/main" id="{AD7BA70A-9872-40B2-3122-163F2E0A7D27}"/>
              </a:ext>
            </a:extLst>
          </p:cNvPr>
          <p:cNvSpPr/>
          <p:nvPr/>
        </p:nvSpPr>
        <p:spPr bwMode="auto">
          <a:xfrm>
            <a:off x="3422670" y="4787003"/>
            <a:ext cx="216024" cy="475794"/>
          </a:xfrm>
          <a:prstGeom prst="upArrow">
            <a:avLst/>
          </a:prstGeom>
          <a:solidFill>
            <a:srgbClr val="FF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46" name="TextBox 45">
            <a:extLst>
              <a:ext uri="{FF2B5EF4-FFF2-40B4-BE49-F238E27FC236}">
                <a16:creationId xmlns:a16="http://schemas.microsoft.com/office/drawing/2014/main" id="{60655EC6-E6D0-73DC-46F5-FC821A6D7FF4}"/>
              </a:ext>
            </a:extLst>
          </p:cNvPr>
          <p:cNvSpPr txBox="1"/>
          <p:nvPr/>
        </p:nvSpPr>
        <p:spPr>
          <a:xfrm>
            <a:off x="4658367" y="4455846"/>
            <a:ext cx="288032" cy="261610"/>
          </a:xfrm>
          <a:prstGeom prst="rect">
            <a:avLst/>
          </a:prstGeom>
          <a:noFill/>
          <a:ln w="19050">
            <a:solidFill>
              <a:schemeClr val="tx1"/>
            </a:solidFill>
          </a:ln>
        </p:spPr>
        <p:txBody>
          <a:bodyPr wrap="square" rtlCol="0">
            <a:spAutoFit/>
          </a:bodyPr>
          <a:lstStyle/>
          <a:p>
            <a:r>
              <a:rPr lang="en-US" sz="1100" b="1">
                <a:solidFill>
                  <a:schemeClr val="tx1"/>
                </a:solidFill>
              </a:rPr>
              <a:t>1</a:t>
            </a:r>
            <a:endParaRPr lang="it-IT" b="1"/>
          </a:p>
        </p:txBody>
      </p:sp>
      <p:sp>
        <p:nvSpPr>
          <p:cNvPr id="47" name="TextBox 46">
            <a:extLst>
              <a:ext uri="{FF2B5EF4-FFF2-40B4-BE49-F238E27FC236}">
                <a16:creationId xmlns:a16="http://schemas.microsoft.com/office/drawing/2014/main" id="{7B28E8D6-BB7D-DC49-13D9-C746049B295F}"/>
              </a:ext>
            </a:extLst>
          </p:cNvPr>
          <p:cNvSpPr txBox="1"/>
          <p:nvPr/>
        </p:nvSpPr>
        <p:spPr>
          <a:xfrm>
            <a:off x="3418252" y="5356443"/>
            <a:ext cx="288032" cy="261610"/>
          </a:xfrm>
          <a:prstGeom prst="rect">
            <a:avLst/>
          </a:prstGeom>
          <a:noFill/>
          <a:ln w="19050">
            <a:solidFill>
              <a:schemeClr val="tx1"/>
            </a:solidFill>
          </a:ln>
        </p:spPr>
        <p:txBody>
          <a:bodyPr wrap="square" rtlCol="0">
            <a:spAutoFit/>
          </a:bodyPr>
          <a:lstStyle/>
          <a:p>
            <a:r>
              <a:rPr lang="en-US" sz="1100" b="1">
                <a:solidFill>
                  <a:schemeClr val="tx1"/>
                </a:solidFill>
              </a:rPr>
              <a:t>2</a:t>
            </a:r>
            <a:endParaRPr lang="it-IT" b="1"/>
          </a:p>
        </p:txBody>
      </p:sp>
      <p:sp>
        <p:nvSpPr>
          <p:cNvPr id="48" name="TextBox 47">
            <a:extLst>
              <a:ext uri="{FF2B5EF4-FFF2-40B4-BE49-F238E27FC236}">
                <a16:creationId xmlns:a16="http://schemas.microsoft.com/office/drawing/2014/main" id="{6FCEB302-6448-D844-38D7-E11BCE66E15C}"/>
              </a:ext>
            </a:extLst>
          </p:cNvPr>
          <p:cNvSpPr txBox="1"/>
          <p:nvPr/>
        </p:nvSpPr>
        <p:spPr>
          <a:xfrm>
            <a:off x="4904581" y="5228652"/>
            <a:ext cx="288032" cy="261610"/>
          </a:xfrm>
          <a:prstGeom prst="rect">
            <a:avLst/>
          </a:prstGeom>
          <a:noFill/>
          <a:ln w="19050">
            <a:solidFill>
              <a:schemeClr val="tx1"/>
            </a:solidFill>
          </a:ln>
        </p:spPr>
        <p:txBody>
          <a:bodyPr wrap="square" rtlCol="0">
            <a:spAutoFit/>
          </a:bodyPr>
          <a:lstStyle/>
          <a:p>
            <a:r>
              <a:rPr lang="en-US" sz="1100" b="1">
                <a:solidFill>
                  <a:schemeClr val="tx1"/>
                </a:solidFill>
              </a:rPr>
              <a:t>3</a:t>
            </a:r>
            <a:endParaRPr lang="it-IT" b="1"/>
          </a:p>
        </p:txBody>
      </p:sp>
      <p:sp>
        <p:nvSpPr>
          <p:cNvPr id="49" name="Arrow: Circular 48">
            <a:extLst>
              <a:ext uri="{FF2B5EF4-FFF2-40B4-BE49-F238E27FC236}">
                <a16:creationId xmlns:a16="http://schemas.microsoft.com/office/drawing/2014/main" id="{6A526549-1411-28B9-FA4B-EC42F0E21B8B}"/>
              </a:ext>
            </a:extLst>
          </p:cNvPr>
          <p:cNvSpPr/>
          <p:nvPr/>
        </p:nvSpPr>
        <p:spPr bwMode="auto">
          <a:xfrm rot="16383432">
            <a:off x="3830448" y="4524571"/>
            <a:ext cx="864096" cy="720080"/>
          </a:xfrm>
          <a:prstGeom prst="circularArrow">
            <a:avLst/>
          </a:prstGeom>
          <a:solidFill>
            <a:srgbClr val="C0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pic>
        <p:nvPicPr>
          <p:cNvPr id="52" name="Picture 51" descr="A close-up of a bug&#10;&#10;Description automatically generated with medium confidence">
            <a:extLst>
              <a:ext uri="{FF2B5EF4-FFF2-40B4-BE49-F238E27FC236}">
                <a16:creationId xmlns:a16="http://schemas.microsoft.com/office/drawing/2014/main" id="{25B4EF29-B50F-5E35-46E0-DCB042842DD2}"/>
              </a:ext>
            </a:extLst>
          </p:cNvPr>
          <p:cNvPicPr>
            <a:picLocks noChangeAspect="1"/>
          </p:cNvPicPr>
          <p:nvPr/>
        </p:nvPicPr>
        <p:blipFill>
          <a:blip r:embed="rId3"/>
          <a:stretch>
            <a:fillRect/>
          </a:stretch>
        </p:blipFill>
        <p:spPr>
          <a:xfrm>
            <a:off x="6680678" y="4385380"/>
            <a:ext cx="2155145" cy="1193558"/>
          </a:xfrm>
          <a:prstGeom prst="rect">
            <a:avLst/>
          </a:prstGeom>
        </p:spPr>
      </p:pic>
      <p:cxnSp>
        <p:nvCxnSpPr>
          <p:cNvPr id="54" name="Straight Connector 53">
            <a:extLst>
              <a:ext uri="{FF2B5EF4-FFF2-40B4-BE49-F238E27FC236}">
                <a16:creationId xmlns:a16="http://schemas.microsoft.com/office/drawing/2014/main" id="{82513815-4697-1E06-EF3D-5A548D7C76CE}"/>
              </a:ext>
            </a:extLst>
          </p:cNvPr>
          <p:cNvCxnSpPr>
            <a:cxnSpLocks/>
          </p:cNvCxnSpPr>
          <p:nvPr/>
        </p:nvCxnSpPr>
        <p:spPr bwMode="auto">
          <a:xfrm>
            <a:off x="7735397" y="3957335"/>
            <a:ext cx="144016" cy="1104044"/>
          </a:xfrm>
          <a:prstGeom prst="line">
            <a:avLst/>
          </a:prstGeom>
          <a:noFill/>
          <a:ln>
            <a:solidFill>
              <a:srgbClr val="FF000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56" name="Straight Connector 55">
            <a:extLst>
              <a:ext uri="{FF2B5EF4-FFF2-40B4-BE49-F238E27FC236}">
                <a16:creationId xmlns:a16="http://schemas.microsoft.com/office/drawing/2014/main" id="{3ECD77E4-E089-6022-F8FE-9EEC95F8B31C}"/>
              </a:ext>
            </a:extLst>
          </p:cNvPr>
          <p:cNvCxnSpPr>
            <a:cxnSpLocks/>
          </p:cNvCxnSpPr>
          <p:nvPr/>
        </p:nvCxnSpPr>
        <p:spPr bwMode="auto">
          <a:xfrm>
            <a:off x="7092699" y="4192411"/>
            <a:ext cx="144016" cy="1104044"/>
          </a:xfrm>
          <a:prstGeom prst="line">
            <a:avLst/>
          </a:prstGeom>
          <a:noFill/>
          <a:ln>
            <a:solidFill>
              <a:srgbClr val="FF000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57" name="Straight Connector 56">
            <a:extLst>
              <a:ext uri="{FF2B5EF4-FFF2-40B4-BE49-F238E27FC236}">
                <a16:creationId xmlns:a16="http://schemas.microsoft.com/office/drawing/2014/main" id="{9301772B-D138-97BC-BA2D-E2D58C84F0B4}"/>
              </a:ext>
            </a:extLst>
          </p:cNvPr>
          <p:cNvCxnSpPr>
            <a:cxnSpLocks/>
          </p:cNvCxnSpPr>
          <p:nvPr/>
        </p:nvCxnSpPr>
        <p:spPr bwMode="auto">
          <a:xfrm>
            <a:off x="6649847" y="4250324"/>
            <a:ext cx="614837" cy="1047115"/>
          </a:xfrm>
          <a:prstGeom prst="line">
            <a:avLst/>
          </a:prstGeom>
          <a:noFill/>
          <a:ln>
            <a:solidFill>
              <a:srgbClr val="FF000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cxnSp>
        <p:nvCxnSpPr>
          <p:cNvPr id="59" name="Straight Connector 58">
            <a:extLst>
              <a:ext uri="{FF2B5EF4-FFF2-40B4-BE49-F238E27FC236}">
                <a16:creationId xmlns:a16="http://schemas.microsoft.com/office/drawing/2014/main" id="{BEC23DE2-75B7-487F-4F65-A0B8647E906A}"/>
              </a:ext>
            </a:extLst>
          </p:cNvPr>
          <p:cNvCxnSpPr>
            <a:cxnSpLocks/>
          </p:cNvCxnSpPr>
          <p:nvPr/>
        </p:nvCxnSpPr>
        <p:spPr bwMode="auto">
          <a:xfrm flipH="1">
            <a:off x="7916988" y="3928840"/>
            <a:ext cx="255412" cy="1144163"/>
          </a:xfrm>
          <a:prstGeom prst="line">
            <a:avLst/>
          </a:prstGeom>
          <a:noFill/>
          <a:ln>
            <a:solidFill>
              <a:srgbClr val="FF0000"/>
            </a:solidFill>
            <a:prstDash val="dash"/>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cxnSp>
      <p:sp>
        <p:nvSpPr>
          <p:cNvPr id="68" name="Arrow: Curved Up 67">
            <a:extLst>
              <a:ext uri="{FF2B5EF4-FFF2-40B4-BE49-F238E27FC236}">
                <a16:creationId xmlns:a16="http://schemas.microsoft.com/office/drawing/2014/main" id="{0E334480-5550-9952-F213-573EDD00282E}"/>
              </a:ext>
            </a:extLst>
          </p:cNvPr>
          <p:cNvSpPr/>
          <p:nvPr/>
        </p:nvSpPr>
        <p:spPr bwMode="auto">
          <a:xfrm rot="13030014">
            <a:off x="6754494" y="4219799"/>
            <a:ext cx="400598" cy="267757"/>
          </a:xfrm>
          <a:prstGeom prst="curvedUpArrow">
            <a:avLst/>
          </a:prstGeom>
          <a:solidFill>
            <a:srgbClr val="C0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p:sp>
        <p:nvSpPr>
          <p:cNvPr id="69" name="Arrow: Curved Up 68">
            <a:extLst>
              <a:ext uri="{FF2B5EF4-FFF2-40B4-BE49-F238E27FC236}">
                <a16:creationId xmlns:a16="http://schemas.microsoft.com/office/drawing/2014/main" id="{A532EA0C-4682-FF56-5242-A4AFF84D45AE}"/>
              </a:ext>
            </a:extLst>
          </p:cNvPr>
          <p:cNvSpPr/>
          <p:nvPr/>
        </p:nvSpPr>
        <p:spPr bwMode="auto">
          <a:xfrm rot="3035901">
            <a:off x="7687009" y="4195837"/>
            <a:ext cx="400598" cy="267757"/>
          </a:xfrm>
          <a:prstGeom prst="curvedUpArrow">
            <a:avLst/>
          </a:prstGeom>
          <a:solidFill>
            <a:srgbClr val="C00000"/>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it-IT" sz="2400" b="0" i="0" u="none" strike="noStrike" cap="none" normalizeH="0" baseline="0">
              <a:ln>
                <a:noFill/>
              </a:ln>
              <a:solidFill>
                <a:srgbClr val="000000"/>
              </a:solidFill>
              <a:effectLst/>
              <a:latin typeface="Arial" charset="0"/>
              <a:ea typeface="ＭＳ Ｐゴシック" charset="0"/>
              <a:cs typeface="ＭＳ Ｐゴシック" charset="0"/>
            </a:endParaRPr>
          </a:p>
        </p:txBody>
      </p:sp>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7F055843-70F3-A75E-FFE6-A379DF2C3E4A}"/>
                  </a:ext>
                </a:extLst>
              </p:cNvPr>
              <p:cNvSpPr txBox="1"/>
              <p:nvPr/>
            </p:nvSpPr>
            <p:spPr>
              <a:xfrm>
                <a:off x="6588224" y="4581371"/>
                <a:ext cx="216024"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FF0000"/>
                              </a:solidFill>
                              <a:latin typeface="Cambria Math" panose="02040503050406030204" pitchFamily="18" charset="0"/>
                            </a:rPr>
                          </m:ctrlPr>
                        </m:sSubPr>
                        <m:e>
                          <m:r>
                            <a:rPr lang="it-IT" i="1" smtClean="0">
                              <a:solidFill>
                                <a:srgbClr val="FF0000"/>
                              </a:solidFill>
                              <a:latin typeface="Cambria Math" panose="02040503050406030204" pitchFamily="18" charset="0"/>
                              <a:ea typeface="Cambria Math" panose="02040503050406030204" pitchFamily="18" charset="0"/>
                            </a:rPr>
                            <m:t>𝛼</m:t>
                          </m:r>
                        </m:e>
                        <m:sub>
                          <m:r>
                            <a:rPr lang="en-US" b="0" i="1" smtClean="0">
                              <a:solidFill>
                                <a:srgbClr val="FF0000"/>
                              </a:solidFill>
                              <a:latin typeface="Cambria Math" panose="02040503050406030204" pitchFamily="18" charset="0"/>
                            </a:rPr>
                            <m:t>𝑙</m:t>
                          </m:r>
                        </m:sub>
                      </m:sSub>
                    </m:oMath>
                  </m:oMathPara>
                </a14:m>
                <a:endParaRPr lang="it-IT"/>
              </a:p>
            </p:txBody>
          </p:sp>
        </mc:Choice>
        <mc:Fallback xmlns="">
          <p:sp>
            <p:nvSpPr>
              <p:cNvPr id="70" name="TextBox 69">
                <a:extLst>
                  <a:ext uri="{FF2B5EF4-FFF2-40B4-BE49-F238E27FC236}">
                    <a16:creationId xmlns:a16="http://schemas.microsoft.com/office/drawing/2014/main" id="{7F055843-70F3-A75E-FFE6-A379DF2C3E4A}"/>
                  </a:ext>
                </a:extLst>
              </p:cNvPr>
              <p:cNvSpPr txBox="1">
                <a:spLocks noRot="1" noChangeAspect="1" noMove="1" noResize="1" noEditPoints="1" noAdjustHandles="1" noChangeArrowheads="1" noChangeShapeType="1" noTextEdit="1"/>
              </p:cNvSpPr>
              <p:nvPr/>
            </p:nvSpPr>
            <p:spPr>
              <a:xfrm>
                <a:off x="6588224" y="4581371"/>
                <a:ext cx="216024" cy="230832"/>
              </a:xfrm>
              <a:prstGeom prst="rect">
                <a:avLst/>
              </a:prstGeom>
              <a:blipFill>
                <a:blip r:embed="rId4"/>
                <a:stretch>
                  <a:fillRect r="-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11D39838-F6DB-F1B3-3DD9-B3319B4150C2}"/>
                  </a:ext>
                </a:extLst>
              </p:cNvPr>
              <p:cNvSpPr txBox="1"/>
              <p:nvPr/>
            </p:nvSpPr>
            <p:spPr>
              <a:xfrm>
                <a:off x="7862183" y="4055027"/>
                <a:ext cx="216024" cy="2308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FF0000"/>
                              </a:solidFill>
                              <a:latin typeface="Cambria Math" panose="02040503050406030204" pitchFamily="18" charset="0"/>
                            </a:rPr>
                          </m:ctrlPr>
                        </m:sSubPr>
                        <m:e>
                          <m:r>
                            <a:rPr lang="it-IT" i="1" smtClean="0">
                              <a:solidFill>
                                <a:srgbClr val="FF0000"/>
                              </a:solidFill>
                              <a:latin typeface="Cambria Math" panose="02040503050406030204" pitchFamily="18" charset="0"/>
                              <a:ea typeface="Cambria Math" panose="02040503050406030204" pitchFamily="18" charset="0"/>
                            </a:rPr>
                            <m:t>𝛼</m:t>
                          </m:r>
                        </m:e>
                        <m:sub>
                          <m:r>
                            <a:rPr lang="en-US" b="0" i="1" smtClean="0">
                              <a:solidFill>
                                <a:srgbClr val="FF0000"/>
                              </a:solidFill>
                              <a:latin typeface="Cambria Math" panose="02040503050406030204" pitchFamily="18" charset="0"/>
                            </a:rPr>
                            <m:t>𝑟</m:t>
                          </m:r>
                        </m:sub>
                      </m:sSub>
                    </m:oMath>
                  </m:oMathPara>
                </a14:m>
                <a:endParaRPr lang="it-IT"/>
              </a:p>
            </p:txBody>
          </p:sp>
        </mc:Choice>
        <mc:Fallback xmlns="">
          <p:sp>
            <p:nvSpPr>
              <p:cNvPr id="71" name="TextBox 70">
                <a:extLst>
                  <a:ext uri="{FF2B5EF4-FFF2-40B4-BE49-F238E27FC236}">
                    <a16:creationId xmlns:a16="http://schemas.microsoft.com/office/drawing/2014/main" id="{11D39838-F6DB-F1B3-3DD9-B3319B4150C2}"/>
                  </a:ext>
                </a:extLst>
              </p:cNvPr>
              <p:cNvSpPr txBox="1">
                <a:spLocks noRot="1" noChangeAspect="1" noMove="1" noResize="1" noEditPoints="1" noAdjustHandles="1" noChangeArrowheads="1" noChangeShapeType="1" noTextEdit="1"/>
              </p:cNvSpPr>
              <p:nvPr/>
            </p:nvSpPr>
            <p:spPr>
              <a:xfrm>
                <a:off x="7862183" y="4055027"/>
                <a:ext cx="216024" cy="230832"/>
              </a:xfrm>
              <a:prstGeom prst="rect">
                <a:avLst/>
              </a:prstGeom>
              <a:blipFill>
                <a:blip r:embed="rId5"/>
                <a:stretch>
                  <a:fillRect r="-5714"/>
                </a:stretch>
              </a:blipFill>
            </p:spPr>
            <p:txBody>
              <a:bodyPr/>
              <a:lstStyle/>
              <a:p>
                <a:r>
                  <a:rPr lang="en-US">
                    <a:noFill/>
                  </a:rPr>
                  <a:t> </a:t>
                </a:r>
              </a:p>
            </p:txBody>
          </p:sp>
        </mc:Fallback>
      </mc:AlternateContent>
      <p:sp>
        <p:nvSpPr>
          <p:cNvPr id="51" name="TextBox 4">
            <a:extLst>
              <a:ext uri="{FF2B5EF4-FFF2-40B4-BE49-F238E27FC236}">
                <a16:creationId xmlns:a16="http://schemas.microsoft.com/office/drawing/2014/main" id="{08F70600-940D-F74C-A010-E63566F2BE86}"/>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5" name="TextBox 4">
            <a:extLst>
              <a:ext uri="{FF2B5EF4-FFF2-40B4-BE49-F238E27FC236}">
                <a16:creationId xmlns:a16="http://schemas.microsoft.com/office/drawing/2014/main" id="{41711A5B-40F8-654F-2A86-AFF31EBDB83A}"/>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5/60</a:t>
            </a:r>
            <a:endParaRPr lang="en-US" sz="1400" b="1" dirty="0">
              <a:cs typeface="Arial"/>
            </a:endParaRPr>
          </a:p>
        </p:txBody>
      </p:sp>
    </p:spTree>
    <p:extLst>
      <p:ext uri="{BB962C8B-B14F-4D97-AF65-F5344CB8AC3E}">
        <p14:creationId xmlns:p14="http://schemas.microsoft.com/office/powerpoint/2010/main" val="18837657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F984B6-F209-1577-5C60-93513AA1F244}"/>
              </a:ext>
            </a:extLst>
          </p:cNvPr>
          <p:cNvSpPr>
            <a:spLocks noGrp="1"/>
          </p:cNvSpPr>
          <p:nvPr>
            <p:ph type="title"/>
          </p:nvPr>
        </p:nvSpPr>
        <p:spPr>
          <a:xfrm>
            <a:off x="860177" y="728315"/>
            <a:ext cx="7416800" cy="504825"/>
          </a:xfrm>
        </p:spPr>
        <p:txBody>
          <a:bodyPr wrap="square" anchor="t">
            <a:noAutofit/>
          </a:bodyPr>
          <a:lstStyle/>
          <a:p>
            <a:pPr algn="ctr"/>
            <a:r>
              <a:rPr lang="en-US" sz="3200"/>
              <a:t>Simulations and Results</a:t>
            </a:r>
          </a:p>
        </p:txBody>
      </p:sp>
      <p:sp>
        <p:nvSpPr>
          <p:cNvPr id="5" name="TextBox 4">
            <a:extLst>
              <a:ext uri="{FF2B5EF4-FFF2-40B4-BE49-F238E27FC236}">
                <a16:creationId xmlns:a16="http://schemas.microsoft.com/office/drawing/2014/main" id="{7523E595-407F-2197-8F81-D5574CAA1C88}"/>
              </a:ext>
            </a:extLst>
          </p:cNvPr>
          <p:cNvSpPr txBox="1"/>
          <p:nvPr/>
        </p:nvSpPr>
        <p:spPr>
          <a:xfrm>
            <a:off x="682377" y="1354754"/>
            <a:ext cx="7772400" cy="346249"/>
          </a:xfrm>
          <a:prstGeom prst="rect">
            <a:avLst/>
          </a:prstGeom>
          <a:noFill/>
        </p:spPr>
        <p:txBody>
          <a:bodyPr rot="0" spcFirstLastPara="0" vertOverflow="overflow" horzOverflow="overflow" vert="horz" wrap="square" lIns="68580" tIns="34290" rIns="68580" bIns="34290" numCol="1" spcCol="0" rtlCol="0" fromWordArt="0" anchor="t" anchorCtr="0" forceAA="0" compatLnSpc="1">
            <a:prstTxWarp prst="textNoShape">
              <a:avLst/>
            </a:prstTxWarp>
            <a:spAutoFit/>
          </a:bodyPr>
          <a:lstStyle/>
          <a:p>
            <a:pPr algn="just"/>
            <a:r>
              <a:rPr lang="en-US" sz="1800" b="1">
                <a:solidFill>
                  <a:schemeClr val="tx2"/>
                </a:solidFill>
                <a:cs typeface="Arial"/>
              </a:rPr>
              <a:t>Trajectory 3: Helix</a:t>
            </a:r>
          </a:p>
        </p:txBody>
      </p:sp>
      <p:sp>
        <p:nvSpPr>
          <p:cNvPr id="9" name="TextBox 8">
            <a:extLst>
              <a:ext uri="{FF2B5EF4-FFF2-40B4-BE49-F238E27FC236}">
                <a16:creationId xmlns:a16="http://schemas.microsoft.com/office/drawing/2014/main" id="{56FD5E22-3A1E-A379-FB15-C7E81045EC00}"/>
              </a:ext>
            </a:extLst>
          </p:cNvPr>
          <p:cNvSpPr txBox="1"/>
          <p:nvPr/>
        </p:nvSpPr>
        <p:spPr>
          <a:xfrm>
            <a:off x="292590" y="2060848"/>
            <a:ext cx="2423408" cy="738664"/>
          </a:xfrm>
          <a:prstGeom prst="rect">
            <a:avLst/>
          </a:prstGeom>
          <a:noFill/>
        </p:spPr>
        <p:txBody>
          <a:bodyPr wrap="square" rtlCol="0">
            <a:spAutoFit/>
          </a:bodyPr>
          <a:lstStyle/>
          <a:p>
            <a:pPr algn="ctr"/>
            <a:r>
              <a:rPr lang="it-IT" sz="1400" b="1">
                <a:solidFill>
                  <a:schemeClr val="tx1"/>
                </a:solidFill>
              </a:rPr>
              <a:t>Roll </a:t>
            </a:r>
            <a:r>
              <a:rPr lang="it-IT" sz="1400" b="1" err="1">
                <a:solidFill>
                  <a:schemeClr val="tx1"/>
                </a:solidFill>
              </a:rPr>
              <a:t>disturbance</a:t>
            </a:r>
            <a:r>
              <a:rPr lang="it-IT" sz="1400" b="1">
                <a:solidFill>
                  <a:schemeClr val="tx1"/>
                </a:solidFill>
              </a:rPr>
              <a:t> </a:t>
            </a:r>
            <a:r>
              <a:rPr lang="it-IT" sz="1400">
                <a:solidFill>
                  <a:schemeClr val="tx1"/>
                </a:solidFill>
              </a:rPr>
              <a:t>(10 s)</a:t>
            </a:r>
          </a:p>
          <a:p>
            <a:pPr algn="ctr"/>
            <a:r>
              <a:rPr lang="it-IT" sz="1400">
                <a:solidFill>
                  <a:schemeClr val="tx1"/>
                </a:solidFill>
              </a:rPr>
              <a:t>Torque control input around x-axis start </a:t>
            </a:r>
            <a:r>
              <a:rPr lang="it-IT" sz="1400" err="1">
                <a:solidFill>
                  <a:schemeClr val="tx1"/>
                </a:solidFill>
              </a:rPr>
              <a:t>counteracting</a:t>
            </a:r>
            <a:r>
              <a:rPr lang="it-IT" sz="1400">
                <a:solidFill>
                  <a:schemeClr val="tx1"/>
                </a:solidFill>
              </a:rPr>
              <a:t> </a:t>
            </a:r>
          </a:p>
        </p:txBody>
      </p:sp>
      <p:sp>
        <p:nvSpPr>
          <p:cNvPr id="10" name="TextBox 9">
            <a:extLst>
              <a:ext uri="{FF2B5EF4-FFF2-40B4-BE49-F238E27FC236}">
                <a16:creationId xmlns:a16="http://schemas.microsoft.com/office/drawing/2014/main" id="{9A93976C-3F52-54A0-CC47-99ADAD658914}"/>
              </a:ext>
            </a:extLst>
          </p:cNvPr>
          <p:cNvSpPr txBox="1"/>
          <p:nvPr/>
        </p:nvSpPr>
        <p:spPr>
          <a:xfrm>
            <a:off x="3495850" y="2060848"/>
            <a:ext cx="2423409" cy="738664"/>
          </a:xfrm>
          <a:prstGeom prst="rect">
            <a:avLst/>
          </a:prstGeom>
          <a:noFill/>
        </p:spPr>
        <p:txBody>
          <a:bodyPr wrap="square" rtlCol="0">
            <a:spAutoFit/>
          </a:bodyPr>
          <a:lstStyle/>
          <a:p>
            <a:pPr algn="ctr"/>
            <a:r>
              <a:rPr lang="it-IT" sz="1400" b="1">
                <a:solidFill>
                  <a:schemeClr val="tx1"/>
                </a:solidFill>
              </a:rPr>
              <a:t>Pitch </a:t>
            </a:r>
            <a:r>
              <a:rPr lang="it-IT" sz="1400" b="1" err="1">
                <a:solidFill>
                  <a:schemeClr val="tx1"/>
                </a:solidFill>
              </a:rPr>
              <a:t>disturbance</a:t>
            </a:r>
            <a:r>
              <a:rPr lang="it-IT" sz="1400" b="1">
                <a:solidFill>
                  <a:schemeClr val="tx1"/>
                </a:solidFill>
              </a:rPr>
              <a:t> </a:t>
            </a:r>
            <a:r>
              <a:rPr lang="it-IT" sz="1400">
                <a:solidFill>
                  <a:schemeClr val="tx1"/>
                </a:solidFill>
              </a:rPr>
              <a:t>(20 s)</a:t>
            </a:r>
          </a:p>
          <a:p>
            <a:pPr algn="ctr"/>
            <a:r>
              <a:rPr lang="it-IT" sz="1400">
                <a:solidFill>
                  <a:schemeClr val="tx1"/>
                </a:solidFill>
              </a:rPr>
              <a:t>Torque control input around y-axis start </a:t>
            </a:r>
            <a:r>
              <a:rPr lang="it-IT" sz="1400" err="1">
                <a:solidFill>
                  <a:schemeClr val="tx1"/>
                </a:solidFill>
              </a:rPr>
              <a:t>counteracting</a:t>
            </a:r>
            <a:r>
              <a:rPr lang="it-IT" sz="1400">
                <a:solidFill>
                  <a:schemeClr val="tx1"/>
                </a:solidFill>
              </a:rPr>
              <a:t> </a:t>
            </a:r>
          </a:p>
        </p:txBody>
      </p:sp>
      <p:sp>
        <p:nvSpPr>
          <p:cNvPr id="12" name="TextBox 11">
            <a:extLst>
              <a:ext uri="{FF2B5EF4-FFF2-40B4-BE49-F238E27FC236}">
                <a16:creationId xmlns:a16="http://schemas.microsoft.com/office/drawing/2014/main" id="{5E8C2458-3A61-9497-25BC-7F89A7BCD96F}"/>
              </a:ext>
            </a:extLst>
          </p:cNvPr>
          <p:cNvSpPr txBox="1"/>
          <p:nvPr/>
        </p:nvSpPr>
        <p:spPr>
          <a:xfrm>
            <a:off x="6377284" y="2060848"/>
            <a:ext cx="2489219" cy="738664"/>
          </a:xfrm>
          <a:prstGeom prst="rect">
            <a:avLst/>
          </a:prstGeom>
          <a:noFill/>
        </p:spPr>
        <p:txBody>
          <a:bodyPr wrap="square" rtlCol="0">
            <a:spAutoFit/>
          </a:bodyPr>
          <a:lstStyle/>
          <a:p>
            <a:pPr algn="ctr"/>
            <a:r>
              <a:rPr lang="it-IT" sz="1400" b="1">
                <a:solidFill>
                  <a:schemeClr val="tx1"/>
                </a:solidFill>
              </a:rPr>
              <a:t>Yaw </a:t>
            </a:r>
            <a:r>
              <a:rPr lang="it-IT" sz="1400" b="1" err="1">
                <a:solidFill>
                  <a:schemeClr val="tx1"/>
                </a:solidFill>
              </a:rPr>
              <a:t>disturbance</a:t>
            </a:r>
            <a:r>
              <a:rPr lang="it-IT" sz="1400" b="1">
                <a:solidFill>
                  <a:schemeClr val="tx1"/>
                </a:solidFill>
              </a:rPr>
              <a:t> </a:t>
            </a:r>
            <a:r>
              <a:rPr lang="it-IT" sz="1400">
                <a:solidFill>
                  <a:schemeClr val="tx1"/>
                </a:solidFill>
              </a:rPr>
              <a:t>(30 s)</a:t>
            </a:r>
          </a:p>
          <a:p>
            <a:pPr algn="ctr"/>
            <a:r>
              <a:rPr lang="it-IT" sz="1400">
                <a:solidFill>
                  <a:schemeClr val="tx1"/>
                </a:solidFill>
              </a:rPr>
              <a:t>Torque control input around z-axis start </a:t>
            </a:r>
            <a:r>
              <a:rPr lang="it-IT" sz="1400" err="1">
                <a:solidFill>
                  <a:schemeClr val="tx1"/>
                </a:solidFill>
              </a:rPr>
              <a:t>counteracting</a:t>
            </a:r>
            <a:r>
              <a:rPr lang="it-IT" sz="1400">
                <a:solidFill>
                  <a:schemeClr val="tx1"/>
                </a:solidFill>
              </a:rPr>
              <a:t> </a:t>
            </a:r>
          </a:p>
        </p:txBody>
      </p:sp>
      <p:pic>
        <p:nvPicPr>
          <p:cNvPr id="7" name="Picture 6" descr="Chart&#10;&#10;Description automatically generated">
            <a:extLst>
              <a:ext uri="{FF2B5EF4-FFF2-40B4-BE49-F238E27FC236}">
                <a16:creationId xmlns:a16="http://schemas.microsoft.com/office/drawing/2014/main" id="{EC9ABB5A-C09C-6130-086E-DA1D93EECC44}"/>
              </a:ext>
            </a:extLst>
          </p:cNvPr>
          <p:cNvPicPr>
            <a:picLocks noChangeAspect="1"/>
          </p:cNvPicPr>
          <p:nvPr/>
        </p:nvPicPr>
        <p:blipFill>
          <a:blip r:embed="rId2"/>
          <a:stretch>
            <a:fillRect/>
          </a:stretch>
        </p:blipFill>
        <p:spPr>
          <a:xfrm>
            <a:off x="26944" y="2904142"/>
            <a:ext cx="2954700" cy="2566920"/>
          </a:xfrm>
          <a:prstGeom prst="rect">
            <a:avLst/>
          </a:prstGeom>
        </p:spPr>
      </p:pic>
      <p:pic>
        <p:nvPicPr>
          <p:cNvPr id="13" name="Picture 12" descr="Chart&#10;&#10;Description automatically generated with medium confidence">
            <a:extLst>
              <a:ext uri="{FF2B5EF4-FFF2-40B4-BE49-F238E27FC236}">
                <a16:creationId xmlns:a16="http://schemas.microsoft.com/office/drawing/2014/main" id="{94ED1FDB-6021-D228-3B39-4D3C2B5B22D3}"/>
              </a:ext>
            </a:extLst>
          </p:cNvPr>
          <p:cNvPicPr>
            <a:picLocks noChangeAspect="1"/>
          </p:cNvPicPr>
          <p:nvPr/>
        </p:nvPicPr>
        <p:blipFill>
          <a:blip r:embed="rId3"/>
          <a:stretch>
            <a:fillRect/>
          </a:stretch>
        </p:blipFill>
        <p:spPr>
          <a:xfrm>
            <a:off x="3091226" y="2904142"/>
            <a:ext cx="2954700" cy="2566920"/>
          </a:xfrm>
          <a:prstGeom prst="rect">
            <a:avLst/>
          </a:prstGeom>
        </p:spPr>
      </p:pic>
      <p:pic>
        <p:nvPicPr>
          <p:cNvPr id="15" name="Picture 14" descr="Table&#10;&#10;Description automatically generated">
            <a:extLst>
              <a:ext uri="{FF2B5EF4-FFF2-40B4-BE49-F238E27FC236}">
                <a16:creationId xmlns:a16="http://schemas.microsoft.com/office/drawing/2014/main" id="{665C1D5F-2318-0609-98DD-C0B3804520D7}"/>
              </a:ext>
            </a:extLst>
          </p:cNvPr>
          <p:cNvPicPr>
            <a:picLocks noChangeAspect="1"/>
          </p:cNvPicPr>
          <p:nvPr/>
        </p:nvPicPr>
        <p:blipFill>
          <a:blip r:embed="rId4"/>
          <a:stretch>
            <a:fillRect/>
          </a:stretch>
        </p:blipFill>
        <p:spPr>
          <a:xfrm>
            <a:off x="6144544" y="2904142"/>
            <a:ext cx="2954700" cy="2566920"/>
          </a:xfrm>
          <a:prstGeom prst="rect">
            <a:avLst/>
          </a:prstGeom>
        </p:spPr>
      </p:pic>
      <p:sp>
        <p:nvSpPr>
          <p:cNvPr id="11" name="TextBox 4">
            <a:extLst>
              <a:ext uri="{FF2B5EF4-FFF2-40B4-BE49-F238E27FC236}">
                <a16:creationId xmlns:a16="http://schemas.microsoft.com/office/drawing/2014/main" id="{A70F8C8F-1FDC-15F2-F1D9-D9E2C6EC5758}"/>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C52A41C1-C50C-825D-DF88-91528C593DD8}"/>
              </a:ext>
            </a:extLst>
          </p:cNvPr>
          <p:cNvSpPr txBox="1"/>
          <p:nvPr/>
        </p:nvSpPr>
        <p:spPr>
          <a:xfrm>
            <a:off x="8288216" y="6201508"/>
            <a:ext cx="7033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60/60</a:t>
            </a:r>
            <a:endParaRPr lang="en-US" dirty="0"/>
          </a:p>
        </p:txBody>
      </p:sp>
    </p:spTree>
    <p:extLst>
      <p:ext uri="{BB962C8B-B14F-4D97-AF65-F5344CB8AC3E}">
        <p14:creationId xmlns:p14="http://schemas.microsoft.com/office/powerpoint/2010/main" val="35679267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ank You! | WorldChocolateDirectory.org">
            <a:extLst>
              <a:ext uri="{FF2B5EF4-FFF2-40B4-BE49-F238E27FC236}">
                <a16:creationId xmlns:a16="http://schemas.microsoft.com/office/drawing/2014/main" id="{499E3124-4776-EF27-6CFF-EB2D92EDB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672" y="1628800"/>
            <a:ext cx="6407855"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439274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a:extLst>
              <a:ext uri="{FF2B5EF4-FFF2-40B4-BE49-F238E27FC236}">
                <a16:creationId xmlns:a16="http://schemas.microsoft.com/office/drawing/2014/main" id="{AC2279F9-C872-BA7E-7641-424A5BE6A55B}"/>
              </a:ext>
            </a:extLst>
          </p:cNvPr>
          <p:cNvSpPr>
            <a:spLocks noGrp="1" noChangeArrowheads="1"/>
          </p:cNvSpPr>
          <p:nvPr>
            <p:ph type="title"/>
          </p:nvPr>
        </p:nvSpPr>
        <p:spPr>
          <a:xfrm>
            <a:off x="1260475" y="846138"/>
            <a:ext cx="7416800" cy="504825"/>
          </a:xfrm>
        </p:spPr>
        <p:txBody>
          <a:bodyPr/>
          <a:lstStyle/>
          <a:p>
            <a:r>
              <a:rPr lang="en-GB" altLang="it-IT">
                <a:latin typeface="Calibri" panose="020F0502020204030204" pitchFamily="34" charset="0"/>
              </a:rPr>
              <a:t>Preliminary Design &amp; Analysis</a:t>
            </a:r>
            <a:endParaRPr lang="it-IT" altLang="it-IT">
              <a:latin typeface="Calibri" panose="020F0502020204030204" pitchFamily="34" charset="0"/>
            </a:endParaRPr>
          </a:p>
        </p:txBody>
      </p:sp>
      <p:sp>
        <p:nvSpPr>
          <p:cNvPr id="11269" name="Rectangle 5">
            <a:extLst>
              <a:ext uri="{FF2B5EF4-FFF2-40B4-BE49-F238E27FC236}">
                <a16:creationId xmlns:a16="http://schemas.microsoft.com/office/drawing/2014/main" id="{63DDB107-6BC3-AFCA-B7D9-53B56B28695D}"/>
              </a:ext>
            </a:extLst>
          </p:cNvPr>
          <p:cNvSpPr>
            <a:spLocks noChangeArrowheads="1"/>
          </p:cNvSpPr>
          <p:nvPr/>
        </p:nvSpPr>
        <p:spPr bwMode="auto">
          <a:xfrm>
            <a:off x="4284663" y="1498600"/>
            <a:ext cx="792162" cy="503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a:solidFill>
                  <a:srgbClr val="000000"/>
                </a:solidFill>
              </a:rPr>
              <a:t>Start</a:t>
            </a:r>
            <a:r>
              <a:rPr lang="en-US" altLang="it-IT" sz="2400">
                <a:solidFill>
                  <a:srgbClr val="000000"/>
                </a:solidFill>
              </a:rPr>
              <a:t> </a:t>
            </a:r>
            <a:endParaRPr lang="it-IT" altLang="it-IT" sz="2400">
              <a:solidFill>
                <a:srgbClr val="000000"/>
              </a:solidFill>
            </a:endParaRPr>
          </a:p>
        </p:txBody>
      </p:sp>
      <p:cxnSp>
        <p:nvCxnSpPr>
          <p:cNvPr id="11270" name="Straight Arrow Connector 7">
            <a:extLst>
              <a:ext uri="{FF2B5EF4-FFF2-40B4-BE49-F238E27FC236}">
                <a16:creationId xmlns:a16="http://schemas.microsoft.com/office/drawing/2014/main" id="{54FF25AE-5ECC-F0B0-4A36-F5663C4D8647}"/>
              </a:ext>
            </a:extLst>
          </p:cNvPr>
          <p:cNvCxnSpPr>
            <a:cxnSpLocks noChangeShapeType="1"/>
          </p:cNvCxnSpPr>
          <p:nvPr/>
        </p:nvCxnSpPr>
        <p:spPr bwMode="auto">
          <a:xfrm>
            <a:off x="3708400" y="1700213"/>
            <a:ext cx="576263" cy="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271" name="TextBox 8">
            <a:extLst>
              <a:ext uri="{FF2B5EF4-FFF2-40B4-BE49-F238E27FC236}">
                <a16:creationId xmlns:a16="http://schemas.microsoft.com/office/drawing/2014/main" id="{193E5B74-9F30-4077-3C0F-60062070DEDA}"/>
              </a:ext>
            </a:extLst>
          </p:cNvPr>
          <p:cNvSpPr txBox="1">
            <a:spLocks noChangeArrowheads="1"/>
          </p:cNvSpPr>
          <p:nvPr/>
        </p:nvSpPr>
        <p:spPr bwMode="auto">
          <a:xfrm>
            <a:off x="2771775" y="1509713"/>
            <a:ext cx="10795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000" b="1">
                <a:solidFill>
                  <a:srgbClr val="830022"/>
                </a:solidFill>
              </a:rPr>
              <a:t>Initial frame weight</a:t>
            </a:r>
            <a:endParaRPr lang="it-IT" altLang="it-IT" sz="1000" b="1">
              <a:solidFill>
                <a:srgbClr val="830022"/>
              </a:solidFill>
            </a:endParaRPr>
          </a:p>
        </p:txBody>
      </p:sp>
      <p:cxnSp>
        <p:nvCxnSpPr>
          <p:cNvPr id="11272" name="Straight Arrow Connector 9">
            <a:extLst>
              <a:ext uri="{FF2B5EF4-FFF2-40B4-BE49-F238E27FC236}">
                <a16:creationId xmlns:a16="http://schemas.microsoft.com/office/drawing/2014/main" id="{B355F99D-E73C-E092-9CF9-B07E6C76D36D}"/>
              </a:ext>
            </a:extLst>
          </p:cNvPr>
          <p:cNvCxnSpPr>
            <a:cxnSpLocks/>
          </p:cNvCxnSpPr>
          <p:nvPr/>
        </p:nvCxnSpPr>
        <p:spPr bwMode="auto">
          <a:xfrm>
            <a:off x="4679950" y="2001838"/>
            <a:ext cx="0" cy="347662"/>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273" name="Content Placeholder 11">
            <a:extLst>
              <a:ext uri="{FF2B5EF4-FFF2-40B4-BE49-F238E27FC236}">
                <a16:creationId xmlns:a16="http://schemas.microsoft.com/office/drawing/2014/main" id="{7761EB1B-E487-EBE6-4BA6-7DC7F6A9B9B0}"/>
              </a:ext>
            </a:extLst>
          </p:cNvPr>
          <p:cNvSpPr>
            <a:spLocks noGrp="1"/>
          </p:cNvSpPr>
          <p:nvPr>
            <p:ph idx="1"/>
          </p:nvPr>
        </p:nvSpPr>
        <p:spPr>
          <a:xfrm>
            <a:off x="3055938" y="2363788"/>
            <a:ext cx="3240087" cy="619125"/>
          </a:xfrm>
          <a:ln w="12700">
            <a:solidFill>
              <a:srgbClr val="000000"/>
            </a:solidFill>
            <a:miter lim="800000"/>
            <a:headEnd/>
            <a:tailEnd/>
          </a:ln>
        </p:spPr>
        <p:txBody>
          <a:bodyPr/>
          <a:lstStyle/>
          <a:p>
            <a:pPr marL="0" indent="0" algn="ctr">
              <a:spcBef>
                <a:spcPct val="0"/>
              </a:spcBef>
              <a:buClrTx/>
              <a:buFontTx/>
              <a:buNone/>
            </a:pPr>
            <a:r>
              <a:rPr lang="en-US" altLang="it-IT" sz="1600">
                <a:latin typeface="Arial" panose="020B0604020202020204" pitchFamily="34" charset="0"/>
              </a:rPr>
              <a:t> initial selection of power system</a:t>
            </a:r>
            <a:br>
              <a:rPr lang="en-US" altLang="it-IT" sz="1600">
                <a:latin typeface="Arial" panose="020B0604020202020204" pitchFamily="34" charset="0"/>
              </a:rPr>
            </a:br>
            <a:r>
              <a:rPr lang="en-US" altLang="it-IT" sz="1600">
                <a:latin typeface="Arial" panose="020B0604020202020204" pitchFamily="34" charset="0"/>
              </a:rPr>
              <a:t>(propeller &amp; Motor &amp; Battery) </a:t>
            </a:r>
            <a:endParaRPr lang="it-IT" altLang="it-IT" sz="1600">
              <a:latin typeface="Arial" panose="020B0604020202020204" pitchFamily="34" charset="0"/>
            </a:endParaRPr>
          </a:p>
        </p:txBody>
      </p:sp>
      <p:cxnSp>
        <p:nvCxnSpPr>
          <p:cNvPr id="11274" name="Straight Arrow Connector 12">
            <a:extLst>
              <a:ext uri="{FF2B5EF4-FFF2-40B4-BE49-F238E27FC236}">
                <a16:creationId xmlns:a16="http://schemas.microsoft.com/office/drawing/2014/main" id="{3E580CD7-D6F8-6621-348A-1B7DCB748690}"/>
              </a:ext>
            </a:extLst>
          </p:cNvPr>
          <p:cNvCxnSpPr>
            <a:cxnSpLocks/>
          </p:cNvCxnSpPr>
          <p:nvPr/>
        </p:nvCxnSpPr>
        <p:spPr bwMode="auto">
          <a:xfrm flipH="1">
            <a:off x="4675188" y="3005138"/>
            <a:ext cx="4762" cy="43180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4" name="Content Placeholder 11">
            <a:extLst>
              <a:ext uri="{FF2B5EF4-FFF2-40B4-BE49-F238E27FC236}">
                <a16:creationId xmlns:a16="http://schemas.microsoft.com/office/drawing/2014/main" id="{A1169508-B923-8854-C359-DBE0F6F672F9}"/>
              </a:ext>
            </a:extLst>
          </p:cNvPr>
          <p:cNvSpPr txBox="1">
            <a:spLocks/>
          </p:cNvSpPr>
          <p:nvPr/>
        </p:nvSpPr>
        <p:spPr bwMode="auto">
          <a:xfrm>
            <a:off x="3132138" y="3381375"/>
            <a:ext cx="3240087" cy="620713"/>
          </a:xfrm>
          <a:prstGeom prst="rect">
            <a:avLst/>
          </a:prstGeom>
          <a:noFill/>
          <a:ln w="12700">
            <a:solidFill>
              <a:srgbClr val="000000"/>
            </a:solidFill>
          </a:ln>
          <a:effectLst/>
        </p:spPr>
        <p:txBody>
          <a:bodyPr/>
          <a:lstStyle>
            <a:lvl1pPr marL="342900" indent="-342900" algn="l" rtl="0" eaLnBrk="0" fontAlgn="base" hangingPunct="0">
              <a:spcBef>
                <a:spcPct val="20000"/>
              </a:spcBef>
              <a:spcAft>
                <a:spcPct val="0"/>
              </a:spcAft>
              <a:buClr>
                <a:srgbClr val="822433"/>
              </a:buClr>
              <a:buChar char="•"/>
              <a:defRPr sz="2400">
                <a:solidFill>
                  <a:srgbClr val="000000"/>
                </a:solidFill>
                <a:latin typeface="Calibri"/>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buChar char="–"/>
              <a:defRPr sz="2000">
                <a:solidFill>
                  <a:srgbClr val="000000"/>
                </a:solidFill>
                <a:latin typeface="Calibri"/>
                <a:ea typeface="MS PGothic" panose="020B0600070205080204" pitchFamily="34" charset="-128"/>
              </a:defRPr>
            </a:lvl2pPr>
            <a:lvl3pPr marL="1143000" indent="-228600" algn="l" rtl="0" eaLnBrk="0" fontAlgn="base" hangingPunct="0">
              <a:spcBef>
                <a:spcPct val="20000"/>
              </a:spcBef>
              <a:spcAft>
                <a:spcPct val="0"/>
              </a:spcAft>
              <a:buChar char="•"/>
              <a:defRPr sz="1600">
                <a:solidFill>
                  <a:srgbClr val="000000"/>
                </a:solidFill>
                <a:latin typeface="Calibri"/>
                <a:ea typeface="MS PGothic" panose="020B0600070205080204" pitchFamily="34" charset="-128"/>
              </a:defRPr>
            </a:lvl3pPr>
            <a:lvl4pPr marL="1562100" indent="-228600" algn="l" rtl="0" eaLnBrk="0" fontAlgn="base" hangingPunct="0">
              <a:spcBef>
                <a:spcPct val="20000"/>
              </a:spcBef>
              <a:spcAft>
                <a:spcPct val="0"/>
              </a:spcAft>
              <a:buChar char="–"/>
              <a:defRPr sz="1400">
                <a:solidFill>
                  <a:srgbClr val="000000"/>
                </a:solidFill>
                <a:latin typeface="Calibri"/>
                <a:ea typeface="MS PGothic" panose="020B0600070205080204" pitchFamily="34" charset="-128"/>
              </a:defRPr>
            </a:lvl4pPr>
            <a:lvl5pPr marL="1981200" indent="-228600" algn="l" rtl="0" eaLnBrk="0" fontAlgn="base" hangingPunct="0">
              <a:spcBef>
                <a:spcPct val="20000"/>
              </a:spcBef>
              <a:spcAft>
                <a:spcPct val="0"/>
              </a:spcAft>
              <a:buChar char="»"/>
              <a:defRPr sz="1200">
                <a:solidFill>
                  <a:srgbClr val="000000"/>
                </a:solidFill>
                <a:latin typeface="Calibri"/>
                <a:ea typeface="MS PGothic" panose="020B0600070205080204" pitchFamily="34" charset="-128"/>
              </a:defRPr>
            </a:lvl5pPr>
            <a:lvl6pPr marL="2438400" indent="-228600" algn="l" rtl="0" eaLnBrk="1" fontAlgn="base" hangingPunct="1">
              <a:spcBef>
                <a:spcPct val="20000"/>
              </a:spcBef>
              <a:spcAft>
                <a:spcPct val="0"/>
              </a:spcAft>
              <a:buChar char="»"/>
              <a:defRPr sz="1200">
                <a:solidFill>
                  <a:srgbClr val="000000"/>
                </a:solidFill>
                <a:latin typeface="+mn-lt"/>
                <a:ea typeface="+mn-ea"/>
              </a:defRPr>
            </a:lvl6pPr>
            <a:lvl7pPr marL="2895600" indent="-228600" algn="l" rtl="0" eaLnBrk="1" fontAlgn="base" hangingPunct="1">
              <a:spcBef>
                <a:spcPct val="20000"/>
              </a:spcBef>
              <a:spcAft>
                <a:spcPct val="0"/>
              </a:spcAft>
              <a:buChar char="»"/>
              <a:defRPr sz="1200">
                <a:solidFill>
                  <a:srgbClr val="000000"/>
                </a:solidFill>
                <a:latin typeface="+mn-lt"/>
                <a:ea typeface="+mn-ea"/>
              </a:defRPr>
            </a:lvl7pPr>
            <a:lvl8pPr marL="3352800" indent="-228600" algn="l" rtl="0" eaLnBrk="1" fontAlgn="base" hangingPunct="1">
              <a:spcBef>
                <a:spcPct val="20000"/>
              </a:spcBef>
              <a:spcAft>
                <a:spcPct val="0"/>
              </a:spcAft>
              <a:buChar char="»"/>
              <a:defRPr sz="1200">
                <a:solidFill>
                  <a:srgbClr val="000000"/>
                </a:solidFill>
                <a:latin typeface="+mn-lt"/>
                <a:ea typeface="+mn-ea"/>
              </a:defRPr>
            </a:lvl8pPr>
            <a:lvl9pPr marL="3810000" indent="-228600" algn="l" rtl="0" eaLnBrk="1" fontAlgn="base" hangingPunct="1">
              <a:spcBef>
                <a:spcPct val="20000"/>
              </a:spcBef>
              <a:spcAft>
                <a:spcPct val="0"/>
              </a:spcAft>
              <a:buChar char="»"/>
              <a:defRPr sz="1200">
                <a:solidFill>
                  <a:srgbClr val="000000"/>
                </a:solidFill>
                <a:latin typeface="+mn-lt"/>
                <a:ea typeface="+mn-ea"/>
              </a:defRPr>
            </a:lvl9pPr>
          </a:lstStyle>
          <a:p>
            <a:pPr marL="0" indent="0" algn="ctr">
              <a:spcBef>
                <a:spcPct val="0"/>
              </a:spcBef>
              <a:buClrTx/>
              <a:buFontTx/>
              <a:buNone/>
              <a:defRPr/>
            </a:pPr>
            <a:r>
              <a:rPr lang="en-US" sz="1600" kern="0">
                <a:latin typeface="Arial" charset="0"/>
                <a:ea typeface="ＭＳ Ｐゴシック" charset="0"/>
              </a:rPr>
              <a:t>Analysis the mass breakdown and the total weight </a:t>
            </a:r>
            <a:endParaRPr lang="it-IT" sz="1600" kern="0">
              <a:latin typeface="Arial" charset="0"/>
              <a:ea typeface="ＭＳ Ｐゴシック" charset="0"/>
            </a:endParaRPr>
          </a:p>
        </p:txBody>
      </p:sp>
      <p:sp>
        <p:nvSpPr>
          <p:cNvPr id="11276" name="Flowchart: Decision 14">
            <a:extLst>
              <a:ext uri="{FF2B5EF4-FFF2-40B4-BE49-F238E27FC236}">
                <a16:creationId xmlns:a16="http://schemas.microsoft.com/office/drawing/2014/main" id="{A87796BC-8EC1-D348-776C-D92FB9ACE83F}"/>
              </a:ext>
            </a:extLst>
          </p:cNvPr>
          <p:cNvSpPr>
            <a:spLocks noChangeArrowheads="1"/>
          </p:cNvSpPr>
          <p:nvPr/>
        </p:nvSpPr>
        <p:spPr bwMode="auto">
          <a:xfrm>
            <a:off x="3763963" y="4378325"/>
            <a:ext cx="1835150" cy="1792288"/>
          </a:xfrm>
          <a:prstGeom prst="flowChartDecision">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endParaRPr lang="it-IT" altLang="it-IT" sz="2400">
              <a:solidFill>
                <a:srgbClr val="000000"/>
              </a:solidFill>
            </a:endParaRPr>
          </a:p>
        </p:txBody>
      </p:sp>
      <p:cxnSp>
        <p:nvCxnSpPr>
          <p:cNvPr id="11277" name="Straight Arrow Connector 15">
            <a:extLst>
              <a:ext uri="{FF2B5EF4-FFF2-40B4-BE49-F238E27FC236}">
                <a16:creationId xmlns:a16="http://schemas.microsoft.com/office/drawing/2014/main" id="{4E731511-2ECD-4D3E-E87D-43AC8C1F7A7A}"/>
              </a:ext>
            </a:extLst>
          </p:cNvPr>
          <p:cNvCxnSpPr>
            <a:cxnSpLocks/>
          </p:cNvCxnSpPr>
          <p:nvPr/>
        </p:nvCxnSpPr>
        <p:spPr bwMode="auto">
          <a:xfrm>
            <a:off x="4675188" y="3933825"/>
            <a:ext cx="0" cy="461963"/>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278" name="Straight Arrow Connector 16">
            <a:extLst>
              <a:ext uri="{FF2B5EF4-FFF2-40B4-BE49-F238E27FC236}">
                <a16:creationId xmlns:a16="http://schemas.microsoft.com/office/drawing/2014/main" id="{9B265CEB-F01E-700F-2AB7-9DAB20B48874}"/>
              </a:ext>
            </a:extLst>
          </p:cNvPr>
          <p:cNvCxnSpPr>
            <a:cxnSpLocks/>
          </p:cNvCxnSpPr>
          <p:nvPr/>
        </p:nvCxnSpPr>
        <p:spPr bwMode="auto">
          <a:xfrm>
            <a:off x="5613400" y="5275263"/>
            <a:ext cx="758825" cy="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cxnSp>
        <p:nvCxnSpPr>
          <p:cNvPr id="11279" name="Connector: Elbow 21">
            <a:extLst>
              <a:ext uri="{FF2B5EF4-FFF2-40B4-BE49-F238E27FC236}">
                <a16:creationId xmlns:a16="http://schemas.microsoft.com/office/drawing/2014/main" id="{22BE7744-18ED-2082-4FD6-4E817AA48BB8}"/>
              </a:ext>
            </a:extLst>
          </p:cNvPr>
          <p:cNvCxnSpPr>
            <a:cxnSpLocks/>
            <a:stCxn id="11276" idx="1"/>
            <a:endCxn id="11273" idx="1"/>
          </p:cNvCxnSpPr>
          <p:nvPr/>
        </p:nvCxnSpPr>
        <p:spPr bwMode="auto">
          <a:xfrm rot="10800000">
            <a:off x="3055938" y="2673350"/>
            <a:ext cx="708025" cy="2601913"/>
          </a:xfrm>
          <a:prstGeom prst="bentConnector3">
            <a:avLst>
              <a:gd name="adj1" fmla="val 246750"/>
            </a:avLst>
          </a:prstGeom>
          <a:noFill/>
          <a:ln w="9525">
            <a:solidFill>
              <a:srgbClr val="000000"/>
            </a:solidFill>
            <a:miter lim="800000"/>
            <a:headEnd/>
            <a:tailEnd type="triangle" w="med" len="med"/>
          </a:ln>
          <a:extLst>
            <a:ext uri="{909E8E84-426E-40DD-AFC4-6F175D3DCCD1}">
              <a14:hiddenFill xmlns:a14="http://schemas.microsoft.com/office/drawing/2010/main">
                <a:noFill/>
              </a14:hiddenFill>
            </a:ext>
          </a:extLst>
        </p:spPr>
      </p:cxnSp>
      <p:sp>
        <p:nvSpPr>
          <p:cNvPr id="11280" name="TextBox 34">
            <a:extLst>
              <a:ext uri="{FF2B5EF4-FFF2-40B4-BE49-F238E27FC236}">
                <a16:creationId xmlns:a16="http://schemas.microsoft.com/office/drawing/2014/main" id="{917BD9AB-5077-67A2-A2DA-4382738FA957}"/>
              </a:ext>
            </a:extLst>
          </p:cNvPr>
          <p:cNvSpPr txBox="1">
            <a:spLocks noChangeArrowheads="1"/>
          </p:cNvSpPr>
          <p:nvPr/>
        </p:nvSpPr>
        <p:spPr bwMode="auto">
          <a:xfrm>
            <a:off x="5724525" y="5013325"/>
            <a:ext cx="757238"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sz="1000" b="1">
                <a:solidFill>
                  <a:srgbClr val="000000"/>
                </a:solidFill>
              </a:rPr>
              <a:t>yes</a:t>
            </a:r>
            <a:endParaRPr lang="it-IT" altLang="it-IT" b="1">
              <a:solidFill>
                <a:srgbClr val="000000"/>
              </a:solidFill>
            </a:endParaRPr>
          </a:p>
        </p:txBody>
      </p:sp>
      <p:sp>
        <p:nvSpPr>
          <p:cNvPr id="11281" name="TextBox 39">
            <a:extLst>
              <a:ext uri="{FF2B5EF4-FFF2-40B4-BE49-F238E27FC236}">
                <a16:creationId xmlns:a16="http://schemas.microsoft.com/office/drawing/2014/main" id="{777ABF77-E2B2-8D7E-0F32-00C1CB84C7A9}"/>
              </a:ext>
            </a:extLst>
          </p:cNvPr>
          <p:cNvSpPr txBox="1">
            <a:spLocks noChangeArrowheads="1"/>
          </p:cNvSpPr>
          <p:nvPr/>
        </p:nvSpPr>
        <p:spPr bwMode="auto">
          <a:xfrm>
            <a:off x="2774950" y="5003800"/>
            <a:ext cx="7588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r>
              <a:rPr lang="en-US" altLang="it-IT" b="1">
                <a:solidFill>
                  <a:srgbClr val="000000"/>
                </a:solidFill>
              </a:rPr>
              <a:t>No</a:t>
            </a:r>
            <a:endParaRPr lang="it-IT" altLang="it-IT" b="1">
              <a:solidFill>
                <a:srgbClr val="000000"/>
              </a:solidFill>
            </a:endParaRPr>
          </a:p>
        </p:txBody>
      </p:sp>
      <p:sp>
        <p:nvSpPr>
          <p:cNvPr id="11282" name="TextBox 40">
            <a:extLst>
              <a:ext uri="{FF2B5EF4-FFF2-40B4-BE49-F238E27FC236}">
                <a16:creationId xmlns:a16="http://schemas.microsoft.com/office/drawing/2014/main" id="{1D5B8BC7-667B-04C4-0B06-353F7696D589}"/>
              </a:ext>
            </a:extLst>
          </p:cNvPr>
          <p:cNvSpPr txBox="1">
            <a:spLocks noChangeArrowheads="1"/>
          </p:cNvSpPr>
          <p:nvPr/>
        </p:nvSpPr>
        <p:spPr bwMode="auto">
          <a:xfrm>
            <a:off x="3881438" y="4981575"/>
            <a:ext cx="1641475"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a:solidFill>
                  <a:srgbClr val="000000"/>
                </a:solidFill>
              </a:rPr>
              <a:t>Performance     check </a:t>
            </a:r>
            <a:endParaRPr lang="it-IT" altLang="it-IT" sz="1600">
              <a:solidFill>
                <a:srgbClr val="000000"/>
              </a:solidFill>
            </a:endParaRPr>
          </a:p>
        </p:txBody>
      </p:sp>
      <p:cxnSp>
        <p:nvCxnSpPr>
          <p:cNvPr id="11283" name="Straight Arrow Connector 43">
            <a:extLst>
              <a:ext uri="{FF2B5EF4-FFF2-40B4-BE49-F238E27FC236}">
                <a16:creationId xmlns:a16="http://schemas.microsoft.com/office/drawing/2014/main" id="{25BDE5E3-1E97-AF0D-49F1-4CF51E75A7D3}"/>
              </a:ext>
            </a:extLst>
          </p:cNvPr>
          <p:cNvCxnSpPr>
            <a:cxnSpLocks/>
          </p:cNvCxnSpPr>
          <p:nvPr/>
        </p:nvCxnSpPr>
        <p:spPr bwMode="auto">
          <a:xfrm>
            <a:off x="2124075" y="1700213"/>
            <a:ext cx="647700" cy="0"/>
          </a:xfrm>
          <a:prstGeom prst="straightConnector1">
            <a:avLst/>
          </a:prstGeom>
          <a:noFill/>
          <a:ln w="12700">
            <a:solidFill>
              <a:srgbClr val="000000"/>
            </a:solidFill>
            <a:round/>
            <a:headEnd/>
            <a:tailEnd type="triangle" w="med" len="med"/>
          </a:ln>
          <a:extLst>
            <a:ext uri="{909E8E84-426E-40DD-AFC4-6F175D3DCCD1}">
              <a14:hiddenFill xmlns:a14="http://schemas.microsoft.com/office/drawing/2010/main">
                <a:noFill/>
              </a14:hiddenFill>
            </a:ext>
          </a:extLst>
        </p:spPr>
      </p:cxnSp>
      <p:sp>
        <p:nvSpPr>
          <p:cNvPr id="11284" name="Rectangle 45">
            <a:extLst>
              <a:ext uri="{FF2B5EF4-FFF2-40B4-BE49-F238E27FC236}">
                <a16:creationId xmlns:a16="http://schemas.microsoft.com/office/drawing/2014/main" id="{52A499D9-12F5-BAB9-6F59-F5DF5D881F52}"/>
              </a:ext>
            </a:extLst>
          </p:cNvPr>
          <p:cNvSpPr>
            <a:spLocks noChangeArrowheads="1"/>
          </p:cNvSpPr>
          <p:nvPr/>
        </p:nvSpPr>
        <p:spPr bwMode="auto">
          <a:xfrm>
            <a:off x="6372225" y="5086350"/>
            <a:ext cx="792163" cy="37623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400" b="1">
                <a:solidFill>
                  <a:srgbClr val="000000"/>
                </a:solidFill>
              </a:rPr>
              <a:t>End</a:t>
            </a:r>
            <a:endParaRPr lang="it-IT" altLang="it-IT" sz="1400" b="1">
              <a:solidFill>
                <a:srgbClr val="000000"/>
              </a:solidFill>
            </a:endParaRPr>
          </a:p>
        </p:txBody>
      </p:sp>
      <p:sp>
        <p:nvSpPr>
          <p:cNvPr id="11285" name="TextBox 46">
            <a:extLst>
              <a:ext uri="{FF2B5EF4-FFF2-40B4-BE49-F238E27FC236}">
                <a16:creationId xmlns:a16="http://schemas.microsoft.com/office/drawing/2014/main" id="{006E298F-8511-1E03-09D7-61B7641EEC57}"/>
              </a:ext>
            </a:extLst>
          </p:cNvPr>
          <p:cNvSpPr txBox="1">
            <a:spLocks noChangeArrowheads="1"/>
          </p:cNvSpPr>
          <p:nvPr/>
        </p:nvSpPr>
        <p:spPr bwMode="auto">
          <a:xfrm>
            <a:off x="6796088" y="2898775"/>
            <a:ext cx="2160587" cy="141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solidFill>
                  <a:srgbClr val="830022"/>
                </a:solidFill>
              </a:rPr>
              <a:t>Performance Check</a:t>
            </a:r>
          </a:p>
          <a:p>
            <a:pPr algn="ctr"/>
            <a:r>
              <a:rPr lang="en-US" altLang="it-IT" sz="1400">
                <a:solidFill>
                  <a:srgbClr val="830022"/>
                </a:solidFill>
              </a:rPr>
              <a:t>  </a:t>
            </a:r>
            <a:r>
              <a:rPr lang="en-US" altLang="it-IT" sz="1400">
                <a:solidFill>
                  <a:srgbClr val="000000"/>
                </a:solidFill>
              </a:rPr>
              <a:t>means factor of Safety for producing total thrust at hovering , maximum tilting and the efficiency of the power systems .  </a:t>
            </a:r>
          </a:p>
        </p:txBody>
      </p:sp>
      <p:pic>
        <p:nvPicPr>
          <p:cNvPr id="11286" name="Picture 48">
            <a:extLst>
              <a:ext uri="{FF2B5EF4-FFF2-40B4-BE49-F238E27FC236}">
                <a16:creationId xmlns:a16="http://schemas.microsoft.com/office/drawing/2014/main" id="{28FA5E45-688D-5BF3-920E-8D6BD5D0CF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6525" y="873125"/>
            <a:ext cx="2333625"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87" name="Picture 50">
            <a:extLst>
              <a:ext uri="{FF2B5EF4-FFF2-40B4-BE49-F238E27FC236}">
                <a16:creationId xmlns:a16="http://schemas.microsoft.com/office/drawing/2014/main" id="{43695DC0-A5B0-C429-5790-CF530C714D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913" y="1338263"/>
            <a:ext cx="1727200" cy="82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4">
            <a:extLst>
              <a:ext uri="{FF2B5EF4-FFF2-40B4-BE49-F238E27FC236}">
                <a16:creationId xmlns:a16="http://schemas.microsoft.com/office/drawing/2014/main" id="{496A136D-8F6B-27B7-1220-02488F25F088}"/>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3" name="TextBox 2">
            <a:extLst>
              <a:ext uri="{FF2B5EF4-FFF2-40B4-BE49-F238E27FC236}">
                <a16:creationId xmlns:a16="http://schemas.microsoft.com/office/drawing/2014/main" id="{CE60DBCA-D323-7972-14A7-553173C0B62C}"/>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7/60</a:t>
            </a:r>
            <a:endParaRPr lang="en-US" sz="1400" b="1" dirty="0">
              <a:cs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EBF4510E-6800-784F-D228-C53132D43E22}"/>
              </a:ext>
            </a:extLst>
          </p:cNvPr>
          <p:cNvSpPr>
            <a:spLocks noGrp="1" noChangeArrowheads="1"/>
          </p:cNvSpPr>
          <p:nvPr>
            <p:ph type="title"/>
          </p:nvPr>
        </p:nvSpPr>
        <p:spPr>
          <a:xfrm>
            <a:off x="971600" y="1098550"/>
            <a:ext cx="7416800" cy="504825"/>
          </a:xfrm>
        </p:spPr>
        <p:txBody>
          <a:bodyPr/>
          <a:lstStyle/>
          <a:p>
            <a:r>
              <a:rPr lang="en-US" altLang="it-IT">
                <a:latin typeface="Calibri" panose="020F0502020204030204" pitchFamily="34" charset="0"/>
              </a:rPr>
              <a:t>Propulsion </a:t>
            </a:r>
            <a:endParaRPr lang="it-IT" altLang="it-IT">
              <a:latin typeface="Calibri" panose="020F0502020204030204" pitchFamily="34" charset="0"/>
            </a:endParaRPr>
          </a:p>
        </p:txBody>
      </p:sp>
      <p:sp>
        <p:nvSpPr>
          <p:cNvPr id="21507" name="Content Placeholder 2">
            <a:extLst>
              <a:ext uri="{FF2B5EF4-FFF2-40B4-BE49-F238E27FC236}">
                <a16:creationId xmlns:a16="http://schemas.microsoft.com/office/drawing/2014/main" id="{A2046E53-4F6E-28DB-E22E-0D2253031143}"/>
              </a:ext>
            </a:extLst>
          </p:cNvPr>
          <p:cNvSpPr>
            <a:spLocks noGrp="1" noChangeArrowheads="1"/>
          </p:cNvSpPr>
          <p:nvPr>
            <p:ph idx="1"/>
          </p:nvPr>
        </p:nvSpPr>
        <p:spPr>
          <a:xfrm>
            <a:off x="359532" y="1668991"/>
            <a:ext cx="8424936" cy="4114800"/>
          </a:xfrm>
        </p:spPr>
        <p:txBody>
          <a:bodyPr/>
          <a:lstStyle/>
          <a:p>
            <a:pPr marL="0" indent="0" algn="just">
              <a:buNone/>
            </a:pPr>
            <a:r>
              <a:rPr lang="en-US" sz="1400" b="1" i="0">
                <a:solidFill>
                  <a:schemeClr val="tx1">
                    <a:lumMod val="50000"/>
                  </a:schemeClr>
                </a:solidFill>
                <a:effectLst/>
                <a:latin typeface="Times New Roman" panose="02020603050405020304" pitchFamily="18" charset="0"/>
              </a:rPr>
              <a:t>A propeller creates a thrust force out of the supplied power. The magnitude of this force is not constant for a given propeller but depends on the velocity of the incoming air and the rotational velocity of the propeller itself </a:t>
            </a:r>
            <a:r>
              <a:rPr lang="en-US" sz="1400" b="1">
                <a:solidFill>
                  <a:schemeClr val="tx1">
                    <a:lumMod val="50000"/>
                  </a:schemeClr>
                </a:solidFill>
                <a:latin typeface="Times New Roman" panose="02020603050405020304" pitchFamily="18" charset="0"/>
              </a:rPr>
              <a:t>Thus tests of propellers usually cover a wide regime of operating conditions.</a:t>
            </a:r>
          </a:p>
          <a:p>
            <a:pPr rtl="1"/>
            <a:endParaRPr lang="en-US" altLang="it-IT" sz="1400" b="1">
              <a:solidFill>
                <a:schemeClr val="tx1">
                  <a:lumMod val="50000"/>
                </a:schemeClr>
              </a:solidFill>
              <a:latin typeface="Times New Roman" panose="02020603050405020304" pitchFamily="18" charset="0"/>
            </a:endParaRPr>
          </a:p>
          <a:p>
            <a:pPr marL="0" indent="0" rtl="1">
              <a:buNone/>
            </a:pPr>
            <a:r>
              <a:rPr lang="en-US" altLang="it-IT" sz="1400" b="1">
                <a:solidFill>
                  <a:schemeClr val="tx1">
                    <a:lumMod val="50000"/>
                  </a:schemeClr>
                </a:solidFill>
                <a:latin typeface="Times New Roman" panose="02020603050405020304" pitchFamily="18" charset="0"/>
              </a:rPr>
              <a:t>we define the following coefficients : </a:t>
            </a:r>
          </a:p>
          <a:p>
            <a:pPr marL="0" indent="0" rtl="1">
              <a:buNone/>
            </a:pPr>
            <a:endParaRPr lang="it-IT" altLang="it-IT" sz="1400" b="1">
              <a:solidFill>
                <a:schemeClr val="tx1">
                  <a:lumMod val="50000"/>
                </a:schemeClr>
              </a:solidFill>
              <a:latin typeface="Times New Roman" panose="02020603050405020304" pitchFamily="18" charset="0"/>
            </a:endParaRPr>
          </a:p>
        </p:txBody>
      </p:sp>
      <p:pic>
        <p:nvPicPr>
          <p:cNvPr id="3" name="Picture 2">
            <a:extLst>
              <a:ext uri="{FF2B5EF4-FFF2-40B4-BE49-F238E27FC236}">
                <a16:creationId xmlns:a16="http://schemas.microsoft.com/office/drawing/2014/main" id="{2C3B6094-1BAC-1804-867F-5DCA4C7C0510}"/>
              </a:ext>
            </a:extLst>
          </p:cNvPr>
          <p:cNvPicPr>
            <a:picLocks noChangeAspect="1"/>
          </p:cNvPicPr>
          <p:nvPr/>
        </p:nvPicPr>
        <p:blipFill>
          <a:blip r:embed="rId3"/>
          <a:stretch>
            <a:fillRect/>
          </a:stretch>
        </p:blipFill>
        <p:spPr>
          <a:xfrm>
            <a:off x="725694" y="3116708"/>
            <a:ext cx="3817783" cy="2313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A224D48A-E852-C8F4-78C3-450C9B73F433}"/>
              </a:ext>
            </a:extLst>
          </p:cNvPr>
          <p:cNvPicPr>
            <a:picLocks noChangeAspect="1"/>
          </p:cNvPicPr>
          <p:nvPr/>
        </p:nvPicPr>
        <p:blipFill>
          <a:blip r:embed="rId4"/>
          <a:stretch>
            <a:fillRect/>
          </a:stretch>
        </p:blipFill>
        <p:spPr>
          <a:xfrm>
            <a:off x="5075712" y="3116708"/>
            <a:ext cx="3622873" cy="231351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8" name="TextBox 4">
            <a:extLst>
              <a:ext uri="{FF2B5EF4-FFF2-40B4-BE49-F238E27FC236}">
                <a16:creationId xmlns:a16="http://schemas.microsoft.com/office/drawing/2014/main" id="{7FFBFE53-3C99-CF3A-7FE0-D20ACA5E4B50}"/>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4" name="TextBox 3">
            <a:extLst>
              <a:ext uri="{FF2B5EF4-FFF2-40B4-BE49-F238E27FC236}">
                <a16:creationId xmlns:a16="http://schemas.microsoft.com/office/drawing/2014/main" id="{711FD004-7551-8749-B6F3-7C2312A83E25}"/>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8/60</a:t>
            </a:r>
            <a:endParaRPr lang="en-US" sz="1400" b="1" dirty="0">
              <a:cs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FBA34-7F9E-0876-7852-1D4ABD62524D}"/>
              </a:ext>
            </a:extLst>
          </p:cNvPr>
          <p:cNvSpPr>
            <a:spLocks noGrp="1"/>
          </p:cNvSpPr>
          <p:nvPr>
            <p:ph type="title"/>
          </p:nvPr>
        </p:nvSpPr>
        <p:spPr/>
        <p:txBody>
          <a:bodyPr/>
          <a:lstStyle/>
          <a:p>
            <a:r>
              <a:rPr lang="en-US"/>
              <a:t>APC propellers </a:t>
            </a:r>
            <a:endParaRPr lang="it-IT"/>
          </a:p>
        </p:txBody>
      </p:sp>
      <p:pic>
        <p:nvPicPr>
          <p:cNvPr id="5" name="Content Placeholder 4">
            <a:extLst>
              <a:ext uri="{FF2B5EF4-FFF2-40B4-BE49-F238E27FC236}">
                <a16:creationId xmlns:a16="http://schemas.microsoft.com/office/drawing/2014/main" id="{0CD978DF-EBD0-6151-34E1-AE0CE20EFE10}"/>
              </a:ext>
            </a:extLst>
          </p:cNvPr>
          <p:cNvPicPr>
            <a:picLocks noGrp="1" noChangeAspect="1"/>
          </p:cNvPicPr>
          <p:nvPr>
            <p:ph idx="1"/>
          </p:nvPr>
        </p:nvPicPr>
        <p:blipFill>
          <a:blip r:embed="rId2"/>
          <a:stretch>
            <a:fillRect/>
          </a:stretch>
        </p:blipFill>
        <p:spPr>
          <a:xfrm>
            <a:off x="3043" y="1688406"/>
            <a:ext cx="3416830" cy="4114800"/>
          </a:xfrm>
        </p:spPr>
      </p:pic>
      <p:sp>
        <p:nvSpPr>
          <p:cNvPr id="6" name="TextBox 11">
            <a:extLst>
              <a:ext uri="{FF2B5EF4-FFF2-40B4-BE49-F238E27FC236}">
                <a16:creationId xmlns:a16="http://schemas.microsoft.com/office/drawing/2014/main" id="{673E78A7-D711-183F-F594-92C1A22C9558}"/>
              </a:ext>
            </a:extLst>
          </p:cNvPr>
          <p:cNvSpPr txBox="1">
            <a:spLocks noChangeArrowheads="1"/>
          </p:cNvSpPr>
          <p:nvPr/>
        </p:nvSpPr>
        <p:spPr bwMode="auto">
          <a:xfrm>
            <a:off x="4915031" y="980848"/>
            <a:ext cx="39341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solidFill>
                  <a:srgbClr val="822433"/>
                </a:solidFill>
              </a:rPr>
              <a:t>Curve Fitting of the 10*45 Propeller used in the quadcopter</a:t>
            </a:r>
            <a:endParaRPr lang="it-IT" altLang="it-IT" sz="1600" b="1">
              <a:solidFill>
                <a:srgbClr val="822433"/>
              </a:solidFill>
            </a:endParaRPr>
          </a:p>
        </p:txBody>
      </p:sp>
      <p:pic>
        <p:nvPicPr>
          <p:cNvPr id="4" name="Picture 3">
            <a:extLst>
              <a:ext uri="{FF2B5EF4-FFF2-40B4-BE49-F238E27FC236}">
                <a16:creationId xmlns:a16="http://schemas.microsoft.com/office/drawing/2014/main" id="{6539CE0C-1F15-64F0-1847-B4C39289AA8C}"/>
              </a:ext>
            </a:extLst>
          </p:cNvPr>
          <p:cNvPicPr>
            <a:picLocks noChangeAspect="1"/>
          </p:cNvPicPr>
          <p:nvPr/>
        </p:nvPicPr>
        <p:blipFill>
          <a:blip r:embed="rId3"/>
          <a:stretch>
            <a:fillRect/>
          </a:stretch>
        </p:blipFill>
        <p:spPr>
          <a:xfrm>
            <a:off x="3779909" y="1762097"/>
            <a:ext cx="5115611" cy="2810981"/>
          </a:xfrm>
          <a:prstGeom prst="rect">
            <a:avLst/>
          </a:prstGeom>
        </p:spPr>
      </p:pic>
      <p:pic>
        <p:nvPicPr>
          <p:cNvPr id="9" name="Picture 8">
            <a:extLst>
              <a:ext uri="{FF2B5EF4-FFF2-40B4-BE49-F238E27FC236}">
                <a16:creationId xmlns:a16="http://schemas.microsoft.com/office/drawing/2014/main" id="{0D7FAAB6-F20A-F56F-0F22-BBAAD5688950}"/>
              </a:ext>
            </a:extLst>
          </p:cNvPr>
          <p:cNvPicPr>
            <a:picLocks noChangeAspect="1"/>
          </p:cNvPicPr>
          <p:nvPr/>
        </p:nvPicPr>
        <p:blipFill>
          <a:blip r:embed="rId4"/>
          <a:stretch>
            <a:fillRect/>
          </a:stretch>
        </p:blipFill>
        <p:spPr>
          <a:xfrm>
            <a:off x="4013941" y="4557430"/>
            <a:ext cx="4647549" cy="1520456"/>
          </a:xfrm>
          <a:prstGeom prst="rect">
            <a:avLst/>
          </a:prstGeom>
        </p:spPr>
      </p:pic>
      <p:sp>
        <p:nvSpPr>
          <p:cNvPr id="10" name="TextBox 4">
            <a:extLst>
              <a:ext uri="{FF2B5EF4-FFF2-40B4-BE49-F238E27FC236}">
                <a16:creationId xmlns:a16="http://schemas.microsoft.com/office/drawing/2014/main" id="{D8AACD52-2457-9280-C32F-04E2F2E8436B}"/>
              </a:ext>
            </a:extLst>
          </p:cNvPr>
          <p:cNvSpPr txBox="1">
            <a:spLocks noChangeArrowheads="1"/>
          </p:cNvSpPr>
          <p:nvPr/>
        </p:nvSpPr>
        <p:spPr bwMode="auto">
          <a:xfrm>
            <a:off x="971600" y="5770097"/>
            <a:ext cx="6914724"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900">
                <a:solidFill>
                  <a:schemeClr val="bg1"/>
                </a:solidFill>
                <a:latin typeface="Arial" panose="020B0604020202020204" pitchFamily="34" charset="0"/>
                <a:ea typeface="MS PGothic" panose="020B0600070205080204" pitchFamily="34" charset="-128"/>
              </a:defRPr>
            </a:lvl1pPr>
            <a:lvl2pPr marL="742950" indent="-285750">
              <a:defRPr sz="900">
                <a:solidFill>
                  <a:schemeClr val="bg1"/>
                </a:solidFill>
                <a:latin typeface="Arial" panose="020B0604020202020204" pitchFamily="34" charset="0"/>
                <a:ea typeface="MS PGothic" panose="020B0600070205080204" pitchFamily="34" charset="-128"/>
              </a:defRPr>
            </a:lvl2pPr>
            <a:lvl3pPr marL="1143000" indent="-228600">
              <a:defRPr sz="900">
                <a:solidFill>
                  <a:schemeClr val="bg1"/>
                </a:solidFill>
                <a:latin typeface="Arial" panose="020B0604020202020204" pitchFamily="34" charset="0"/>
                <a:ea typeface="MS PGothic" panose="020B0600070205080204" pitchFamily="34" charset="-128"/>
              </a:defRPr>
            </a:lvl3pPr>
            <a:lvl4pPr marL="1600200" indent="-228600">
              <a:defRPr sz="900">
                <a:solidFill>
                  <a:schemeClr val="bg1"/>
                </a:solidFill>
                <a:latin typeface="Arial" panose="020B0604020202020204" pitchFamily="34" charset="0"/>
                <a:ea typeface="MS PGothic" panose="020B0600070205080204" pitchFamily="34" charset="-128"/>
              </a:defRPr>
            </a:lvl4pPr>
            <a:lvl5pPr marL="2057400" indent="-228600">
              <a:defRPr sz="900">
                <a:solidFill>
                  <a:schemeClr val="bg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900">
                <a:solidFill>
                  <a:schemeClr val="bg1"/>
                </a:solidFill>
                <a:latin typeface="Arial" panose="020B0604020202020204" pitchFamily="34" charset="0"/>
                <a:ea typeface="MS PGothic" panose="020B0600070205080204" pitchFamily="34" charset="-128"/>
              </a:defRPr>
            </a:lvl9pPr>
          </a:lstStyle>
          <a:p>
            <a:pPr algn="ctr"/>
            <a:r>
              <a:rPr lang="en-US" altLang="it-IT" sz="1600" b="1">
                <a:cs typeface="Calibri" panose="020F0502020204030204" pitchFamily="34" charset="0"/>
              </a:rPr>
              <a:t> </a:t>
            </a:r>
            <a:r>
              <a:rPr lang="en-US" altLang="it-IT" sz="4800">
                <a:solidFill>
                  <a:srgbClr val="FFFFFF"/>
                </a:solidFill>
                <a:latin typeface="Calibri" panose="020F0502020204030204" pitchFamily="34" charset="0"/>
              </a:rPr>
              <a:t> </a:t>
            </a:r>
            <a:r>
              <a:rPr lang="en-US" altLang="it-IT" sz="1600" b="1">
                <a:solidFill>
                  <a:srgbClr val="FFFFFF"/>
                </a:solidFill>
                <a:latin typeface="Calibri" panose="020F0502020204030204" pitchFamily="34" charset="0"/>
              </a:rPr>
              <a:t>A Comparison between Normal Quadcopter Configuration  &amp; Coaxial Tilt Rotor Tricopter for Visual Inspection Tasks</a:t>
            </a:r>
            <a:endParaRPr lang="en-US" altLang="it-IT" sz="1600" b="1"/>
          </a:p>
        </p:txBody>
      </p:sp>
      <p:sp>
        <p:nvSpPr>
          <p:cNvPr id="7" name="TextBox 6">
            <a:extLst>
              <a:ext uri="{FF2B5EF4-FFF2-40B4-BE49-F238E27FC236}">
                <a16:creationId xmlns:a16="http://schemas.microsoft.com/office/drawing/2014/main" id="{B97F2F54-1462-BE8B-0F0B-757764735382}"/>
              </a:ext>
            </a:extLst>
          </p:cNvPr>
          <p:cNvSpPr txBox="1"/>
          <p:nvPr/>
        </p:nvSpPr>
        <p:spPr>
          <a:xfrm>
            <a:off x="8405446" y="6236677"/>
            <a:ext cx="58615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400" b="1" dirty="0">
                <a:latin typeface="Arial"/>
                <a:ea typeface="MS PGothic"/>
                <a:cs typeface="Arial"/>
              </a:rPr>
              <a:t>9/60</a:t>
            </a:r>
            <a:endParaRPr lang="en-US" sz="1400" b="1" dirty="0">
              <a:cs typeface="Arial"/>
            </a:endParaRPr>
          </a:p>
        </p:txBody>
      </p:sp>
    </p:spTree>
    <p:extLst>
      <p:ext uri="{BB962C8B-B14F-4D97-AF65-F5344CB8AC3E}">
        <p14:creationId xmlns:p14="http://schemas.microsoft.com/office/powerpoint/2010/main" val="3794227546"/>
      </p:ext>
    </p:extLst>
  </p:cSld>
  <p:clrMapOvr>
    <a:masterClrMapping/>
  </p:clrMapOvr>
</p:sld>
</file>

<file path=ppt/theme/theme1.xml><?xml version="1.0" encoding="utf-8"?>
<a:theme xmlns:a="http://schemas.openxmlformats.org/drawingml/2006/main" name="Default Theme">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it-IT" sz="2400" b="0" i="0" u="none" strike="noStrike" cap="none" normalizeH="0" baseline="0">
            <a:ln>
              <a:noFill/>
            </a:ln>
            <a:solidFill>
              <a:srgbClr val="000000"/>
            </a:solidFill>
            <a:effectLst/>
            <a:latin typeface="Arial" charset="0"/>
            <a:ea typeface="ＭＳ Ｐゴシック" charset="0"/>
            <a:cs typeface="ＭＳ Ｐゴシック" charset="0"/>
          </a:defRPr>
        </a:defPPr>
      </a:lstStyle>
    </a:lnDef>
  </a:objectDefaults>
  <a:extraClrSchemeLst>
    <a:extraClrScheme>
      <a:clrScheme name="la sapienza 1">
        <a:dk1>
          <a:srgbClr val="000000"/>
        </a:dk1>
        <a:lt1>
          <a:srgbClr val="FFFFFF"/>
        </a:lt1>
        <a:dk2>
          <a:srgbClr val="FFFFFF"/>
        </a:dk2>
        <a:lt2>
          <a:srgbClr val="2D2015"/>
        </a:lt2>
        <a:accent1>
          <a:srgbClr val="7C7C7C"/>
        </a:accent1>
        <a:accent2>
          <a:srgbClr val="FFFF7E"/>
        </a:accent2>
        <a:accent3>
          <a:srgbClr val="FFFFFF"/>
        </a:accent3>
        <a:accent4>
          <a:srgbClr val="000000"/>
        </a:accent4>
        <a:accent5>
          <a:srgbClr val="BFBFBF"/>
        </a:accent5>
        <a:accent6>
          <a:srgbClr val="E7E772"/>
        </a:accent6>
        <a:hlink>
          <a:srgbClr val="066778"/>
        </a:hlink>
        <a:folHlink>
          <a:srgbClr val="83002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6824E0C88B676F408416F6DDA0140EA4" ma:contentTypeVersion="7" ma:contentTypeDescription="Create a new document." ma:contentTypeScope="" ma:versionID="d73eac1f8799c2e255978c6ffa1aa357">
  <xsd:schema xmlns:xsd="http://www.w3.org/2001/XMLSchema" xmlns:xs="http://www.w3.org/2001/XMLSchema" xmlns:p="http://schemas.microsoft.com/office/2006/metadata/properties" xmlns:ns3="61c2f251-7f5a-48f9-a7b9-72b569e41de4" xmlns:ns4="522f470e-2c0b-4578-bc37-9ae981adaf23" targetNamespace="http://schemas.microsoft.com/office/2006/metadata/properties" ma:root="true" ma:fieldsID="6ab4c38294b730a5229ed76fd3e24b8c" ns3:_="" ns4:_="">
    <xsd:import namespace="61c2f251-7f5a-48f9-a7b9-72b569e41de4"/>
    <xsd:import namespace="522f470e-2c0b-4578-bc37-9ae981adaf23"/>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1c2f251-7f5a-48f9-a7b9-72b569e41de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22f470e-2c0b-4578-bc37-9ae981adaf23"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4EBFB37-2E78-4089-9852-5F06F110AB9B}">
  <ds:schemaRefs>
    <ds:schemaRef ds:uri="http://schemas.microsoft.com/sharepoint/v3/contenttype/forms"/>
  </ds:schemaRefs>
</ds:datastoreItem>
</file>

<file path=customXml/itemProps2.xml><?xml version="1.0" encoding="utf-8"?>
<ds:datastoreItem xmlns:ds="http://schemas.openxmlformats.org/officeDocument/2006/customXml" ds:itemID="{A727C6AB-0AC3-4D86-96E7-EE1D3AA6419B}">
  <ds:schemaRefs>
    <ds:schemaRef ds:uri="522f470e-2c0b-4578-bc37-9ae981adaf23"/>
    <ds:schemaRef ds:uri="61c2f251-7f5a-48f9-a7b9-72b569e41d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3.xml><?xml version="1.0" encoding="utf-8"?>
<ds:datastoreItem xmlns:ds="http://schemas.openxmlformats.org/officeDocument/2006/customXml" ds:itemID="{822B62BB-66E5-4843-AF4A-C28EDE37FB64}">
  <ds:schemaRefs>
    <ds:schemaRef ds:uri="http://purl.org/dc/elements/1.1/"/>
    <ds:schemaRef ds:uri="http://schemas.microsoft.com/office/2006/metadata/properties"/>
    <ds:schemaRef ds:uri="http://purl.org/dc/terms/"/>
    <ds:schemaRef ds:uri="522f470e-2c0b-4578-bc37-9ae981adaf23"/>
    <ds:schemaRef ds:uri="http://schemas.microsoft.com/office/2006/documentManagement/types"/>
    <ds:schemaRef ds:uri="http://schemas.microsoft.com/office/infopath/2007/PartnerControls"/>
    <ds:schemaRef ds:uri="http://schemas.openxmlformats.org/package/2006/metadata/core-properties"/>
    <ds:schemaRef ds:uri="61c2f251-7f5a-48f9-a7b9-72b569e41de4"/>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154</TotalTime>
  <Words>6462</Words>
  <Application>Microsoft Office PowerPoint</Application>
  <PresentationFormat>On-screen Show (4:3)</PresentationFormat>
  <Paragraphs>699</Paragraphs>
  <Slides>61</Slides>
  <Notes>19</Notes>
  <HiddenSlides>0</HiddenSlides>
  <MMClips>1</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61</vt:i4>
      </vt:variant>
    </vt:vector>
  </HeadingPairs>
  <TitlesOfParts>
    <vt:vector size="74" baseType="lpstr">
      <vt:lpstr>-apple-system</vt:lpstr>
      <vt:lpstr>Arial</vt:lpstr>
      <vt:lpstr>Arial</vt:lpstr>
      <vt:lpstr>Calibri</vt:lpstr>
      <vt:lpstr>Cambria Math</vt:lpstr>
      <vt:lpstr>charter</vt:lpstr>
      <vt:lpstr>Helvetica</vt:lpstr>
      <vt:lpstr>OpenSans</vt:lpstr>
      <vt:lpstr>Roboto</vt:lpstr>
      <vt:lpstr>Segoe UI</vt:lpstr>
      <vt:lpstr>Times New Roman</vt:lpstr>
      <vt:lpstr>Wingdings</vt:lpstr>
      <vt:lpstr>Default Theme</vt:lpstr>
      <vt:lpstr>A Comparison between Normal Quadcopter and Coaxial Tilt Rotor Tricopter configuration and dynamics and controlling the Tricopter for visual inspection task (Vehicle Dynamics 2021/2022) Professor Antonio Carcaterra Professor Gianluca Pepe</vt:lpstr>
      <vt:lpstr>Contents</vt:lpstr>
      <vt:lpstr>Aim of our project</vt:lpstr>
      <vt:lpstr>Literature review </vt:lpstr>
      <vt:lpstr>advantages and disadvantages of the proposed Tricopter</vt:lpstr>
      <vt:lpstr>Basic Movements of the proposed drone</vt:lpstr>
      <vt:lpstr>Preliminary Design &amp; Analysis</vt:lpstr>
      <vt:lpstr>Propulsion </vt:lpstr>
      <vt:lpstr>APC propellers </vt:lpstr>
      <vt:lpstr>Electrical Motor</vt:lpstr>
      <vt:lpstr>Motor Low level Controller</vt:lpstr>
      <vt:lpstr>Final selected power system</vt:lpstr>
      <vt:lpstr>Scanning market options </vt:lpstr>
      <vt:lpstr>Final selected power system</vt:lpstr>
      <vt:lpstr>Scanning the market </vt:lpstr>
      <vt:lpstr>Mass break Down</vt:lpstr>
      <vt:lpstr>CAD Design </vt:lpstr>
      <vt:lpstr>Aerodynamic Forces</vt:lpstr>
      <vt:lpstr>Comparison between the aerodynamics Coefficients </vt:lpstr>
      <vt:lpstr>Tricopter and Quadcopter Dynamic Modeling</vt:lpstr>
      <vt:lpstr>Reference frame and Configuration</vt:lpstr>
      <vt:lpstr>Modeling the multirotors</vt:lpstr>
      <vt:lpstr>Modeling Quadcopter vs Tricopter </vt:lpstr>
      <vt:lpstr>Quadcopter vs Tricopter Translational Dynamic Modeling</vt:lpstr>
      <vt:lpstr>Quadcopter vs Tricopter Rotational Dynamic Modeling</vt:lpstr>
      <vt:lpstr>Sensor Selection </vt:lpstr>
      <vt:lpstr>Gyroscope</vt:lpstr>
      <vt:lpstr>Accelerometer </vt:lpstr>
      <vt:lpstr>Controllability and Observability</vt:lpstr>
      <vt:lpstr>Unscented Kalman Filter(UKF) and Extended Kalman Filter(EKF)</vt:lpstr>
      <vt:lpstr>Extended Kalman Filter</vt:lpstr>
      <vt:lpstr>Unscented Kalman filter</vt:lpstr>
      <vt:lpstr>Prediction step of UKF</vt:lpstr>
      <vt:lpstr>Update step of UKF</vt:lpstr>
      <vt:lpstr>Discretization of the model</vt:lpstr>
      <vt:lpstr>UKF and EKF filter implementation in Matlab</vt:lpstr>
      <vt:lpstr>Unscented Kalman Filter implementation results</vt:lpstr>
      <vt:lpstr>Unscented Kalman Filter implementation results</vt:lpstr>
      <vt:lpstr>The Control System </vt:lpstr>
      <vt:lpstr>The Control System </vt:lpstr>
      <vt:lpstr>The Control System </vt:lpstr>
      <vt:lpstr>The Control System </vt:lpstr>
      <vt:lpstr>The Control System </vt:lpstr>
      <vt:lpstr>The Control System </vt:lpstr>
      <vt:lpstr>Tricopter Control</vt:lpstr>
      <vt:lpstr>Tricopter Control System</vt:lpstr>
      <vt:lpstr>Tricopter Control System</vt:lpstr>
      <vt:lpstr>PowerPoint Presentation</vt:lpstr>
      <vt:lpstr>PowerPoint Presentation</vt:lpstr>
      <vt:lpstr>Tricopter control scheme in Simulink General Overview </vt:lpstr>
      <vt:lpstr>Tricopter control scheme in Simulink Position Controller</vt:lpstr>
      <vt:lpstr>Tricopter control scheme in Simulink Attitude Controller</vt:lpstr>
      <vt:lpstr>Simulations and Results</vt:lpstr>
      <vt:lpstr>Simulations and Results</vt:lpstr>
      <vt:lpstr>Simulations and Results</vt:lpstr>
      <vt:lpstr>Simulations and Results</vt:lpstr>
      <vt:lpstr>Simulations and Results</vt:lpstr>
      <vt:lpstr>Simulations and Results</vt:lpstr>
      <vt:lpstr>Simulations and Results</vt:lpstr>
      <vt:lpstr>Simulations and Results</vt:lpstr>
      <vt:lpstr>PowerPoint Presentation</vt:lpstr>
    </vt:vector>
  </TitlesOfParts>
  <Manager/>
  <Company>-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subject/>
  <dc:creator>- -</dc:creator>
  <cp:keywords/>
  <dc:description/>
  <cp:lastModifiedBy>Elham Honarvar</cp:lastModifiedBy>
  <cp:revision>198</cp:revision>
  <dcterms:created xsi:type="dcterms:W3CDTF">2006-11-20T16:13:10Z</dcterms:created>
  <dcterms:modified xsi:type="dcterms:W3CDTF">2022-07-22T08:52:56Z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0x0101006824E0C88B676F408416F6DDA0140EA4</vt:lpwstr>
  </property>
</Properties>
</file>